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81" r:id="rId2"/>
    <p:sldId id="482" r:id="rId3"/>
    <p:sldId id="257" r:id="rId4"/>
    <p:sldId id="286" r:id="rId5"/>
    <p:sldId id="394" r:id="rId6"/>
    <p:sldId id="395" r:id="rId7"/>
    <p:sldId id="432" r:id="rId8"/>
    <p:sldId id="433" r:id="rId9"/>
    <p:sldId id="381" r:id="rId10"/>
    <p:sldId id="430" r:id="rId11"/>
    <p:sldId id="431" r:id="rId12"/>
    <p:sldId id="436" r:id="rId13"/>
    <p:sldId id="397" r:id="rId14"/>
    <p:sldId id="439" r:id="rId15"/>
    <p:sldId id="438" r:id="rId16"/>
    <p:sldId id="398" r:id="rId17"/>
    <p:sldId id="440" r:id="rId18"/>
    <p:sldId id="441" r:id="rId19"/>
    <p:sldId id="442" r:id="rId20"/>
    <p:sldId id="443" r:id="rId21"/>
    <p:sldId id="444" r:id="rId22"/>
    <p:sldId id="451" r:id="rId23"/>
    <p:sldId id="452" r:id="rId24"/>
    <p:sldId id="453" r:id="rId25"/>
    <p:sldId id="454" r:id="rId26"/>
    <p:sldId id="456" r:id="rId27"/>
    <p:sldId id="467" r:id="rId28"/>
    <p:sldId id="469" r:id="rId29"/>
    <p:sldId id="472" r:id="rId30"/>
    <p:sldId id="476" r:id="rId31"/>
    <p:sldId id="458" r:id="rId32"/>
    <p:sldId id="399" r:id="rId33"/>
    <p:sldId id="400" r:id="rId34"/>
    <p:sldId id="403" r:id="rId35"/>
    <p:sldId id="483" r:id="rId36"/>
    <p:sldId id="484" r:id="rId37"/>
    <p:sldId id="480" r:id="rId38"/>
  </p:sldIdLst>
  <p:sldSz cx="9144000" cy="6858000" type="screen4x3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" initials="D" lastIdx="3" clrIdx="0">
    <p:extLst>
      <p:ext uri="{19B8F6BF-5375-455C-9EA6-DF929625EA0E}">
        <p15:presenceInfo xmlns:p15="http://schemas.microsoft.com/office/powerpoint/2012/main" userId="Donna" providerId="None"/>
      </p:ext>
    </p:extLst>
  </p:cmAuthor>
  <p:cmAuthor id="2" name="Paloma" initials="P" lastIdx="1" clrIdx="1">
    <p:extLst>
      <p:ext uri="{19B8F6BF-5375-455C-9EA6-DF929625EA0E}">
        <p15:presenceInfo xmlns:p15="http://schemas.microsoft.com/office/powerpoint/2012/main" userId="55d646dd439ad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336600"/>
    <a:srgbClr val="FFFF00"/>
    <a:srgbClr val="CC0000"/>
    <a:srgbClr val="FF5050"/>
    <a:srgbClr val="FFFFCC"/>
    <a:srgbClr val="FF33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227" autoAdjust="0"/>
  </p:normalViewPr>
  <p:slideViewPr>
    <p:cSldViewPr snapToGrid="0">
      <p:cViewPr varScale="1">
        <p:scale>
          <a:sx n="68" d="100"/>
          <a:sy n="68" d="100"/>
        </p:scale>
        <p:origin x="288" y="6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9.xml"/><Relationship Id="rId1" Type="http://schemas.openxmlformats.org/officeDocument/2006/relationships/slide" Target="slides/slide4.xml"/><Relationship Id="rId6" Type="http://schemas.openxmlformats.org/officeDocument/2006/relationships/slide" Target="slides/slide30.xml"/><Relationship Id="rId5" Type="http://schemas.openxmlformats.org/officeDocument/2006/relationships/slide" Target="slides/slide28.xml"/><Relationship Id="rId4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"/>
          <c:y val="7.2847682119205295E-2"/>
          <c:w val="0.76249999999999996"/>
          <c:h val="0.7152317880794701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T1</c:v>
                </c:pt>
              </c:strCache>
            </c:strRef>
          </c:tx>
          <c:spPr>
            <a:ln w="4101">
              <a:solidFill>
                <a:srgbClr val="00008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Feuil1!$A$2:$A$52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Feuil1!$B$2:$B$52</c:f>
              <c:numCache>
                <c:formatCode>General</c:formatCode>
                <c:ptCount val="51"/>
                <c:pt idx="0">
                  <c:v>1000</c:v>
                </c:pt>
                <c:pt idx="1">
                  <c:v>860.70797642505784</c:v>
                </c:pt>
                <c:pt idx="2">
                  <c:v>740.81822068171789</c:v>
                </c:pt>
                <c:pt idx="3">
                  <c:v>637.62815162177333</c:v>
                </c:pt>
                <c:pt idx="4">
                  <c:v>548.81163609402643</c:v>
                </c:pt>
                <c:pt idx="5">
                  <c:v>472.36655274101469</c:v>
                </c:pt>
                <c:pt idx="6">
                  <c:v>406.56965974059915</c:v>
                </c:pt>
                <c:pt idx="7">
                  <c:v>349.93774911115531</c:v>
                </c:pt>
                <c:pt idx="8">
                  <c:v>301.19421191220215</c:v>
                </c:pt>
                <c:pt idx="9">
                  <c:v>259.24026064589157</c:v>
                </c:pt>
                <c:pt idx="10">
                  <c:v>223.13016014842981</c:v>
                </c:pt>
                <c:pt idx="11">
                  <c:v>192.04990862075414</c:v>
                </c:pt>
                <c:pt idx="12">
                  <c:v>165.29888822158657</c:v>
                </c:pt>
                <c:pt idx="13">
                  <c:v>142.2740715865136</c:v>
                </c:pt>
                <c:pt idx="14">
                  <c:v>122.45642825298191</c:v>
                </c:pt>
                <c:pt idx="15">
                  <c:v>105.39922456186433</c:v>
                </c:pt>
                <c:pt idx="16">
                  <c:v>90.717953289412506</c:v>
                </c:pt>
                <c:pt idx="17">
                  <c:v>78.081666001153167</c:v>
                </c:pt>
                <c:pt idx="18">
                  <c:v>67.205512739749778</c:v>
                </c:pt>
                <c:pt idx="19">
                  <c:v>57.844320874838459</c:v>
                </c:pt>
                <c:pt idx="20">
                  <c:v>49.787068367863945</c:v>
                </c:pt>
                <c:pt idx="21">
                  <c:v>42.852126867040184</c:v>
                </c:pt>
                <c:pt idx="22">
                  <c:v>36.883167401240016</c:v>
                </c:pt>
                <c:pt idx="23">
                  <c:v>31.745636378067953</c:v>
                </c:pt>
                <c:pt idx="24">
                  <c:v>27.323722447292567</c:v>
                </c:pt>
                <c:pt idx="25">
                  <c:v>23.517745856009107</c:v>
                </c:pt>
                <c:pt idx="26">
                  <c:v>20.241911445804391</c:v>
                </c:pt>
                <c:pt idx="27">
                  <c:v>17.422374639493516</c:v>
                </c:pt>
                <c:pt idx="28">
                  <c:v>14.995576820477703</c:v>
                </c:pt>
                <c:pt idx="29">
                  <c:v>12.906812580479873</c:v>
                </c:pt>
                <c:pt idx="30">
                  <c:v>11.108996538242305</c:v>
                </c:pt>
                <c:pt idx="31">
                  <c:v>9.5616019305435138</c:v>
                </c:pt>
                <c:pt idx="32">
                  <c:v>8.2297470490200304</c:v>
                </c:pt>
                <c:pt idx="33">
                  <c:v>7.0834089290521183</c:v>
                </c:pt>
                <c:pt idx="34">
                  <c:v>6.0967465655156383</c:v>
                </c:pt>
                <c:pt idx="35">
                  <c:v>5.2475183991813843</c:v>
                </c:pt>
                <c:pt idx="36">
                  <c:v>4.51658094261267</c:v>
                </c:pt>
                <c:pt idx="37">
                  <c:v>3.8874572434761303</c:v>
                </c:pt>
                <c:pt idx="38">
                  <c:v>3.3459654574712721</c:v>
                </c:pt>
                <c:pt idx="39">
                  <c:v>2.8798991580882429</c:v>
                </c:pt>
                <c:pt idx="40">
                  <c:v>2.4787521766663585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7F-4EEF-8488-50A803253A9A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T2</c:v>
                </c:pt>
              </c:strCache>
            </c:strRef>
          </c:tx>
          <c:spPr>
            <a:ln w="4101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Feuil1!$A$2:$A$52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Feuil1!$D$2:$D$52</c:f>
              <c:numCache>
                <c:formatCode>General</c:formatCode>
                <c:ptCount val="51"/>
                <c:pt idx="0">
                  <c:v>1000</c:v>
                </c:pt>
                <c:pt idx="1">
                  <c:v>778.80078307140491</c:v>
                </c:pt>
                <c:pt idx="2">
                  <c:v>606.53065971263345</c:v>
                </c:pt>
                <c:pt idx="3">
                  <c:v>472.36655274101469</c:v>
                </c:pt>
                <c:pt idx="4">
                  <c:v>367.87944117144235</c:v>
                </c:pt>
                <c:pt idx="5">
                  <c:v>286.50479686019008</c:v>
                </c:pt>
                <c:pt idx="6">
                  <c:v>223.13016014842981</c:v>
                </c:pt>
                <c:pt idx="7">
                  <c:v>173.77394345044513</c:v>
                </c:pt>
                <c:pt idx="8">
                  <c:v>135.3352832366127</c:v>
                </c:pt>
                <c:pt idx="9">
                  <c:v>105.39922456186433</c:v>
                </c:pt>
                <c:pt idx="10">
                  <c:v>82.084998623898798</c:v>
                </c:pt>
                <c:pt idx="11">
                  <c:v>63.927861206707568</c:v>
                </c:pt>
                <c:pt idx="12">
                  <c:v>49.787068367863945</c:v>
                </c:pt>
                <c:pt idx="13">
                  <c:v>38.774207831722009</c:v>
                </c:pt>
                <c:pt idx="14">
                  <c:v>30.197383422318502</c:v>
                </c:pt>
                <c:pt idx="15">
                  <c:v>23.517745856009107</c:v>
                </c:pt>
                <c:pt idx="16">
                  <c:v>18.315638888734178</c:v>
                </c:pt>
                <c:pt idx="17">
                  <c:v>14.264233908999255</c:v>
                </c:pt>
                <c:pt idx="18">
                  <c:v>11.108996538242305</c:v>
                </c:pt>
                <c:pt idx="19">
                  <c:v>8.6516952031206333</c:v>
                </c:pt>
                <c:pt idx="20">
                  <c:v>6.7379469990854668</c:v>
                </c:pt>
                <c:pt idx="21">
                  <c:v>5.2475183991813843</c:v>
                </c:pt>
                <c:pt idx="22">
                  <c:v>4.0867714384640665</c:v>
                </c:pt>
                <c:pt idx="23">
                  <c:v>3.1827807965096668</c:v>
                </c:pt>
                <c:pt idx="24">
                  <c:v>2.4787521766663585</c:v>
                </c:pt>
                <c:pt idx="25">
                  <c:v>1.9304541362277092</c:v>
                </c:pt>
                <c:pt idx="26">
                  <c:v>1.5034391929775723</c:v>
                </c:pt>
                <c:pt idx="27">
                  <c:v>1.1708796207911745</c:v>
                </c:pt>
                <c:pt idx="28">
                  <c:v>0.91188196555451628</c:v>
                </c:pt>
                <c:pt idx="29">
                  <c:v>0.71017438884254902</c:v>
                </c:pt>
                <c:pt idx="30">
                  <c:v>0.55308437014783363</c:v>
                </c:pt>
                <c:pt idx="31">
                  <c:v>0.4307425405756875</c:v>
                </c:pt>
                <c:pt idx="32">
                  <c:v>0.33546262790251186</c:v>
                </c:pt>
                <c:pt idx="33">
                  <c:v>0.26125855730166753</c:v>
                </c:pt>
                <c:pt idx="34">
                  <c:v>0.20346836901064416</c:v>
                </c:pt>
                <c:pt idx="35">
                  <c:v>0.15846132511575126</c:v>
                </c:pt>
                <c:pt idx="36">
                  <c:v>0.12340980408667956</c:v>
                </c:pt>
                <c:pt idx="37">
                  <c:v>9.6111652061394701E-2</c:v>
                </c:pt>
                <c:pt idx="38">
                  <c:v>7.4851829887700602E-2</c:v>
                </c:pt>
                <c:pt idx="39">
                  <c:v>5.8294663730868813E-2</c:v>
                </c:pt>
                <c:pt idx="40">
                  <c:v>4.5399929762484852E-2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7F-4EEF-8488-50A803253A9A}"/>
            </c:ext>
          </c:extLst>
        </c:ser>
        <c:ser>
          <c:idx val="2"/>
          <c:order val="2"/>
          <c:tx>
            <c:strRef>
              <c:f>Feuil1!$F$1</c:f>
              <c:strCache>
                <c:ptCount val="1"/>
                <c:pt idx="0">
                  <c:v>T3</c:v>
                </c:pt>
              </c:strCache>
            </c:strRef>
          </c:tx>
          <c:spPr>
            <a:ln w="4101">
              <a:solidFill>
                <a:srgbClr val="FF66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Feuil1!$A$2:$A$52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Feuil1!$F$2:$F$52</c:f>
              <c:numCache>
                <c:formatCode>General</c:formatCode>
                <c:ptCount val="51"/>
                <c:pt idx="0">
                  <c:v>1000</c:v>
                </c:pt>
                <c:pt idx="1">
                  <c:v>606.53065971263345</c:v>
                </c:pt>
                <c:pt idx="2">
                  <c:v>367.87944117144235</c:v>
                </c:pt>
                <c:pt idx="3">
                  <c:v>223.13016014842981</c:v>
                </c:pt>
                <c:pt idx="4">
                  <c:v>135.3352832366127</c:v>
                </c:pt>
                <c:pt idx="5">
                  <c:v>82.084998623898798</c:v>
                </c:pt>
                <c:pt idx="6">
                  <c:v>49.787068367863945</c:v>
                </c:pt>
                <c:pt idx="7">
                  <c:v>30.197383422318502</c:v>
                </c:pt>
                <c:pt idx="8">
                  <c:v>18.315638888734178</c:v>
                </c:pt>
                <c:pt idx="9">
                  <c:v>11.108996538242305</c:v>
                </c:pt>
                <c:pt idx="10">
                  <c:v>6.7379469990854668</c:v>
                </c:pt>
                <c:pt idx="11">
                  <c:v>4.0867714384640665</c:v>
                </c:pt>
                <c:pt idx="12">
                  <c:v>2.4787521766663585</c:v>
                </c:pt>
                <c:pt idx="13">
                  <c:v>1.5034391929775723</c:v>
                </c:pt>
                <c:pt idx="14">
                  <c:v>0.91188196555451628</c:v>
                </c:pt>
                <c:pt idx="15">
                  <c:v>0.55308437014783363</c:v>
                </c:pt>
                <c:pt idx="16">
                  <c:v>0.33546262790251186</c:v>
                </c:pt>
                <c:pt idx="17">
                  <c:v>0.20346836901064416</c:v>
                </c:pt>
                <c:pt idx="18">
                  <c:v>0.12340980408667956</c:v>
                </c:pt>
                <c:pt idx="19">
                  <c:v>7.4851829887700602E-2</c:v>
                </c:pt>
                <c:pt idx="20">
                  <c:v>4.5399929762484852E-2</c:v>
                </c:pt>
                <c:pt idx="21">
                  <c:v>2.7536449349747159E-2</c:v>
                </c:pt>
                <c:pt idx="22">
                  <c:v>1.670170079024566E-2</c:v>
                </c:pt>
                <c:pt idx="23">
                  <c:v>1.0130093598630711E-2</c:v>
                </c:pt>
                <c:pt idx="24">
                  <c:v>6.14421235332821E-3</c:v>
                </c:pt>
                <c:pt idx="25">
                  <c:v>3.7266531720786711E-3</c:v>
                </c:pt>
                <c:pt idx="26">
                  <c:v>2.260329406981054E-3</c:v>
                </c:pt>
                <c:pt idx="27">
                  <c:v>1.3709590863840845E-3</c:v>
                </c:pt>
                <c:pt idx="28">
                  <c:v>8.3152871910356792E-4</c:v>
                </c:pt>
                <c:pt idx="29">
                  <c:v>5.0434766256788807E-4</c:v>
                </c:pt>
                <c:pt idx="30">
                  <c:v>3.059023205018258E-4</c:v>
                </c:pt>
                <c:pt idx="31">
                  <c:v>1.8553913626159784E-4</c:v>
                </c:pt>
                <c:pt idx="32">
                  <c:v>1.1253517471925911E-4</c:v>
                </c:pt>
                <c:pt idx="33">
                  <c:v>6.8256033763348703E-5</c:v>
                </c:pt>
                <c:pt idx="34">
                  <c:v>4.1399377187851666E-5</c:v>
                </c:pt>
                <c:pt idx="35">
                  <c:v>2.510999155743982E-5</c:v>
                </c:pt>
                <c:pt idx="36">
                  <c:v>1.5229979744712628E-5</c:v>
                </c:pt>
                <c:pt idx="37">
                  <c:v>9.237449661970595E-6</c:v>
                </c:pt>
                <c:pt idx="38">
                  <c:v>5.6027964375372675E-6</c:v>
                </c:pt>
                <c:pt idx="39">
                  <c:v>3.3982678194950713E-6</c:v>
                </c:pt>
                <c:pt idx="40">
                  <c:v>2.061153622438558E-6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7F-4EEF-8488-50A803253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481664"/>
        <c:axId val="58516992"/>
      </c:scatterChart>
      <c:valAx>
        <c:axId val="5848166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2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 (min)</a:t>
                </a:r>
              </a:p>
            </c:rich>
          </c:tx>
          <c:layout>
            <c:manualLayout>
              <c:xMode val="edge"/>
              <c:yMode val="edge"/>
              <c:x val="0.53333333333333333"/>
              <c:y val="0.88741713309932635"/>
            </c:manualLayout>
          </c:layout>
          <c:overlay val="0"/>
          <c:spPr>
            <a:noFill/>
            <a:ln w="3280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1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8516992"/>
        <c:crosses val="autoZero"/>
        <c:crossBetween val="midCat"/>
        <c:majorUnit val="5"/>
      </c:valAx>
      <c:valAx>
        <c:axId val="58516992"/>
        <c:scaling>
          <c:orientation val="minMax"/>
          <c:max val="1000"/>
        </c:scaling>
        <c:delete val="0"/>
        <c:axPos val="l"/>
        <c:title>
          <c:tx>
            <c:rich>
              <a:bodyPr/>
              <a:lstStyle/>
              <a:p>
                <a:pPr>
                  <a:defRPr sz="12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N (ufc/g)</a:t>
                </a:r>
              </a:p>
            </c:rich>
          </c:tx>
          <c:layout>
            <c:manualLayout>
              <c:xMode val="edge"/>
              <c:yMode val="edge"/>
              <c:x val="2.2916717453661944E-2"/>
              <c:y val="0.33443708693039875"/>
            </c:manualLayout>
          </c:layout>
          <c:overlay val="0"/>
          <c:spPr>
            <a:noFill/>
            <a:ln w="32804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41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58481664"/>
        <c:crosses val="autoZero"/>
        <c:crossBetween val="midCat"/>
        <c:majorUnit val="250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olidFill>
      <a:srgbClr val="FFFFFF"/>
    </a:solidFill>
    <a:ln w="4101">
      <a:solidFill>
        <a:srgbClr val="000000"/>
      </a:solidFill>
      <a:prstDash val="solid"/>
    </a:ln>
  </c:spPr>
  <c:txPr>
    <a:bodyPr/>
    <a:lstStyle/>
    <a:p>
      <a:pPr>
        <a:defRPr sz="122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1-19T12:52:26.495" idx="1">
    <p:pos x="10" y="10"/>
    <p:text>voir avec Manuel si possibilité de rajouter les 2 slides sur le type de chauffage (si intérêt?)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348"/>
            <a:ext cx="4435475" cy="3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9" tIns="0" rIns="19989" bIns="0" numCol="1" anchor="t" anchorCtr="0" compatLnSpc="1">
            <a:prstTxWarp prst="textNoShape">
              <a:avLst/>
            </a:prstTxWarp>
          </a:bodyPr>
          <a:lstStyle>
            <a:lvl1pPr defTabSz="958850">
              <a:defRPr sz="1000" i="1"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9" y="6348"/>
            <a:ext cx="4435475" cy="3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9" tIns="0" rIns="19989" bIns="0" numCol="1" anchor="t" anchorCtr="0" compatLnSpc="1">
            <a:prstTxWarp prst="textNoShape">
              <a:avLst/>
            </a:prstTxWarp>
          </a:bodyPr>
          <a:lstStyle>
            <a:lvl1pPr algn="r" defTabSz="958850">
              <a:defRPr sz="1000" i="1"/>
            </a:lvl1pPr>
          </a:lstStyle>
          <a:p>
            <a:pPr>
              <a:defRPr/>
            </a:pPr>
            <a:r>
              <a:rPr lang="en-GB" altLang="fr-FR"/>
              <a:t>Septembre 2012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59727"/>
            <a:ext cx="4435475" cy="3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9" tIns="0" rIns="19989" bIns="0" numCol="1" anchor="b" anchorCtr="0" compatLnSpc="1">
            <a:prstTxWarp prst="textNoShape">
              <a:avLst/>
            </a:prstTxWarp>
          </a:bodyPr>
          <a:lstStyle>
            <a:lvl1pPr defTabSz="958850">
              <a:defRPr sz="1000" i="1"/>
            </a:lvl1pPr>
          </a:lstStyle>
          <a:p>
            <a:pPr>
              <a:defRPr/>
            </a:pPr>
            <a:r>
              <a:rPr lang="en-GB" altLang="fr-FR"/>
              <a:t>Manuel DORNIER - Montpellier SupAgro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9" y="6759727"/>
            <a:ext cx="4435475" cy="3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9" tIns="0" rIns="19989" bIns="0" numCol="1" anchor="b" anchorCtr="0" compatLnSpc="1">
            <a:prstTxWarp prst="textNoShape">
              <a:avLst/>
            </a:prstTxWarp>
          </a:bodyPr>
          <a:lstStyle>
            <a:lvl1pPr algn="r" defTabSz="958850">
              <a:defRPr sz="1000" i="1"/>
            </a:lvl1pPr>
          </a:lstStyle>
          <a:p>
            <a:pPr>
              <a:defRPr/>
            </a:pPr>
            <a:fld id="{EE07E0AE-C333-4A18-9314-81774798DB7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4196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348"/>
            <a:ext cx="4435475" cy="3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9" tIns="0" rIns="19989" bIns="0" numCol="1" anchor="t" anchorCtr="0" compatLnSpc="1">
            <a:prstTxWarp prst="textNoShape">
              <a:avLst/>
            </a:prstTxWarp>
          </a:bodyPr>
          <a:lstStyle>
            <a:lvl1pPr defTabSz="800100">
              <a:defRPr sz="1000" i="1"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9" y="6348"/>
            <a:ext cx="4435475" cy="3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9" tIns="0" rIns="19989" bIns="0" numCol="1" anchor="t" anchorCtr="0" compatLnSpc="1">
            <a:prstTxWarp prst="textNoShape">
              <a:avLst/>
            </a:prstTxWarp>
          </a:bodyPr>
          <a:lstStyle>
            <a:lvl1pPr algn="r" defTabSz="800100">
              <a:defRPr sz="1000" i="1"/>
            </a:lvl1pPr>
          </a:lstStyle>
          <a:p>
            <a:pPr>
              <a:defRPr/>
            </a:pPr>
            <a:r>
              <a:rPr lang="en-GB" altLang="fr-FR"/>
              <a:t>Septembre 2012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59727"/>
            <a:ext cx="4435475" cy="3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9" tIns="0" rIns="19989" bIns="0" numCol="1" anchor="b" anchorCtr="0" compatLnSpc="1">
            <a:prstTxWarp prst="textNoShape">
              <a:avLst/>
            </a:prstTxWarp>
          </a:bodyPr>
          <a:lstStyle>
            <a:lvl1pPr defTabSz="800100">
              <a:defRPr sz="1000" i="1"/>
            </a:lvl1pPr>
          </a:lstStyle>
          <a:p>
            <a:pPr>
              <a:defRPr/>
            </a:pPr>
            <a:r>
              <a:rPr lang="en-GB" altLang="fr-FR"/>
              <a:t>Manuel DORNIER - Montpellier SupAgro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9" y="6759727"/>
            <a:ext cx="4435475" cy="33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9" tIns="0" rIns="19989" bIns="0" numCol="1" anchor="b" anchorCtr="0" compatLnSpc="1">
            <a:prstTxWarp prst="textNoShape">
              <a:avLst/>
            </a:prstTxWarp>
          </a:bodyPr>
          <a:lstStyle>
            <a:lvl1pPr algn="r" defTabSz="800100">
              <a:defRPr sz="1000" i="1"/>
            </a:lvl1pPr>
          </a:lstStyle>
          <a:p>
            <a:pPr>
              <a:defRPr/>
            </a:pPr>
            <a:fld id="{C8EC8679-3C7A-4D2A-B518-E2D72A16571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4" y="3375103"/>
            <a:ext cx="7507287" cy="298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7" tIns="48309" rIns="96617" bIns="48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 style de texte du masque</a:t>
            </a:r>
          </a:p>
          <a:p>
            <a:pPr lvl="1"/>
            <a:r>
              <a:rPr lang="fr-FR" altLang="fr-FR" noProof="0" smtClean="0"/>
              <a:t>Second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3891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60750" y="619125"/>
            <a:ext cx="3316288" cy="2487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2067781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DEB4F-578F-4C77-BABE-EBD347424173}" type="slidenum">
              <a:rPr lang="en-GB" altLang="fr-FR" sz="1000" smtClean="0"/>
              <a:pPr/>
              <a:t>3</a:t>
            </a:fld>
            <a:endParaRPr lang="en-GB" altLang="fr-FR" sz="100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fr-FR" smtClean="0"/>
              <a:t>Septembre 2012</a:t>
            </a:r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fr-FR" smtClean="0"/>
              <a:t>Manuel DORNIER - Montpellier SupAgro</a:t>
            </a:r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C8679-3C7A-4D2A-B518-E2D72A165713}" type="slidenum">
              <a:rPr lang="en-GB" altLang="fr-FR" smtClean="0"/>
              <a:pPr>
                <a:defRPr/>
              </a:pPr>
              <a:t>12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7591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4915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3E7CD5-EC7E-4A22-A9CF-30BBD396A5E8}" type="slidenum">
              <a:rPr lang="en-GB" altLang="fr-FR" sz="1000" smtClean="0"/>
              <a:pPr/>
              <a:t>13</a:t>
            </a:fld>
            <a:endParaRPr lang="en-GB" altLang="fr-FR" sz="1000" smtClean="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BFC693-88CA-4E0B-9A14-66D6F15C4773}" type="slidenum">
              <a:rPr lang="en-GB" altLang="fr-FR" sz="1000" smtClean="0"/>
              <a:pPr/>
              <a:t>16</a:t>
            </a:fld>
            <a:endParaRPr lang="en-GB" altLang="fr-FR" sz="1000" smtClean="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noProof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A3BE00-5069-47F8-A3F5-2F2CF6980E50}" type="slidenum">
              <a:rPr lang="en-GB" altLang="fr-FR" sz="1000" smtClean="0"/>
              <a:pPr/>
              <a:t>17</a:t>
            </a:fld>
            <a:endParaRPr lang="en-GB" altLang="fr-FR" sz="1000" smtClean="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alt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10340E-3B97-49AA-A553-53D8D8C7DC53}" type="slidenum">
              <a:rPr lang="en-GB" altLang="fr-FR" sz="1000" smtClean="0"/>
              <a:pPr/>
              <a:t>18</a:t>
            </a:fld>
            <a:endParaRPr lang="en-GB" altLang="fr-FR" sz="1000" smtClean="0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fr-FR" smtClean="0"/>
              <a:t>Septembre 2012</a:t>
            </a:r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fr-FR" smtClean="0"/>
              <a:t>Manuel DORNIER - Montpellier SupAgro</a:t>
            </a:r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C8679-3C7A-4D2A-B518-E2D72A165713}" type="slidenum">
              <a:rPr lang="en-GB" altLang="fr-FR" smtClean="0"/>
              <a:pPr>
                <a:defRPr/>
              </a:pPr>
              <a:t>20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56485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325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DF1CFA-CAB7-411A-9854-1272D633CC1B}" type="slidenum">
              <a:rPr lang="en-GB" altLang="fr-FR" sz="1000" smtClean="0"/>
              <a:pPr/>
              <a:t>21</a:t>
            </a:fld>
            <a:endParaRPr lang="en-GB" altLang="fr-FR" sz="1000" smtClean="0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427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619F7E-62EA-44E3-9FB7-F0BAB40AD97B}" type="slidenum">
              <a:rPr lang="en-GB" altLang="fr-FR" sz="1000" smtClean="0"/>
              <a:pPr/>
              <a:t>22</a:t>
            </a:fld>
            <a:endParaRPr lang="en-GB" altLang="fr-FR" sz="1000" smtClean="0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530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A46A15-91BA-4B32-9F57-9F9484558C28}" type="slidenum">
              <a:rPr lang="en-GB" altLang="fr-FR" sz="1000" smtClean="0"/>
              <a:pPr/>
              <a:t>25</a:t>
            </a:fld>
            <a:endParaRPr lang="en-GB" altLang="fr-FR" sz="1000" smtClean="0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BFEF34-32F0-4D11-9A95-1D8AEB4AAFAE}" type="slidenum">
              <a:rPr lang="en-GB" altLang="fr-FR" sz="1000" smtClean="0"/>
              <a:pPr/>
              <a:t>26</a:t>
            </a:fld>
            <a:endParaRPr lang="en-GB" altLang="fr-FR" sz="1000" smtClean="0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9BEE1D-86C8-44BB-8DBD-45302322A6B3}" type="slidenum">
              <a:rPr lang="en-GB" altLang="fr-FR" sz="1000" smtClean="0"/>
              <a:pPr/>
              <a:t>4</a:t>
            </a:fld>
            <a:endParaRPr lang="en-GB" altLang="fr-FR" sz="100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A76928-A6DF-4D1F-AD3F-8933B94310EA}" type="slidenum">
              <a:rPr lang="en-GB" altLang="fr-FR" sz="1000" smtClean="0"/>
              <a:pPr/>
              <a:t>30</a:t>
            </a:fld>
            <a:endParaRPr lang="en-GB" altLang="fr-FR" sz="1000" smtClean="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1B779C-5B40-4271-AD19-F55D1F0ACA8B}" type="slidenum">
              <a:rPr lang="en-GB" altLang="fr-FR" sz="1000" smtClean="0"/>
              <a:pPr/>
              <a:t>32</a:t>
            </a:fld>
            <a:endParaRPr lang="en-GB" altLang="fr-FR" sz="1000" smtClean="0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5939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935BDF-AFB2-474E-9014-92A31AADDDD2}" type="slidenum">
              <a:rPr lang="en-GB" altLang="fr-FR" sz="1000" smtClean="0"/>
              <a:pPr/>
              <a:t>33</a:t>
            </a:fld>
            <a:endParaRPr lang="en-GB" altLang="fr-FR" sz="1000" smtClean="0"/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6144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2B3ABB-B529-4E9D-9351-DCEC32CBBC12}" type="slidenum">
              <a:rPr lang="en-GB" altLang="fr-FR" sz="1000" smtClean="0"/>
              <a:pPr/>
              <a:t>34</a:t>
            </a:fld>
            <a:endParaRPr lang="en-GB" altLang="fr-FR" sz="1000" smtClean="0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DE7D1B-BEF5-4087-80B5-5B1A03FF83FB}" type="slidenum">
              <a:rPr lang="en-GB" altLang="fr-FR" sz="1000" smtClean="0"/>
              <a:pPr/>
              <a:t>37</a:t>
            </a:fld>
            <a:endParaRPr lang="en-GB" altLang="fr-FR" sz="1000" smtClean="0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BBB0F7-3104-4675-A3AA-359C0F84A54D}" type="slidenum">
              <a:rPr lang="en-GB" altLang="fr-FR" sz="1000" smtClean="0"/>
              <a:pPr/>
              <a:t>5</a:t>
            </a:fld>
            <a:endParaRPr lang="en-GB" altLang="fr-FR" sz="100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D1199E-F361-4BBE-803E-4AF5AEED2AA1}" type="slidenum">
              <a:rPr lang="en-GB" altLang="fr-FR" sz="1000" smtClean="0"/>
              <a:pPr/>
              <a:t>6</a:t>
            </a:fld>
            <a:endParaRPr lang="en-GB" altLang="fr-FR" sz="1000" smtClean="0"/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sz="7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45AFC8-B9CC-4AD7-BDF5-EE67246EA5A2}" type="slidenum">
              <a:rPr lang="en-GB" altLang="fr-FR" sz="1000" smtClean="0"/>
              <a:pPr/>
              <a:t>7</a:t>
            </a:fld>
            <a:endParaRPr lang="en-GB" altLang="fr-FR" sz="1000" smtClean="0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6084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46085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46086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0847A5-6626-4A7E-9EC5-5BFB4C434A67}" type="slidenum">
              <a:rPr lang="en-GB" altLang="fr-FR" sz="1000" smtClean="0"/>
              <a:pPr/>
              <a:t>8</a:t>
            </a:fld>
            <a:endParaRPr lang="en-GB" altLang="fr-FR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90CF08-6010-41D4-98C7-0021F7ADCB58}" type="slidenum">
              <a:rPr lang="en-GB" altLang="fr-FR" sz="1000" smtClean="0"/>
              <a:pPr/>
              <a:t>9</a:t>
            </a:fld>
            <a:endParaRPr lang="en-GB" altLang="fr-FR" sz="1000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8132" name="Espace réservé de la dat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Septembre 2012</a:t>
            </a:r>
          </a:p>
        </p:txBody>
      </p:sp>
      <p:sp>
        <p:nvSpPr>
          <p:cNvPr id="4813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1000" smtClean="0"/>
              <a:t>Manuel DORNIER - Montpellier SupAgro</a:t>
            </a:r>
          </a:p>
        </p:txBody>
      </p:sp>
      <p:sp>
        <p:nvSpPr>
          <p:cNvPr id="48134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D0D773-29A0-4CD9-B2D7-27E7C0E77CA8}" type="slidenum">
              <a:rPr lang="en-GB" altLang="fr-FR" sz="1000" smtClean="0"/>
              <a:pPr/>
              <a:t>10</a:t>
            </a:fld>
            <a:endParaRPr lang="en-GB" altLang="fr-FR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fr-FR" smtClean="0"/>
              <a:t>Septembre 2012</a:t>
            </a:r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fr-FR" smtClean="0"/>
              <a:t>Manuel DORNIER - Montpellier SupAgro</a:t>
            </a:r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C8679-3C7A-4D2A-B518-E2D72A165713}" type="slidenum">
              <a:rPr lang="en-GB" altLang="fr-FR" smtClean="0"/>
              <a:pPr>
                <a:defRPr/>
              </a:pPr>
              <a:t>11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0706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16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838" y="228600"/>
            <a:ext cx="7065962" cy="609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9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09800" cy="64770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77000" cy="6477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8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228600" y="228600"/>
            <a:ext cx="8839200" cy="647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727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1 ligne - ok taille obje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3"/>
          <a:stretch>
            <a:fillRect/>
          </a:stretch>
        </p:blipFill>
        <p:spPr bwMode="auto">
          <a:xfrm>
            <a:off x="0" y="5880538"/>
            <a:ext cx="9144000" cy="99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6F6F6B-8791-DF4E-B09E-688A0AC255AC}"/>
              </a:ext>
            </a:extLst>
          </p:cNvPr>
          <p:cNvSpPr/>
          <p:nvPr userDrawn="1"/>
        </p:nvSpPr>
        <p:spPr>
          <a:xfrm>
            <a:off x="0" y="1679341"/>
            <a:ext cx="9144000" cy="3677418"/>
          </a:xfrm>
          <a:prstGeom prst="rect">
            <a:avLst/>
          </a:prstGeom>
          <a:solidFill>
            <a:srgbClr val="308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21058" y="2505865"/>
            <a:ext cx="4302664" cy="164648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903" b="1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TITRE DU COURS</a:t>
            </a:r>
            <a:endParaRPr lang="fr-FR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21059" y="2016423"/>
            <a:ext cx="2997167" cy="287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1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7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DOCUMENT SUPPORT DE CONNAISSANCES</a:t>
            </a:r>
          </a:p>
        </p:txBody>
      </p:sp>
      <p:sp>
        <p:nvSpPr>
          <p:cNvPr id="29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4510933" y="2503075"/>
            <a:ext cx="2226297" cy="10821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70" b="1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PRENOM NOM</a:t>
            </a:r>
          </a:p>
        </p:txBody>
      </p:sp>
      <p:pic>
        <p:nvPicPr>
          <p:cNvPr id="33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6" y="200811"/>
            <a:ext cx="2824118" cy="11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6614635" y="2505863"/>
            <a:ext cx="2496781" cy="1082126"/>
          </a:xfrm>
          <a:prstGeom prst="rect">
            <a:avLst/>
          </a:prstGeom>
        </p:spPr>
        <p:txBody>
          <a:bodyPr/>
          <a:lstStyle>
            <a:lvl1pPr marL="0" marR="0" indent="0" algn="l" defTabSz="862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70" b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Etablissement</a:t>
            </a:r>
          </a:p>
          <a:p>
            <a:pPr lvl="0"/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7DFC07FF-75CC-6640-A49F-699970375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972" y="4348294"/>
            <a:ext cx="220205" cy="233581"/>
          </a:xfrm>
          <a:prstGeom prst="rect">
            <a:avLst/>
          </a:prstGeom>
        </p:spPr>
      </p:pic>
      <p:sp>
        <p:nvSpPr>
          <p:cNvPr id="38" name="Espace réservé du texte 25"/>
          <p:cNvSpPr>
            <a:spLocks noGrp="1"/>
          </p:cNvSpPr>
          <p:nvPr>
            <p:ph type="body" sz="quarter" idx="22" hasCustomPrompt="1"/>
          </p:nvPr>
        </p:nvSpPr>
        <p:spPr>
          <a:xfrm>
            <a:off x="687175" y="4234228"/>
            <a:ext cx="567398" cy="42952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540" b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err="1" smtClean="0"/>
              <a:t>xh</a:t>
            </a:r>
            <a:endParaRPr lang="fr-FR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4506831" y="2016423"/>
            <a:ext cx="1311256" cy="287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13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7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CONTRIBUTEURS</a:t>
            </a:r>
          </a:p>
        </p:txBody>
      </p:sp>
      <p:sp>
        <p:nvSpPr>
          <p:cNvPr id="40" name="Espace réservé du texte 25"/>
          <p:cNvSpPr>
            <a:spLocks noGrp="1"/>
          </p:cNvSpPr>
          <p:nvPr>
            <p:ph type="body" sz="quarter" idx="23" hasCustomPrompt="1"/>
          </p:nvPr>
        </p:nvSpPr>
        <p:spPr>
          <a:xfrm>
            <a:off x="4506830" y="4448993"/>
            <a:ext cx="1500891" cy="42952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70" b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mois année</a:t>
            </a:r>
            <a:endParaRPr lang="fr-FR" dirty="0"/>
          </a:p>
        </p:txBody>
      </p:sp>
      <p:sp>
        <p:nvSpPr>
          <p:cNvPr id="14" name="Espace réservé du numéro de diapositive 2"/>
          <p:cNvSpPr txBox="1">
            <a:spLocks/>
          </p:cNvSpPr>
          <p:nvPr userDrawn="1"/>
        </p:nvSpPr>
        <p:spPr bwMode="auto">
          <a:xfrm>
            <a:off x="8532440" y="6525344"/>
            <a:ext cx="547087" cy="30623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95507" rtl="0" eaLnBrk="1" latinLnBrk="0" hangingPunct="1">
              <a:defRPr sz="1323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6" fontAlgn="base">
              <a:spcBef>
                <a:spcPct val="0"/>
              </a:spcBef>
              <a:spcAft>
                <a:spcPct val="0"/>
              </a:spcAft>
            </a:pPr>
            <a:fld id="{60906FEA-6988-4954-96AA-94004BCD4A9A}" type="slidenum">
              <a:rPr lang="fr-FR" sz="1200" smtClean="0"/>
              <a:pPr defTabSz="914406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130918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8">
          <p15:clr>
            <a:srgbClr val="FBAE40"/>
          </p15:clr>
        </p15:guide>
        <p15:guide id="2" pos="317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121375-DAD2-CA43-9378-2568DAEFA2F6}"/>
              </a:ext>
            </a:extLst>
          </p:cNvPr>
          <p:cNvSpPr/>
          <p:nvPr userDrawn="1"/>
        </p:nvSpPr>
        <p:spPr>
          <a:xfrm>
            <a:off x="0" y="2"/>
            <a:ext cx="9144000" cy="498292"/>
          </a:xfrm>
          <a:prstGeom prst="rect">
            <a:avLst/>
          </a:prstGeom>
          <a:solidFill>
            <a:srgbClr val="308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941C8A-3211-CF42-A142-8AEBD9BF9101}"/>
              </a:ext>
            </a:extLst>
          </p:cNvPr>
          <p:cNvSpPr txBox="1"/>
          <p:nvPr userDrawn="1"/>
        </p:nvSpPr>
        <p:spPr>
          <a:xfrm>
            <a:off x="4555030" y="865142"/>
            <a:ext cx="40745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3081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PRÉREQUIS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906BEC-DC48-7A4C-BA64-B2748AFE9555}"/>
              </a:ext>
            </a:extLst>
          </p:cNvPr>
          <p:cNvSpPr txBox="1"/>
          <p:nvPr userDrawn="1"/>
        </p:nvSpPr>
        <p:spPr>
          <a:xfrm>
            <a:off x="424778" y="865142"/>
            <a:ext cx="41533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3081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OBJECTIFS D’APPRENTISSAGE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4578111" y="1623608"/>
            <a:ext cx="4051453" cy="1324939"/>
          </a:xfrm>
          <a:prstGeom prst="rect">
            <a:avLst/>
          </a:prstGeom>
        </p:spPr>
        <p:txBody>
          <a:bodyPr/>
          <a:lstStyle>
            <a:lvl1pPr marL="176215" indent="-176215" algn="l" defTabSz="851381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fr-FR" sz="1814" kern="1200" dirty="0" smtClean="0">
                <a:solidFill>
                  <a:srgbClr val="40424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Ecrire les prérequis</a:t>
            </a:r>
          </a:p>
          <a:p>
            <a:pPr lvl="0"/>
            <a:endParaRPr lang="fr-FR" dirty="0" smtClean="0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543443" y="1623609"/>
            <a:ext cx="4011587" cy="1324939"/>
          </a:xfrm>
          <a:prstGeom prst="rect">
            <a:avLst/>
          </a:prstGeom>
        </p:spPr>
        <p:txBody>
          <a:bodyPr/>
          <a:lstStyle>
            <a:lvl1pPr marL="176215" indent="-17621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fr-FR" sz="1814" kern="1200" baseline="0" dirty="0" smtClean="0">
                <a:solidFill>
                  <a:srgbClr val="40424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146628" lvl="0" indent="-146628" algn="l" defTabSz="851381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Ecrire les objectifs d’apprentissage</a:t>
            </a:r>
          </a:p>
          <a:p>
            <a:pPr marL="146628" lvl="0" indent="-146628" algn="l" defTabSz="851381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FFA719-173D-8E49-A0FB-F44C156DD13A}"/>
              </a:ext>
            </a:extLst>
          </p:cNvPr>
          <p:cNvSpPr txBox="1"/>
          <p:nvPr userDrawn="1"/>
        </p:nvSpPr>
        <p:spPr>
          <a:xfrm>
            <a:off x="161331" y="34168"/>
            <a:ext cx="62833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6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OBJECTIFS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D’APPRENTISSAGE ET PRÉREQUIS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Espace réservé du numéro de diapositive 2"/>
          <p:cNvSpPr>
            <a:spLocks noGrp="1"/>
          </p:cNvSpPr>
          <p:nvPr>
            <p:ph type="sldNum" sz="quarter" idx="4"/>
          </p:nvPr>
        </p:nvSpPr>
        <p:spPr bwMode="auto">
          <a:xfrm>
            <a:off x="8532440" y="6525344"/>
            <a:ext cx="547087" cy="30623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406"/>
            <a:fld id="{60906FEA-6988-4954-96AA-94004BCD4A9A}" type="slidenum">
              <a:rPr lang="fr-FR" smtClean="0"/>
              <a:pPr defTabSz="914406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9396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838" y="228600"/>
            <a:ext cx="7065962" cy="609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93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220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838" y="228600"/>
            <a:ext cx="7065962" cy="609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638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638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08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2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838" y="228600"/>
            <a:ext cx="7065962" cy="609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65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32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285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23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52400"/>
            <a:ext cx="7086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" name="Oval 8"/>
          <p:cNvSpPr>
            <a:spLocks noChangeArrowheads="1"/>
          </p:cNvSpPr>
          <p:nvPr userDrawn="1"/>
        </p:nvSpPr>
        <p:spPr bwMode="auto">
          <a:xfrm>
            <a:off x="8686800" y="6477000"/>
            <a:ext cx="381000" cy="3048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Courier New" pitchFamily="49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Courier New" pitchFamily="49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Courier New" pitchFamily="49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Courier New" pitchFamily="49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Courier New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Courier New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Courier New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Courier New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Courier New" pitchFamily="49" charset="0"/>
              </a:defRPr>
            </a:lvl9pPr>
          </a:lstStyle>
          <a:p>
            <a:pPr eaLnBrk="1" hangingPunct="1">
              <a:defRPr/>
            </a:pPr>
            <a:fld id="{AB4CF62A-E915-4467-9E3C-F8EAEE50C83E}" type="slidenum">
              <a:rPr lang="fr-FR" altLang="fr-FR" sz="1200" b="1" smtClean="0">
                <a:solidFill>
                  <a:srgbClr val="009900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altLang="fr-FR" sz="1200" b="1" dirty="0" smtClean="0">
              <a:solidFill>
                <a:srgbClr val="0099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9.wmf"/><Relationship Id="rId10" Type="http://schemas.openxmlformats.org/officeDocument/2006/relationships/image" Target="../media/image4.tif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0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3.jpeg"/><Relationship Id="rId1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tif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tiff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0.wmf"/><Relationship Id="rId10" Type="http://schemas.openxmlformats.org/officeDocument/2006/relationships/image" Target="../media/image4.tif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gif"/><Relationship Id="rId10" Type="http://schemas.openxmlformats.org/officeDocument/2006/relationships/image" Target="../media/image71.jpeg"/><Relationship Id="rId4" Type="http://schemas.openxmlformats.org/officeDocument/2006/relationships/image" Target="../media/image66.jpeg"/><Relationship Id="rId9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4.tif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FFFFFF"/>
                </a:solidFill>
              </a:rPr>
              <a:t>STABILISATION</a:t>
            </a:r>
          </a:p>
          <a:p>
            <a:r>
              <a:rPr lang="fr-FR" sz="2400" dirty="0" smtClean="0">
                <a:solidFill>
                  <a:srgbClr val="FFFFFF"/>
                </a:solidFill>
              </a:rPr>
              <a:t>DES ALIMENTS PAR TRAITEMENTS THERMIQUES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MANUEL DORNIER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L’institut Agro Montpellier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25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028825" y="236538"/>
            <a:ext cx="5773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Allure des cinétiques isothermes</a:t>
            </a:r>
            <a:endParaRPr lang="en-GB" altLang="fr-FR" b="1">
              <a:solidFill>
                <a:srgbClr val="990000"/>
              </a:solidFill>
            </a:endParaRPr>
          </a:p>
        </p:txBody>
      </p:sp>
      <p:sp>
        <p:nvSpPr>
          <p:cNvPr id="261139" name="Text Box 19"/>
          <p:cNvSpPr txBox="1">
            <a:spLocks noChangeArrowheads="1"/>
          </p:cNvSpPr>
          <p:nvPr/>
        </p:nvSpPr>
        <p:spPr bwMode="auto">
          <a:xfrm>
            <a:off x="2334966" y="5400675"/>
            <a:ext cx="3958135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/>
              <a:t>Modélisation N = f </a:t>
            </a:r>
            <a:r>
              <a:rPr lang="fr-FR" altLang="fr-FR" sz="2400" dirty="0" smtClean="0"/>
              <a:t>(t, T)</a:t>
            </a:r>
            <a:endParaRPr lang="fr-FR" altLang="fr-FR" sz="2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/>
              <a:t>pour </a:t>
            </a:r>
            <a:r>
              <a:rPr lang="fr-FR" altLang="fr-FR" sz="2400" dirty="0" smtClean="0"/>
              <a:t>prévision et optimisation</a:t>
            </a:r>
            <a:endParaRPr lang="fr-FR" altLang="fr-FR" sz="2400" dirty="0"/>
          </a:p>
        </p:txBody>
      </p:sp>
      <p:graphicFrame>
        <p:nvGraphicFramePr>
          <p:cNvPr id="2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1262063" y="993775"/>
          <a:ext cx="62452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1138" name="Text Box 18"/>
          <p:cNvSpPr txBox="1">
            <a:spLocks noChangeArrowheads="1"/>
          </p:cNvSpPr>
          <p:nvPr/>
        </p:nvSpPr>
        <p:spPr bwMode="auto">
          <a:xfrm>
            <a:off x="3527425" y="22240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3399"/>
                </a:solidFill>
              </a:rPr>
              <a:t>T</a:t>
            </a:r>
            <a:r>
              <a:rPr lang="fr-FR" altLang="fr-FR" sz="2400" b="1" baseline="-2500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61147" name="Text Box 27"/>
          <p:cNvSpPr txBox="1">
            <a:spLocks noChangeArrowheads="1"/>
          </p:cNvSpPr>
          <p:nvPr/>
        </p:nvSpPr>
        <p:spPr bwMode="auto">
          <a:xfrm>
            <a:off x="3125788" y="3057525"/>
            <a:ext cx="109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66FF"/>
                </a:solidFill>
              </a:rPr>
              <a:t>T</a:t>
            </a:r>
            <a:r>
              <a:rPr lang="fr-FR" altLang="fr-FR" sz="2400" b="1" baseline="-25000">
                <a:solidFill>
                  <a:srgbClr val="FF66FF"/>
                </a:solidFill>
              </a:rPr>
              <a:t>2</a:t>
            </a:r>
            <a:r>
              <a:rPr lang="fr-FR" altLang="fr-FR" sz="2400" b="1" baseline="-25000">
                <a:solidFill>
                  <a:srgbClr val="003399"/>
                </a:solidFill>
              </a:rPr>
              <a:t> </a:t>
            </a:r>
            <a:r>
              <a:rPr lang="fr-FR" altLang="fr-FR" sz="2400" b="1"/>
              <a:t>&gt;</a:t>
            </a:r>
            <a:r>
              <a:rPr lang="fr-FR" altLang="fr-FR" sz="2400" b="1">
                <a:solidFill>
                  <a:srgbClr val="003399"/>
                </a:solidFill>
              </a:rPr>
              <a:t> T</a:t>
            </a:r>
            <a:r>
              <a:rPr lang="fr-FR" altLang="fr-FR" sz="2400" b="1" baseline="-2500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61152" name="Text Box 32"/>
          <p:cNvSpPr txBox="1">
            <a:spLocks noChangeArrowheads="1"/>
          </p:cNvSpPr>
          <p:nvPr/>
        </p:nvSpPr>
        <p:spPr bwMode="auto">
          <a:xfrm>
            <a:off x="2525713" y="3635375"/>
            <a:ext cx="109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6600"/>
                </a:solidFill>
              </a:rPr>
              <a:t>T</a:t>
            </a:r>
            <a:r>
              <a:rPr lang="fr-FR" altLang="fr-FR" sz="2400" b="1" baseline="-25000">
                <a:solidFill>
                  <a:srgbClr val="FF6600"/>
                </a:solidFill>
              </a:rPr>
              <a:t>3</a:t>
            </a:r>
            <a:r>
              <a:rPr lang="fr-FR" altLang="fr-FR" sz="2400" b="1" baseline="-25000">
                <a:solidFill>
                  <a:srgbClr val="003399"/>
                </a:solidFill>
              </a:rPr>
              <a:t> </a:t>
            </a:r>
            <a:r>
              <a:rPr lang="fr-FR" altLang="fr-FR" sz="2400" b="1"/>
              <a:t>&gt;</a:t>
            </a:r>
            <a:r>
              <a:rPr lang="fr-FR" altLang="fr-FR" sz="2400" b="1">
                <a:solidFill>
                  <a:srgbClr val="003399"/>
                </a:solidFill>
              </a:rPr>
              <a:t> </a:t>
            </a:r>
            <a:r>
              <a:rPr lang="fr-FR" altLang="fr-FR" sz="2400" b="1">
                <a:solidFill>
                  <a:srgbClr val="FF66FF"/>
                </a:solidFill>
              </a:rPr>
              <a:t>T</a:t>
            </a:r>
            <a:r>
              <a:rPr lang="fr-FR" altLang="fr-FR" sz="2400" b="1" baseline="-25000">
                <a:solidFill>
                  <a:srgbClr val="FF66FF"/>
                </a:solidFill>
              </a:rPr>
              <a:t>2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525713" y="1121569"/>
            <a:ext cx="407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latin typeface="Arial" pitchFamily="34" charset="0"/>
                <a:cs typeface="Arial" pitchFamily="34" charset="0"/>
              </a:rPr>
              <a:t>N</a:t>
            </a:r>
            <a:r>
              <a:rPr lang="fr-FR" altLang="fr-FR" sz="1600" b="1" baseline="-250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9" grpId="0" animBg="1"/>
      <p:bldGraphic spid="2" grpId="0">
        <p:bldAsOne/>
      </p:bldGraphic>
      <p:bldP spid="261138" grpId="0"/>
      <p:bldP spid="261147" grpId="0"/>
      <p:bldP spid="26115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163513" y="4838284"/>
            <a:ext cx="8802687" cy="1816515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35188" y="204788"/>
            <a:ext cx="494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Modélisation des cinétiques</a:t>
            </a:r>
            <a:endParaRPr lang="en-GB" altLang="fr-FR" b="1">
              <a:solidFill>
                <a:srgbClr val="990000"/>
              </a:solidFill>
            </a:endParaRPr>
          </a:p>
        </p:txBody>
      </p:sp>
      <p:graphicFrame>
        <p:nvGraphicFramePr>
          <p:cNvPr id="11267" name="Object 12"/>
          <p:cNvGraphicFramePr>
            <a:graphicFrameLocks noGrp="1" noChangeAspect="1"/>
          </p:cNvGraphicFramePr>
          <p:nvPr>
            <p:ph/>
          </p:nvPr>
        </p:nvGraphicFramePr>
        <p:xfrm>
          <a:off x="1779588" y="1033463"/>
          <a:ext cx="6075362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" r:id="rId4" imgW="6078239" imgH="3755461" progId="Excel.Chart.8">
                  <p:embed/>
                </p:oleObj>
              </mc:Choice>
              <mc:Fallback>
                <p:oleObj r:id="rId4" imgW="6078239" imgH="3755461" progId="Excel.Chart.8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1033463"/>
                        <a:ext cx="6075362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24"/>
          <p:cNvGrpSpPr>
            <a:grpSpLocks/>
          </p:cNvGrpSpPr>
          <p:nvPr/>
        </p:nvGrpSpPr>
        <p:grpSpPr bwMode="auto">
          <a:xfrm>
            <a:off x="5627688" y="3167063"/>
            <a:ext cx="1290637" cy="369887"/>
            <a:chOff x="3241" y="1959"/>
            <a:chExt cx="813" cy="233"/>
          </a:xfrm>
        </p:grpSpPr>
        <p:sp>
          <p:nvSpPr>
            <p:cNvPr id="11284" name="Line 9"/>
            <p:cNvSpPr>
              <a:spLocks noChangeShapeType="1"/>
            </p:cNvSpPr>
            <p:nvPr/>
          </p:nvSpPr>
          <p:spPr bwMode="auto">
            <a:xfrm>
              <a:off x="3241" y="1959"/>
              <a:ext cx="8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5" name="Arc 10"/>
            <p:cNvSpPr>
              <a:spLocks/>
            </p:cNvSpPr>
            <p:nvPr/>
          </p:nvSpPr>
          <p:spPr bwMode="auto">
            <a:xfrm rot="9405827" flipH="1">
              <a:off x="3713" y="1995"/>
              <a:ext cx="214" cy="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6889750" y="3205163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6600"/>
                </a:solidFill>
              </a:rPr>
              <a:t>- k</a:t>
            </a:r>
            <a:r>
              <a:rPr lang="fr-FR" altLang="fr-FR" sz="2400" b="1" baseline="-25000">
                <a:solidFill>
                  <a:srgbClr val="FF6600"/>
                </a:solidFill>
              </a:rPr>
              <a:t>T3</a:t>
            </a: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6889750" y="1820863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3399"/>
                </a:solidFill>
              </a:rPr>
              <a:t>- k</a:t>
            </a:r>
            <a:r>
              <a:rPr lang="fr-FR" altLang="fr-FR" sz="2400" b="1" baseline="-25000">
                <a:solidFill>
                  <a:srgbClr val="003399"/>
                </a:solidFill>
              </a:rPr>
              <a:t>T1</a:t>
            </a:r>
          </a:p>
        </p:txBody>
      </p:sp>
      <p:sp>
        <p:nvSpPr>
          <p:cNvPr id="11271" name="Text Box 17"/>
          <p:cNvSpPr txBox="1">
            <a:spLocks noChangeArrowheads="1"/>
          </p:cNvSpPr>
          <p:nvPr/>
        </p:nvSpPr>
        <p:spPr bwMode="auto">
          <a:xfrm>
            <a:off x="6889750" y="2324100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- k</a:t>
            </a:r>
            <a:r>
              <a:rPr lang="fr-FR" altLang="fr-FR" sz="2400" b="1" baseline="-25000">
                <a:solidFill>
                  <a:schemeClr val="bg2"/>
                </a:solidFill>
              </a:rPr>
              <a:t>T2</a:t>
            </a:r>
          </a:p>
        </p:txBody>
      </p:sp>
      <p:grpSp>
        <p:nvGrpSpPr>
          <p:cNvPr id="11272" name="Group 26"/>
          <p:cNvGrpSpPr>
            <a:grpSpLocks/>
          </p:cNvGrpSpPr>
          <p:nvPr/>
        </p:nvGrpSpPr>
        <p:grpSpPr bwMode="auto">
          <a:xfrm>
            <a:off x="5627688" y="2016125"/>
            <a:ext cx="1290637" cy="155575"/>
            <a:chOff x="3275" y="1234"/>
            <a:chExt cx="813" cy="98"/>
          </a:xfrm>
        </p:grpSpPr>
        <p:sp>
          <p:nvSpPr>
            <p:cNvPr id="11282" name="Line 20"/>
            <p:cNvSpPr>
              <a:spLocks noChangeShapeType="1"/>
            </p:cNvSpPr>
            <p:nvPr/>
          </p:nvSpPr>
          <p:spPr bwMode="auto">
            <a:xfrm>
              <a:off x="3275" y="1234"/>
              <a:ext cx="8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3" name="Arc 21"/>
            <p:cNvSpPr>
              <a:spLocks/>
            </p:cNvSpPr>
            <p:nvPr/>
          </p:nvSpPr>
          <p:spPr bwMode="auto">
            <a:xfrm rot="9405827" flipH="1">
              <a:off x="3867" y="1244"/>
              <a:ext cx="66" cy="88"/>
            </a:xfrm>
            <a:custGeom>
              <a:avLst/>
              <a:gdLst>
                <a:gd name="T0" fmla="*/ 0 w 21600"/>
                <a:gd name="T1" fmla="*/ 0 h 21172"/>
                <a:gd name="T2" fmla="*/ 0 w 21600"/>
                <a:gd name="T3" fmla="*/ 0 h 21172"/>
                <a:gd name="T4" fmla="*/ 0 w 21600"/>
                <a:gd name="T5" fmla="*/ 0 h 211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172" fill="none" extrusionOk="0">
                  <a:moveTo>
                    <a:pt x="4277" y="-1"/>
                  </a:moveTo>
                  <a:cubicBezTo>
                    <a:pt x="14354" y="2035"/>
                    <a:pt x="21600" y="10891"/>
                    <a:pt x="21600" y="21172"/>
                  </a:cubicBezTo>
                </a:path>
                <a:path w="21600" h="21172" stroke="0" extrusionOk="0">
                  <a:moveTo>
                    <a:pt x="4277" y="-1"/>
                  </a:moveTo>
                  <a:cubicBezTo>
                    <a:pt x="14354" y="2035"/>
                    <a:pt x="21600" y="10891"/>
                    <a:pt x="21600" y="21172"/>
                  </a:cubicBezTo>
                  <a:lnTo>
                    <a:pt x="0" y="21172"/>
                  </a:lnTo>
                  <a:lnTo>
                    <a:pt x="4277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273" name="Group 25"/>
          <p:cNvGrpSpPr>
            <a:grpSpLocks/>
          </p:cNvGrpSpPr>
          <p:nvPr/>
        </p:nvGrpSpPr>
        <p:grpSpPr bwMode="auto">
          <a:xfrm>
            <a:off x="5627688" y="2339975"/>
            <a:ext cx="1290637" cy="306388"/>
            <a:chOff x="3418" y="1480"/>
            <a:chExt cx="813" cy="193"/>
          </a:xfrm>
        </p:grpSpPr>
        <p:sp>
          <p:nvSpPr>
            <p:cNvPr id="11280" name="Line 22"/>
            <p:cNvSpPr>
              <a:spLocks noChangeShapeType="1"/>
            </p:cNvSpPr>
            <p:nvPr/>
          </p:nvSpPr>
          <p:spPr bwMode="auto">
            <a:xfrm>
              <a:off x="3418" y="1480"/>
              <a:ext cx="8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1" name="Arc 23"/>
            <p:cNvSpPr>
              <a:spLocks/>
            </p:cNvSpPr>
            <p:nvPr/>
          </p:nvSpPr>
          <p:spPr bwMode="auto">
            <a:xfrm rot="9405827" flipH="1">
              <a:off x="3882" y="1518"/>
              <a:ext cx="214" cy="155"/>
            </a:xfrm>
            <a:custGeom>
              <a:avLst/>
              <a:gdLst>
                <a:gd name="T0" fmla="*/ 0 w 21600"/>
                <a:gd name="T1" fmla="*/ 0 h 16985"/>
                <a:gd name="T2" fmla="*/ 0 w 21600"/>
                <a:gd name="T3" fmla="*/ 0 h 16985"/>
                <a:gd name="T4" fmla="*/ 0 w 21600"/>
                <a:gd name="T5" fmla="*/ 0 h 169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6985" fill="none" extrusionOk="0">
                  <a:moveTo>
                    <a:pt x="13344" y="-1"/>
                  </a:moveTo>
                  <a:cubicBezTo>
                    <a:pt x="18556" y="4094"/>
                    <a:pt x="21600" y="10356"/>
                    <a:pt x="21600" y="16985"/>
                  </a:cubicBezTo>
                </a:path>
                <a:path w="21600" h="16985" stroke="0" extrusionOk="0">
                  <a:moveTo>
                    <a:pt x="13344" y="-1"/>
                  </a:moveTo>
                  <a:cubicBezTo>
                    <a:pt x="18556" y="4094"/>
                    <a:pt x="21600" y="10356"/>
                    <a:pt x="21600" y="16985"/>
                  </a:cubicBezTo>
                  <a:lnTo>
                    <a:pt x="0" y="16985"/>
                  </a:lnTo>
                  <a:lnTo>
                    <a:pt x="13344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274" name="Rectangle 28"/>
          <p:cNvSpPr>
            <a:spLocks noChangeArrowheads="1"/>
          </p:cNvSpPr>
          <p:nvPr/>
        </p:nvSpPr>
        <p:spPr bwMode="auto">
          <a:xfrm>
            <a:off x="146050" y="4845050"/>
            <a:ext cx="8761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fr-FR" altLang="fr-FR" sz="2000" b="1"/>
              <a:t> à T constante : Ln(N/N</a:t>
            </a:r>
            <a:r>
              <a:rPr lang="fr-FR" altLang="fr-FR" sz="2000" b="1" baseline="-25000"/>
              <a:t>0</a:t>
            </a:r>
            <a:r>
              <a:rPr lang="fr-FR" altLang="fr-FR" sz="2000" b="1"/>
              <a:t>) inversement proportionnel à t </a:t>
            </a:r>
            <a:r>
              <a:rPr lang="fr-FR" altLang="fr-FR" sz="2000">
                <a:sym typeface="Symbol" pitchFamily="18" charset="2"/>
              </a:rPr>
              <a:t> cinétique d’ordre 1</a:t>
            </a:r>
          </a:p>
        </p:txBody>
      </p:sp>
      <p:sp>
        <p:nvSpPr>
          <p:cNvPr id="264222" name="Text Box 30"/>
          <p:cNvSpPr txBox="1">
            <a:spLocks noChangeArrowheads="1"/>
          </p:cNvSpPr>
          <p:nvPr/>
        </p:nvSpPr>
        <p:spPr bwMode="auto">
          <a:xfrm>
            <a:off x="6338888" y="5553075"/>
            <a:ext cx="2562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F0F"/>
                </a:solidFill>
              </a:rPr>
              <a:t>k</a:t>
            </a:r>
            <a:r>
              <a:rPr lang="fr-FR" altLang="fr-FR" sz="1800" b="1" baseline="-25000">
                <a:solidFill>
                  <a:srgbClr val="FF0F0F"/>
                </a:solidFill>
              </a:rPr>
              <a:t>T</a:t>
            </a:r>
            <a:r>
              <a:rPr lang="fr-FR" altLang="fr-FR" sz="1800" b="1">
                <a:solidFill>
                  <a:srgbClr val="FF0F0F"/>
                </a:solidFill>
              </a:rPr>
              <a:t> = constante de vitesse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FF0F0F"/>
                </a:solidFill>
              </a:rPr>
              <a:t>[t</a:t>
            </a:r>
            <a:r>
              <a:rPr lang="fr-FR" altLang="fr-FR" sz="1800" baseline="30000">
                <a:solidFill>
                  <a:srgbClr val="FF0F0F"/>
                </a:solidFill>
              </a:rPr>
              <a:t>-1</a:t>
            </a:r>
            <a:r>
              <a:rPr lang="fr-FR" altLang="fr-FR" sz="1800">
                <a:solidFill>
                  <a:srgbClr val="FF0F0F"/>
                </a:solidFill>
              </a:rPr>
              <a:t>]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FF0F0F"/>
                </a:solidFill>
              </a:rPr>
              <a:t>f (T, </a:t>
            </a:r>
            <a:r>
              <a:rPr lang="fr-FR" altLang="fr-FR" sz="1800">
                <a:solidFill>
                  <a:srgbClr val="FF0F0F"/>
                </a:solidFill>
                <a:latin typeface="Symbol" pitchFamily="18" charset="2"/>
              </a:rPr>
              <a:t>m</a:t>
            </a:r>
            <a:r>
              <a:rPr lang="fr-FR" altLang="fr-FR" sz="1800">
                <a:solidFill>
                  <a:srgbClr val="FF0F0F"/>
                </a:solidFill>
              </a:rPr>
              <a:t>O, milieu)</a:t>
            </a:r>
          </a:p>
        </p:txBody>
      </p:sp>
      <p:sp>
        <p:nvSpPr>
          <p:cNvPr id="11276" name="Rectangle 32"/>
          <p:cNvSpPr>
            <a:spLocks noChangeArrowheads="1"/>
          </p:cNvSpPr>
          <p:nvPr/>
        </p:nvSpPr>
        <p:spPr bwMode="auto">
          <a:xfrm>
            <a:off x="8037513" y="177800"/>
            <a:ext cx="928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990000"/>
                </a:solidFill>
                <a:sym typeface="Symbol" pitchFamily="18" charset="2"/>
              </a:rPr>
              <a:t>IsoT</a:t>
            </a:r>
          </a:p>
        </p:txBody>
      </p:sp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188913" y="5403850"/>
          <a:ext cx="57626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" name="Équation" r:id="rId6" imgW="1752600" imgH="393700" progId="Equation.3">
                  <p:embed/>
                </p:oleObj>
              </mc:Choice>
              <mc:Fallback>
                <p:oleObj name="Équation" r:id="rId6" imgW="1752600" imgH="3937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5403850"/>
                        <a:ext cx="576262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227" name="Oval 35"/>
          <p:cNvSpPr>
            <a:spLocks noChangeArrowheads="1"/>
          </p:cNvSpPr>
          <p:nvPr/>
        </p:nvSpPr>
        <p:spPr bwMode="auto">
          <a:xfrm>
            <a:off x="1703388" y="5605463"/>
            <a:ext cx="568325" cy="863600"/>
          </a:xfrm>
          <a:prstGeom prst="ellipse">
            <a:avLst/>
          </a:prstGeom>
          <a:noFill/>
          <a:ln w="38100">
            <a:solidFill>
              <a:srgbClr val="FF0F0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264228" name="Oval 36"/>
          <p:cNvSpPr>
            <a:spLocks noChangeArrowheads="1"/>
          </p:cNvSpPr>
          <p:nvPr/>
        </p:nvSpPr>
        <p:spPr bwMode="auto">
          <a:xfrm>
            <a:off x="5411788" y="5618163"/>
            <a:ext cx="361950" cy="490537"/>
          </a:xfrm>
          <a:prstGeom prst="ellipse">
            <a:avLst/>
          </a:prstGeom>
          <a:noFill/>
          <a:ln w="38100">
            <a:solidFill>
              <a:srgbClr val="FF0F0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8410" y="4709783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22" grpId="0"/>
      <p:bldP spid="264227" grpId="0" animBg="1"/>
      <p:bldP spid="2642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163513" y="4910469"/>
            <a:ext cx="8848725" cy="1225635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892300" y="158750"/>
            <a:ext cx="5233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Approche BALL/BIGELOW</a:t>
            </a:r>
            <a:endParaRPr lang="en-GB" altLang="fr-FR" b="1">
              <a:solidFill>
                <a:srgbClr val="990000"/>
              </a:solidFill>
            </a:endParaRPr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 flipV="1">
            <a:off x="4003675" y="1265238"/>
            <a:ext cx="0" cy="3128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4003675" y="4387850"/>
            <a:ext cx="4764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3998913" y="1549400"/>
            <a:ext cx="4419600" cy="25511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3309938" y="889000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log</a:t>
            </a:r>
            <a:r>
              <a:rPr lang="fr-FR" altLang="fr-FR" sz="1800" b="1" baseline="-25000"/>
              <a:t>10</a:t>
            </a:r>
            <a:r>
              <a:rPr lang="fr-FR" altLang="fr-FR" sz="1800" b="1"/>
              <a:t> (N/N</a:t>
            </a:r>
            <a:r>
              <a:rPr lang="fr-FR" altLang="fr-FR" sz="1800" b="1" baseline="-25000"/>
              <a:t>0</a:t>
            </a:r>
            <a:r>
              <a:rPr lang="fr-FR" altLang="fr-FR" sz="1800" b="1"/>
              <a:t>)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8377238" y="44196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t</a:t>
            </a:r>
          </a:p>
        </p:txBody>
      </p:sp>
      <p:grpSp>
        <p:nvGrpSpPr>
          <p:cNvPr id="12296" name="Group 11"/>
          <p:cNvGrpSpPr>
            <a:grpSpLocks/>
          </p:cNvGrpSpPr>
          <p:nvPr/>
        </p:nvGrpSpPr>
        <p:grpSpPr bwMode="auto">
          <a:xfrm>
            <a:off x="3659188" y="1382713"/>
            <a:ext cx="342900" cy="336550"/>
            <a:chOff x="878" y="1423"/>
            <a:chExt cx="216" cy="212"/>
          </a:xfrm>
        </p:grpSpPr>
        <p:sp>
          <p:nvSpPr>
            <p:cNvPr id="12325" name="Text Box 12"/>
            <p:cNvSpPr txBox="1">
              <a:spLocks noChangeArrowheads="1"/>
            </p:cNvSpPr>
            <p:nvPr/>
          </p:nvSpPr>
          <p:spPr bwMode="auto">
            <a:xfrm>
              <a:off x="878" y="1423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/>
                <a:t>0</a:t>
              </a:r>
            </a:p>
          </p:txBody>
        </p:sp>
        <p:sp>
          <p:nvSpPr>
            <p:cNvPr id="12326" name="Line 13"/>
            <p:cNvSpPr>
              <a:spLocks noChangeShapeType="1"/>
            </p:cNvSpPr>
            <p:nvPr/>
          </p:nvSpPr>
          <p:spPr bwMode="auto">
            <a:xfrm>
              <a:off x="1034" y="1529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297" name="Group 14"/>
          <p:cNvGrpSpPr>
            <a:grpSpLocks/>
          </p:cNvGrpSpPr>
          <p:nvPr/>
        </p:nvGrpSpPr>
        <p:grpSpPr bwMode="auto">
          <a:xfrm>
            <a:off x="3624263" y="1852613"/>
            <a:ext cx="377825" cy="336550"/>
            <a:chOff x="856" y="1423"/>
            <a:chExt cx="238" cy="212"/>
          </a:xfrm>
        </p:grpSpPr>
        <p:sp>
          <p:nvSpPr>
            <p:cNvPr id="12323" name="Text Box 15"/>
            <p:cNvSpPr txBox="1">
              <a:spLocks noChangeArrowheads="1"/>
            </p:cNvSpPr>
            <p:nvPr/>
          </p:nvSpPr>
          <p:spPr bwMode="auto">
            <a:xfrm>
              <a:off x="856" y="1423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/>
                <a:t>-1</a:t>
              </a:r>
            </a:p>
          </p:txBody>
        </p:sp>
        <p:sp>
          <p:nvSpPr>
            <p:cNvPr id="12324" name="Line 16"/>
            <p:cNvSpPr>
              <a:spLocks noChangeShapeType="1"/>
            </p:cNvSpPr>
            <p:nvPr/>
          </p:nvSpPr>
          <p:spPr bwMode="auto">
            <a:xfrm>
              <a:off x="1034" y="1529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298" name="Group 17"/>
          <p:cNvGrpSpPr>
            <a:grpSpLocks/>
          </p:cNvGrpSpPr>
          <p:nvPr/>
        </p:nvGrpSpPr>
        <p:grpSpPr bwMode="auto">
          <a:xfrm>
            <a:off x="3624263" y="2322513"/>
            <a:ext cx="377825" cy="336550"/>
            <a:chOff x="856" y="1423"/>
            <a:chExt cx="238" cy="212"/>
          </a:xfrm>
        </p:grpSpPr>
        <p:sp>
          <p:nvSpPr>
            <p:cNvPr id="12321" name="Text Box 18"/>
            <p:cNvSpPr txBox="1">
              <a:spLocks noChangeArrowheads="1"/>
            </p:cNvSpPr>
            <p:nvPr/>
          </p:nvSpPr>
          <p:spPr bwMode="auto">
            <a:xfrm>
              <a:off x="856" y="1423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/>
                <a:t>-2</a:t>
              </a:r>
            </a:p>
          </p:txBody>
        </p:sp>
        <p:sp>
          <p:nvSpPr>
            <p:cNvPr id="12322" name="Line 19"/>
            <p:cNvSpPr>
              <a:spLocks noChangeShapeType="1"/>
            </p:cNvSpPr>
            <p:nvPr/>
          </p:nvSpPr>
          <p:spPr bwMode="auto">
            <a:xfrm>
              <a:off x="1034" y="1529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299" name="Group 20"/>
          <p:cNvGrpSpPr>
            <a:grpSpLocks/>
          </p:cNvGrpSpPr>
          <p:nvPr/>
        </p:nvGrpSpPr>
        <p:grpSpPr bwMode="auto">
          <a:xfrm>
            <a:off x="3625850" y="2792413"/>
            <a:ext cx="376238" cy="336550"/>
            <a:chOff x="857" y="1423"/>
            <a:chExt cx="237" cy="212"/>
          </a:xfrm>
        </p:grpSpPr>
        <p:sp>
          <p:nvSpPr>
            <p:cNvPr id="12319" name="Text Box 21"/>
            <p:cNvSpPr txBox="1">
              <a:spLocks noChangeArrowheads="1"/>
            </p:cNvSpPr>
            <p:nvPr/>
          </p:nvSpPr>
          <p:spPr bwMode="auto">
            <a:xfrm>
              <a:off x="857" y="1423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/>
                <a:t>-3</a:t>
              </a:r>
            </a:p>
          </p:txBody>
        </p:sp>
        <p:sp>
          <p:nvSpPr>
            <p:cNvPr id="12320" name="Line 22"/>
            <p:cNvSpPr>
              <a:spLocks noChangeShapeType="1"/>
            </p:cNvSpPr>
            <p:nvPr/>
          </p:nvSpPr>
          <p:spPr bwMode="auto">
            <a:xfrm>
              <a:off x="1034" y="1529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00" name="Group 23"/>
          <p:cNvGrpSpPr>
            <a:grpSpLocks/>
          </p:cNvGrpSpPr>
          <p:nvPr/>
        </p:nvGrpSpPr>
        <p:grpSpPr bwMode="auto">
          <a:xfrm>
            <a:off x="3624263" y="3262313"/>
            <a:ext cx="377825" cy="336550"/>
            <a:chOff x="856" y="1423"/>
            <a:chExt cx="238" cy="212"/>
          </a:xfrm>
        </p:grpSpPr>
        <p:sp>
          <p:nvSpPr>
            <p:cNvPr id="12317" name="Text Box 24"/>
            <p:cNvSpPr txBox="1">
              <a:spLocks noChangeArrowheads="1"/>
            </p:cNvSpPr>
            <p:nvPr/>
          </p:nvSpPr>
          <p:spPr bwMode="auto">
            <a:xfrm>
              <a:off x="856" y="1423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/>
                <a:t>-4</a:t>
              </a:r>
            </a:p>
          </p:txBody>
        </p:sp>
        <p:sp>
          <p:nvSpPr>
            <p:cNvPr id="12318" name="Line 25"/>
            <p:cNvSpPr>
              <a:spLocks noChangeShapeType="1"/>
            </p:cNvSpPr>
            <p:nvPr/>
          </p:nvSpPr>
          <p:spPr bwMode="auto">
            <a:xfrm>
              <a:off x="1034" y="1529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01" name="Group 26"/>
          <p:cNvGrpSpPr>
            <a:grpSpLocks/>
          </p:cNvGrpSpPr>
          <p:nvPr/>
        </p:nvGrpSpPr>
        <p:grpSpPr bwMode="auto">
          <a:xfrm>
            <a:off x="3624263" y="3732213"/>
            <a:ext cx="377825" cy="336550"/>
            <a:chOff x="856" y="1423"/>
            <a:chExt cx="238" cy="212"/>
          </a:xfrm>
        </p:grpSpPr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856" y="1423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/>
                <a:t>-5</a:t>
              </a: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1034" y="1529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6510" name="Group 30"/>
          <p:cNvGrpSpPr>
            <a:grpSpLocks/>
          </p:cNvGrpSpPr>
          <p:nvPr/>
        </p:nvGrpSpPr>
        <p:grpSpPr bwMode="auto">
          <a:xfrm>
            <a:off x="4003675" y="2492375"/>
            <a:ext cx="2452688" cy="1901825"/>
            <a:chOff x="2258" y="2167"/>
            <a:chExt cx="1545" cy="1198"/>
          </a:xfrm>
        </p:grpSpPr>
        <p:sp>
          <p:nvSpPr>
            <p:cNvPr id="12311" name="Line 31"/>
            <p:cNvSpPr>
              <a:spLocks noChangeShapeType="1"/>
            </p:cNvSpPr>
            <p:nvPr/>
          </p:nvSpPr>
          <p:spPr bwMode="auto">
            <a:xfrm>
              <a:off x="2258" y="2167"/>
              <a:ext cx="10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12" name="Line 32"/>
            <p:cNvSpPr>
              <a:spLocks noChangeShapeType="1"/>
            </p:cNvSpPr>
            <p:nvPr/>
          </p:nvSpPr>
          <p:spPr bwMode="auto">
            <a:xfrm>
              <a:off x="2265" y="2463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13" name="Line 33"/>
            <p:cNvSpPr>
              <a:spLocks noChangeShapeType="1"/>
            </p:cNvSpPr>
            <p:nvPr/>
          </p:nvSpPr>
          <p:spPr bwMode="auto">
            <a:xfrm>
              <a:off x="3273" y="2167"/>
              <a:ext cx="0" cy="1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14" name="Line 34"/>
            <p:cNvSpPr>
              <a:spLocks noChangeShapeType="1"/>
            </p:cNvSpPr>
            <p:nvPr/>
          </p:nvSpPr>
          <p:spPr bwMode="auto">
            <a:xfrm>
              <a:off x="3803" y="2455"/>
              <a:ext cx="0" cy="9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6515" name="Group 35"/>
          <p:cNvGrpSpPr>
            <a:grpSpLocks/>
          </p:cNvGrpSpPr>
          <p:nvPr/>
        </p:nvGrpSpPr>
        <p:grpSpPr bwMode="auto">
          <a:xfrm>
            <a:off x="4711700" y="2493963"/>
            <a:ext cx="1727200" cy="1676400"/>
            <a:chOff x="2704" y="2168"/>
            <a:chExt cx="1088" cy="1056"/>
          </a:xfrm>
        </p:grpSpPr>
        <p:sp>
          <p:nvSpPr>
            <p:cNvPr id="12309" name="Line 36"/>
            <p:cNvSpPr>
              <a:spLocks noChangeShapeType="1"/>
            </p:cNvSpPr>
            <p:nvPr/>
          </p:nvSpPr>
          <p:spPr bwMode="auto">
            <a:xfrm>
              <a:off x="2704" y="2168"/>
              <a:ext cx="0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10" name="Line 37"/>
            <p:cNvSpPr>
              <a:spLocks noChangeShapeType="1"/>
            </p:cNvSpPr>
            <p:nvPr/>
          </p:nvSpPr>
          <p:spPr bwMode="auto">
            <a:xfrm>
              <a:off x="3272" y="3224"/>
              <a:ext cx="5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6518" name="Text Box 38"/>
          <p:cNvSpPr txBox="1">
            <a:spLocks noChangeArrowheads="1"/>
          </p:cNvSpPr>
          <p:nvPr/>
        </p:nvSpPr>
        <p:spPr bwMode="auto">
          <a:xfrm>
            <a:off x="5762625" y="3640138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6666FF"/>
                </a:solidFill>
              </a:rPr>
              <a:t>D</a:t>
            </a:r>
            <a:r>
              <a:rPr lang="fr-FR" altLang="fr-FR" sz="2400" b="1" baseline="-25000">
                <a:solidFill>
                  <a:srgbClr val="6666FF"/>
                </a:solidFill>
              </a:rPr>
              <a:t>T</a:t>
            </a:r>
          </a:p>
        </p:txBody>
      </p:sp>
      <p:sp>
        <p:nvSpPr>
          <p:cNvPr id="276520" name="Text Box 40"/>
          <p:cNvSpPr txBox="1">
            <a:spLocks noChangeArrowheads="1"/>
          </p:cNvSpPr>
          <p:nvPr/>
        </p:nvSpPr>
        <p:spPr bwMode="auto">
          <a:xfrm>
            <a:off x="1249363" y="5111750"/>
            <a:ext cx="7329487" cy="822325"/>
          </a:xfrm>
          <a:prstGeom prst="rect">
            <a:avLst/>
          </a:prstGeom>
          <a:solidFill>
            <a:srgbClr val="FEFE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D</a:t>
            </a:r>
            <a:r>
              <a:rPr lang="fr-FR" altLang="fr-FR" sz="2400" b="1" baseline="-25000"/>
              <a:t>T</a:t>
            </a:r>
            <a:r>
              <a:rPr lang="fr-FR" altLang="fr-FR" sz="2400" b="1"/>
              <a:t> = temps de réduction décimal à T [t]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= durée pour diviser par 10 la charge microbienne à T </a:t>
            </a:r>
          </a:p>
        </p:txBody>
      </p:sp>
      <p:sp>
        <p:nvSpPr>
          <p:cNvPr id="12306" name="Rectangle 42"/>
          <p:cNvSpPr>
            <a:spLocks noChangeArrowheads="1"/>
          </p:cNvSpPr>
          <p:nvPr/>
        </p:nvSpPr>
        <p:spPr bwMode="auto">
          <a:xfrm>
            <a:off x="8105775" y="150813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990000"/>
                </a:solidFill>
                <a:sym typeface="Symbol" pitchFamily="18" charset="2"/>
              </a:rPr>
              <a:t>isoT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99079"/>
              </p:ext>
            </p:extLst>
          </p:nvPr>
        </p:nvGraphicFramePr>
        <p:xfrm>
          <a:off x="711604" y="1535991"/>
          <a:ext cx="2501277" cy="106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" name="Équation" r:id="rId4" imgW="825480" imgH="368280" progId="Equation.3">
                  <p:embed/>
                </p:oleObj>
              </mc:Choice>
              <mc:Fallback>
                <p:oleObj name="Équation" r:id="rId4" imgW="825480" imgH="36828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04" y="1535991"/>
                        <a:ext cx="2501277" cy="1061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/>
        </p:nvGraphicFramePr>
        <p:xfrm>
          <a:off x="889000" y="3128963"/>
          <a:ext cx="18240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" name="Équation" r:id="rId6" imgW="19507200" imgH="10363200" progId="Equation.3">
                  <p:embed/>
                </p:oleObj>
              </mc:Choice>
              <mc:Fallback>
                <p:oleObj name="Équation" r:id="rId6" imgW="19507200" imgH="10363200" progId="Equation.3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128963"/>
                        <a:ext cx="182403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40" name="Picture 52" descr="https://webmuseum.mit.edu/mxgis/?kv=173524&amp;style=detai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r="7902"/>
          <a:stretch/>
        </p:blipFill>
        <p:spPr bwMode="auto">
          <a:xfrm>
            <a:off x="7709338" y="1393512"/>
            <a:ext cx="1271368" cy="16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09338" y="2357269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FFFF"/>
                </a:solidFill>
              </a:rPr>
              <a:t>C. Olin BALL</a:t>
            </a:r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8410" y="4806039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8" grpId="0" autoUpdateAnimBg="0"/>
      <p:bldP spid="27652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2454442" y="4364036"/>
            <a:ext cx="6070433" cy="2325522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8524875" y="42037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T</a:t>
            </a:r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 flipV="1">
            <a:off x="3913188" y="1023938"/>
            <a:ext cx="0" cy="3128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>
            <a:off x="3913188" y="4146550"/>
            <a:ext cx="4764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4287838" y="1514475"/>
            <a:ext cx="2944812" cy="1700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3077324" y="885483"/>
            <a:ext cx="71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 smtClean="0">
                <a:solidFill>
                  <a:srgbClr val="002060"/>
                </a:solidFill>
              </a:rPr>
              <a:t>log</a:t>
            </a:r>
            <a:r>
              <a:rPr lang="fr-FR" altLang="fr-FR" sz="1800" b="1" baseline="-25000" dirty="0" smtClean="0">
                <a:solidFill>
                  <a:srgbClr val="002060"/>
                </a:solidFill>
              </a:rPr>
              <a:t>10</a:t>
            </a:r>
            <a:r>
              <a:rPr lang="fr-FR" altLang="fr-FR" sz="1800" b="1" dirty="0" smtClean="0">
                <a:solidFill>
                  <a:srgbClr val="002060"/>
                </a:solidFill>
              </a:rPr>
              <a:t>t</a:t>
            </a:r>
            <a:endParaRPr lang="fr-FR" altLang="fr-FR" sz="1800" b="1" baseline="-25000" dirty="0">
              <a:solidFill>
                <a:srgbClr val="002060"/>
              </a:solidFill>
            </a:endParaRP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3503613" y="20812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/>
              <a:t>n</a:t>
            </a: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3816350" y="2249488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3421063" y="2551113"/>
            <a:ext cx="455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n-1</a:t>
            </a:r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3816350" y="2719388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91530" name="Group 42"/>
          <p:cNvGrpSpPr>
            <a:grpSpLocks/>
          </p:cNvGrpSpPr>
          <p:nvPr/>
        </p:nvGrpSpPr>
        <p:grpSpPr bwMode="auto">
          <a:xfrm>
            <a:off x="3913188" y="2251075"/>
            <a:ext cx="2452687" cy="1901825"/>
            <a:chOff x="2258" y="2014"/>
            <a:chExt cx="1545" cy="1198"/>
          </a:xfrm>
        </p:grpSpPr>
        <p:grpSp>
          <p:nvGrpSpPr>
            <p:cNvPr id="13328" name="Group 29"/>
            <p:cNvGrpSpPr>
              <a:grpSpLocks/>
            </p:cNvGrpSpPr>
            <p:nvPr/>
          </p:nvGrpSpPr>
          <p:grpSpPr bwMode="auto">
            <a:xfrm>
              <a:off x="2258" y="2014"/>
              <a:ext cx="1545" cy="1198"/>
              <a:chOff x="2258" y="2167"/>
              <a:chExt cx="1545" cy="1198"/>
            </a:xfrm>
          </p:grpSpPr>
          <p:sp>
            <p:nvSpPr>
              <p:cNvPr id="13333" name="Line 30"/>
              <p:cNvSpPr>
                <a:spLocks noChangeShapeType="1"/>
              </p:cNvSpPr>
              <p:nvPr/>
            </p:nvSpPr>
            <p:spPr bwMode="auto">
              <a:xfrm>
                <a:off x="2258" y="2167"/>
                <a:ext cx="101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4" name="Line 31"/>
              <p:cNvSpPr>
                <a:spLocks noChangeShapeType="1"/>
              </p:cNvSpPr>
              <p:nvPr/>
            </p:nvSpPr>
            <p:spPr bwMode="auto">
              <a:xfrm>
                <a:off x="2265" y="2463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5" name="Line 32"/>
              <p:cNvSpPr>
                <a:spLocks noChangeShapeType="1"/>
              </p:cNvSpPr>
              <p:nvPr/>
            </p:nvSpPr>
            <p:spPr bwMode="auto">
              <a:xfrm>
                <a:off x="3273" y="2167"/>
                <a:ext cx="0" cy="11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6" name="Line 33"/>
              <p:cNvSpPr>
                <a:spLocks noChangeShapeType="1"/>
              </p:cNvSpPr>
              <p:nvPr/>
            </p:nvSpPr>
            <p:spPr bwMode="auto">
              <a:xfrm>
                <a:off x="3803" y="2455"/>
                <a:ext cx="0" cy="9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329" name="Group 34"/>
            <p:cNvGrpSpPr>
              <a:grpSpLocks/>
            </p:cNvGrpSpPr>
            <p:nvPr/>
          </p:nvGrpSpPr>
          <p:grpSpPr bwMode="auto">
            <a:xfrm>
              <a:off x="2704" y="2015"/>
              <a:ext cx="1088" cy="1056"/>
              <a:chOff x="2704" y="2168"/>
              <a:chExt cx="1088" cy="1056"/>
            </a:xfrm>
          </p:grpSpPr>
          <p:sp>
            <p:nvSpPr>
              <p:cNvPr id="13331" name="Line 35"/>
              <p:cNvSpPr>
                <a:spLocks noChangeShapeType="1"/>
              </p:cNvSpPr>
              <p:nvPr/>
            </p:nvSpPr>
            <p:spPr bwMode="auto">
              <a:xfrm>
                <a:off x="2704" y="2168"/>
                <a:ext cx="0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2" name="Line 36"/>
              <p:cNvSpPr>
                <a:spLocks noChangeShapeType="1"/>
              </p:cNvSpPr>
              <p:nvPr/>
            </p:nvSpPr>
            <p:spPr bwMode="auto">
              <a:xfrm>
                <a:off x="3272" y="3224"/>
                <a:ext cx="5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30" name="Text Box 37"/>
            <p:cNvSpPr txBox="1">
              <a:spLocks noChangeArrowheads="1"/>
            </p:cNvSpPr>
            <p:nvPr/>
          </p:nvSpPr>
          <p:spPr bwMode="auto">
            <a:xfrm>
              <a:off x="3450" y="2737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6666FF"/>
                  </a:solidFill>
                </a:rPr>
                <a:t>z</a:t>
              </a:r>
              <a:endParaRPr lang="fr-FR" altLang="fr-FR" sz="2400" b="1" baseline="-25000">
                <a:solidFill>
                  <a:srgbClr val="6666FF"/>
                </a:solidFill>
                <a:latin typeface="Symbol" pitchFamily="18" charset="2"/>
              </a:endParaRPr>
            </a:p>
          </p:txBody>
        </p:sp>
      </p:grpSp>
      <p:sp>
        <p:nvSpPr>
          <p:cNvPr id="13324" name="Rectangle 57"/>
          <p:cNvSpPr>
            <a:spLocks noChangeArrowheads="1"/>
          </p:cNvSpPr>
          <p:nvPr/>
        </p:nvSpPr>
        <p:spPr bwMode="auto">
          <a:xfrm>
            <a:off x="1941513" y="125413"/>
            <a:ext cx="5233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Approche BALL/BIGELOW</a:t>
            </a:r>
            <a:endParaRPr lang="en-GB" altLang="fr-FR" b="1">
              <a:solidFill>
                <a:srgbClr val="990000"/>
              </a:solidFill>
            </a:endParaRPr>
          </a:p>
        </p:txBody>
      </p:sp>
      <p:sp>
        <p:nvSpPr>
          <p:cNvPr id="191568" name="Rectangle 80"/>
          <p:cNvSpPr>
            <a:spLocks noChangeArrowheads="1"/>
          </p:cNvSpPr>
          <p:nvPr/>
        </p:nvSpPr>
        <p:spPr bwMode="auto">
          <a:xfrm>
            <a:off x="7233031" y="132648"/>
            <a:ext cx="18501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>
                <a:solidFill>
                  <a:srgbClr val="990000"/>
                </a:solidFill>
                <a:sym typeface="Symbol" pitchFamily="18" charset="2"/>
              </a:rPr>
              <a:t>Effet </a:t>
            </a:r>
            <a:r>
              <a:rPr lang="fr-FR" altLang="fr-FR" dirty="0" smtClean="0">
                <a:solidFill>
                  <a:srgbClr val="990000"/>
                </a:solidFill>
                <a:sym typeface="Symbol" pitchFamily="18" charset="2"/>
              </a:rPr>
              <a:t>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>
                <a:solidFill>
                  <a:srgbClr val="990000"/>
                </a:solidFill>
                <a:sym typeface="Symbol" pitchFamily="18" charset="2"/>
              </a:rPr>
              <a:t>(courbes iso-létales)</a:t>
            </a:r>
            <a:endParaRPr lang="fr-FR" altLang="fr-FR" sz="2000" dirty="0">
              <a:solidFill>
                <a:srgbClr val="990000"/>
              </a:solidFill>
              <a:sym typeface="Symbol" pitchFamily="18" charset="2"/>
            </a:endParaRPr>
          </a:p>
        </p:txBody>
      </p:sp>
      <p:sp>
        <p:nvSpPr>
          <p:cNvPr id="191569" name="Text Box 81"/>
          <p:cNvSpPr txBox="1">
            <a:spLocks noChangeArrowheads="1"/>
          </p:cNvSpPr>
          <p:nvPr/>
        </p:nvSpPr>
        <p:spPr bwMode="auto">
          <a:xfrm>
            <a:off x="2665413" y="4570413"/>
            <a:ext cx="5715000" cy="1066800"/>
          </a:xfrm>
          <a:prstGeom prst="rect">
            <a:avLst/>
          </a:prstGeom>
          <a:solidFill>
            <a:srgbClr val="FEFE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/>
              <a:t>z = facteur de température [T]</a:t>
            </a:r>
            <a:endParaRPr lang="fr-FR" altLang="fr-FR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= augmentation de température qui permet de diviser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 smtClean="0"/>
              <a:t>le temps de traitement </a:t>
            </a:r>
            <a:r>
              <a:rPr lang="fr-FR" altLang="fr-FR" sz="2000" dirty="0"/>
              <a:t>par </a:t>
            </a:r>
            <a:r>
              <a:rPr lang="fr-FR" altLang="fr-FR" sz="2000" dirty="0" smtClean="0"/>
              <a:t>10 (même N/N</a:t>
            </a:r>
            <a:r>
              <a:rPr lang="fr-FR" altLang="fr-FR" sz="2000" baseline="-25000" dirty="0" smtClean="0"/>
              <a:t>0</a:t>
            </a:r>
            <a:r>
              <a:rPr lang="fr-FR" altLang="fr-FR" sz="2000" dirty="0" smtClean="0"/>
              <a:t>)</a:t>
            </a:r>
            <a:endParaRPr lang="fr-FR" altLang="fr-FR" sz="2000" baseline="30000" dirty="0"/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25257"/>
              </p:ext>
            </p:extLst>
          </p:nvPr>
        </p:nvGraphicFramePr>
        <p:xfrm>
          <a:off x="346869" y="1922899"/>
          <a:ext cx="23653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3" name="Équation" r:id="rId4" imgW="850680" imgH="368280" progId="Equation.3">
                  <p:embed/>
                </p:oleObj>
              </mc:Choice>
              <mc:Fallback>
                <p:oleObj name="Équation" r:id="rId4" imgW="850680" imgH="368280" progId="Equation.3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9" y="1922899"/>
                        <a:ext cx="236537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66007" y="1132336"/>
                <a:ext cx="2523960" cy="754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𝑃𝑜𝑢𝑟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𝑢𝑛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𝑑𝑜𝑛𝑛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é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7" y="1132336"/>
                <a:ext cx="2523960" cy="754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7549140" y="2389219"/>
                <a:ext cx="1173591" cy="502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40" y="2389219"/>
                <a:ext cx="1173591" cy="502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09360" y="3214688"/>
                <a:ext cx="212211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r-FR" b="0" dirty="0" smtClean="0"/>
                  <a:t>l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𝑒𝑠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𝑡𝑟𝑎𝑖𝑡𝑒𝑚𝑒𝑛𝑡𝑠</m:t>
                    </m:r>
                  </m:oMath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fr-FR" b="0" dirty="0" smtClean="0"/>
                  <a:t>t</a:t>
                </a:r>
                <a:r>
                  <a:rPr lang="fr-FR" b="0" baseline="-25000" dirty="0" smtClean="0"/>
                  <a:t>1</a:t>
                </a:r>
                <a:r>
                  <a:rPr lang="fr-FR" dirty="0"/>
                  <a:t>/</a:t>
                </a:r>
                <a:r>
                  <a:rPr lang="fr-FR" b="0" dirty="0" smtClean="0"/>
                  <a:t>T</a:t>
                </a:r>
                <a:r>
                  <a:rPr lang="fr-FR" b="0" baseline="-25000" dirty="0" smtClean="0"/>
                  <a:t>1</a:t>
                </a:r>
                <a:r>
                  <a:rPr lang="fr-FR" b="0" dirty="0" smtClean="0"/>
                  <a:t> et t</a:t>
                </a:r>
                <a:r>
                  <a:rPr lang="fr-FR" b="0" baseline="-25000" dirty="0" smtClean="0"/>
                  <a:t>2</a:t>
                </a:r>
                <a:r>
                  <a:rPr lang="fr-FR" dirty="0"/>
                  <a:t>/</a:t>
                </a:r>
                <a:r>
                  <a:rPr lang="fr-FR" b="0" dirty="0" smtClean="0"/>
                  <a:t>T</a:t>
                </a:r>
                <a:r>
                  <a:rPr lang="fr-FR" b="0" baseline="-25000" dirty="0" smtClean="0"/>
                  <a:t>2</a:t>
                </a:r>
              </a:p>
              <a:p>
                <a:pPr algn="ctr"/>
                <a:r>
                  <a:rPr lang="fr-FR" dirty="0"/>
                  <a:t>s</a:t>
                </a:r>
                <a:r>
                  <a:rPr lang="fr-FR" dirty="0" smtClean="0"/>
                  <a:t>ont équivalents</a:t>
                </a:r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60" y="3214688"/>
                <a:ext cx="2122119" cy="1107996"/>
              </a:xfrm>
              <a:prstGeom prst="rect">
                <a:avLst/>
              </a:prstGeom>
              <a:blipFill>
                <a:blip r:embed="rId8"/>
                <a:stretch>
                  <a:fillRect l="-8046" t="-8242" r="-4598" b="-15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558506" y="950913"/>
            <a:ext cx="2944812" cy="170021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077324" y="1284570"/>
            <a:ext cx="9028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</a:rPr>
              <a:t>log</a:t>
            </a:r>
            <a:r>
              <a:rPr lang="fr-FR" altLang="fr-FR" sz="1800" b="1" baseline="-25000" dirty="0" smtClean="0">
                <a:solidFill>
                  <a:srgbClr val="FF0000"/>
                </a:solidFill>
              </a:rPr>
              <a:t>10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D</a:t>
            </a:r>
            <a:r>
              <a:rPr lang="fr-FR" altLang="fr-FR" sz="1800" b="1" baseline="-25000" dirty="0" smtClean="0">
                <a:solidFill>
                  <a:srgbClr val="FF0000"/>
                </a:solidFill>
              </a:rPr>
              <a:t>T</a:t>
            </a:r>
            <a:endParaRPr lang="fr-FR" altLang="fr-FR" sz="1800" b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349354" y="3026961"/>
                <a:ext cx="799578" cy="502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fr-FR" sz="16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54" y="3026961"/>
                <a:ext cx="799578" cy="502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81"/>
          <p:cNvSpPr txBox="1">
            <a:spLocks noChangeArrowheads="1"/>
          </p:cNvSpPr>
          <p:nvPr/>
        </p:nvSpPr>
        <p:spPr bwMode="auto">
          <a:xfrm>
            <a:off x="2665413" y="5775213"/>
            <a:ext cx="5715000" cy="707886"/>
          </a:xfrm>
          <a:prstGeom prst="rect">
            <a:avLst/>
          </a:prstGeom>
          <a:solidFill>
            <a:srgbClr val="FEFE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 smtClean="0"/>
              <a:t>= </a:t>
            </a:r>
            <a:r>
              <a:rPr lang="fr-FR" altLang="fr-FR" sz="2000" dirty="0"/>
              <a:t>augmentation de température qui permet de diviser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 smtClean="0"/>
              <a:t>D</a:t>
            </a:r>
            <a:r>
              <a:rPr lang="fr-FR" altLang="fr-FR" sz="2000" baseline="-25000" dirty="0" smtClean="0"/>
              <a:t>T</a:t>
            </a:r>
            <a:r>
              <a:rPr lang="fr-FR" altLang="fr-FR" sz="2000" dirty="0" smtClean="0"/>
              <a:t> par 10</a:t>
            </a:r>
            <a:endParaRPr lang="fr-FR" altLang="fr-FR" sz="2000" baseline="30000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7323" y="4255345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493" grpId="0" animBg="1"/>
      <p:bldP spid="191494" grpId="0" animBg="1"/>
      <p:bldP spid="191495" grpId="0"/>
      <p:bldP spid="191504" grpId="0"/>
      <p:bldP spid="191505" grpId="0" animBg="1"/>
      <p:bldP spid="191507" grpId="0"/>
      <p:bldP spid="191508" grpId="0" animBg="1"/>
      <p:bldP spid="191569" grpId="0" animBg="1"/>
      <p:bldP spid="3" grpId="0"/>
      <p:bldP spid="31" grpId="0"/>
      <p:bldP spid="27" grpId="0"/>
      <p:bldP spid="28" grpId="0" animBg="1"/>
      <p:bldP spid="29" grpId="0"/>
      <p:bldP spid="30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9"/>
          <p:cNvSpPr txBox="1">
            <a:spLocks noChangeArrowheads="1"/>
          </p:cNvSpPr>
          <p:nvPr/>
        </p:nvSpPr>
        <p:spPr bwMode="auto">
          <a:xfrm>
            <a:off x="3359150" y="2033588"/>
            <a:ext cx="2627313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D</a:t>
            </a:r>
            <a:r>
              <a:rPr lang="fr-FR" altLang="fr-FR" sz="2400" baseline="-25000"/>
              <a:t>Tr</a:t>
            </a:r>
            <a:r>
              <a:rPr lang="fr-FR" altLang="fr-FR" sz="2400"/>
              <a:t> = f (</a:t>
            </a:r>
            <a:r>
              <a:rPr lang="fr-FR" altLang="fr-FR" sz="2400">
                <a:latin typeface="Symbol" pitchFamily="18" charset="2"/>
              </a:rPr>
              <a:t>m</a:t>
            </a:r>
            <a:r>
              <a:rPr lang="fr-FR" altLang="fr-FR" sz="2400"/>
              <a:t>O, milieu)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z = f (</a:t>
            </a:r>
            <a:r>
              <a:rPr lang="fr-FR" altLang="fr-FR" sz="2400">
                <a:latin typeface="Symbol" pitchFamily="18" charset="2"/>
              </a:rPr>
              <a:t>m</a:t>
            </a:r>
            <a:r>
              <a:rPr lang="fr-FR" altLang="fr-FR" sz="2400"/>
              <a:t>O)</a:t>
            </a:r>
          </a:p>
        </p:txBody>
      </p:sp>
      <p:sp>
        <p:nvSpPr>
          <p:cNvPr id="14339" name="Text Box 1031"/>
          <p:cNvSpPr txBox="1">
            <a:spLocks noChangeArrowheads="1"/>
          </p:cNvSpPr>
          <p:nvPr/>
        </p:nvSpPr>
        <p:spPr bwMode="auto">
          <a:xfrm>
            <a:off x="1176338" y="1147763"/>
            <a:ext cx="700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0F0F"/>
                </a:solidFill>
              </a:rPr>
              <a:t>Cinétiques de destruction thermique peuvent être caractérisées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0F0F"/>
                </a:solidFill>
              </a:rPr>
              <a:t>par 2 paramètres</a:t>
            </a:r>
          </a:p>
        </p:txBody>
      </p:sp>
      <p:graphicFrame>
        <p:nvGraphicFramePr>
          <p:cNvPr id="282658" name="Group 10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91125"/>
              </p:ext>
            </p:extLst>
          </p:nvPr>
        </p:nvGraphicFramePr>
        <p:xfrm>
          <a:off x="742950" y="3333750"/>
          <a:ext cx="7845425" cy="2338388"/>
        </p:xfrm>
        <a:graphic>
          <a:graphicData uri="http://schemas.openxmlformats.org/drawingml/2006/table">
            <a:tbl>
              <a:tblPr/>
              <a:tblGrid>
                <a:gridCol w="261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fr-FR" altLang="fr-F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 °C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(min)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fr-FR" altLang="fr-FR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121,1 °C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(min)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(°C)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Formes végétatives 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 spores thermosensibles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 – 1,0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Spores thermorésistantes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 – 5,0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4 - 18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 plus souvent proche de </a:t>
                      </a: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°C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4" name="Rectangle 1053"/>
          <p:cNvSpPr>
            <a:spLocks noChangeArrowheads="1"/>
          </p:cNvSpPr>
          <p:nvPr/>
        </p:nvSpPr>
        <p:spPr bwMode="auto">
          <a:xfrm>
            <a:off x="2016125" y="236538"/>
            <a:ext cx="5233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Approche BALL/BIGELOW</a:t>
            </a:r>
            <a:endParaRPr lang="en-GB" altLang="fr-FR" b="1">
              <a:solidFill>
                <a:srgbClr val="990000"/>
              </a:solidFill>
            </a:endParaRPr>
          </a:p>
        </p:txBody>
      </p:sp>
      <p:pic>
        <p:nvPicPr>
          <p:cNvPr id="282654" name="Picture 1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5784850"/>
            <a:ext cx="97472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2655" name="Picture 1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5718175"/>
            <a:ext cx="10033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163513" y="1710067"/>
            <a:ext cx="8724897" cy="1009070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163513" y="2837870"/>
            <a:ext cx="8715375" cy="1997326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625" name="Rectangle 1073"/>
          <p:cNvSpPr>
            <a:spLocks noChangeArrowheads="1"/>
          </p:cNvSpPr>
          <p:nvPr/>
        </p:nvSpPr>
        <p:spPr bwMode="auto">
          <a:xfrm>
            <a:off x="163513" y="1828800"/>
            <a:ext cx="8724898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CC000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CC0000"/>
                </a:solidFill>
              </a:rPr>
              <a:t>t</a:t>
            </a:r>
            <a:r>
              <a:rPr lang="fr-FR" altLang="fr-FR" sz="2000" b="1" baseline="-25000" dirty="0" err="1" smtClean="0">
                <a:solidFill>
                  <a:srgbClr val="CC0000"/>
                </a:solidFill>
              </a:rPr>
              <a:t>Tr</a:t>
            </a:r>
            <a:r>
              <a:rPr lang="fr-FR" altLang="fr-FR" sz="2000" b="1" dirty="0">
                <a:solidFill>
                  <a:srgbClr val="CC0000"/>
                </a:solidFill>
              </a:rPr>
              <a:t>	</a:t>
            </a:r>
            <a:r>
              <a:rPr lang="fr-FR" altLang="fr-FR" sz="2000" dirty="0">
                <a:solidFill>
                  <a:srgbClr val="CC0000"/>
                </a:solidFill>
              </a:rPr>
              <a:t>= durée équivalente du traitement en isotherme à Tr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fr-FR" altLang="fr-FR" sz="2000" b="1" dirty="0">
                <a:solidFill>
                  <a:srgbClr val="CC0000"/>
                </a:solidFill>
              </a:rPr>
              <a:t>	= valeur pasteurisatrice / stérilisatrice</a:t>
            </a:r>
            <a:r>
              <a:rPr lang="fr-FR" altLang="fr-FR" sz="2000" b="1" dirty="0"/>
              <a:t> [t]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endParaRPr lang="fr-FR" altLang="fr-FR" sz="2000" b="1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endParaRPr lang="fr-FR" altLang="fr-FR" sz="2000" b="1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endParaRPr lang="fr-FR" altLang="fr-FR" sz="2000" b="1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endParaRPr lang="fr-FR" altLang="fr-FR" sz="2000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fr-FR" altLang="fr-FR" sz="2000" b="1" dirty="0"/>
              <a:t> 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/>
              <a:t> Facilite la comparaison des traitements en ramenant leur durée à une même température (Tr), constante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>
                <a:sym typeface="Symbol" pitchFamily="18" charset="2"/>
              </a:rPr>
              <a:t>  </a:t>
            </a:r>
            <a:r>
              <a:rPr lang="fr-FR" altLang="fr-FR" sz="2000" b="1" dirty="0"/>
              <a:t>traitement thermique, permet d’évaluer aisément l’effet sur les </a:t>
            </a:r>
            <a:r>
              <a:rPr lang="fr-FR" altLang="fr-FR" sz="2000" b="1" dirty="0" err="1">
                <a:latin typeface="Symbol" pitchFamily="18" charset="2"/>
              </a:rPr>
              <a:t>m</a:t>
            </a:r>
            <a:r>
              <a:rPr lang="fr-FR" altLang="fr-FR" sz="2000" b="1" dirty="0" err="1"/>
              <a:t>O</a:t>
            </a:r>
            <a:endParaRPr lang="fr-FR" altLang="fr-FR" sz="2000" b="1" baseline="-25000" dirty="0"/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fr-FR" altLang="fr-FR" sz="2000" dirty="0"/>
              <a:t>n = nombre de réductions décimales = - </a:t>
            </a:r>
            <a:r>
              <a:rPr lang="fr-FR" altLang="fr-FR" sz="2000" dirty="0" smtClean="0"/>
              <a:t>log</a:t>
            </a:r>
            <a:r>
              <a:rPr lang="fr-FR" altLang="fr-FR" sz="2000" baseline="-25000" dirty="0" smtClean="0"/>
              <a:t>10</a:t>
            </a:r>
            <a:r>
              <a:rPr lang="fr-FR" altLang="fr-FR" sz="2000" dirty="0" smtClean="0"/>
              <a:t>(N/N</a:t>
            </a:r>
            <a:r>
              <a:rPr lang="fr-FR" altLang="fr-FR" sz="2000" baseline="-25000" dirty="0" smtClean="0"/>
              <a:t>0</a:t>
            </a:r>
            <a:r>
              <a:rPr lang="fr-FR" altLang="fr-FR" sz="2000" dirty="0"/>
              <a:t>) = </a:t>
            </a:r>
            <a:r>
              <a:rPr lang="fr-FR" altLang="fr-FR" sz="2000" dirty="0" err="1" smtClean="0"/>
              <a:t>t</a:t>
            </a:r>
            <a:r>
              <a:rPr lang="fr-FR" altLang="fr-FR" sz="2000" baseline="-25000" dirty="0" err="1" smtClean="0"/>
              <a:t>Tr</a:t>
            </a:r>
            <a:r>
              <a:rPr lang="fr-FR" altLang="fr-FR" sz="2000" dirty="0" smtClean="0"/>
              <a:t>/</a:t>
            </a:r>
            <a:r>
              <a:rPr lang="fr-FR" altLang="fr-FR" sz="2000" dirty="0" err="1" smtClean="0"/>
              <a:t>D</a:t>
            </a:r>
            <a:r>
              <a:rPr lang="fr-FR" altLang="fr-FR" sz="2000" baseline="-25000" dirty="0" err="1" smtClean="0"/>
              <a:t>Tr</a:t>
            </a:r>
            <a:endParaRPr lang="fr-FR" altLang="fr-FR" sz="2000" dirty="0"/>
          </a:p>
        </p:txBody>
      </p:sp>
      <p:graphicFrame>
        <p:nvGraphicFramePr>
          <p:cNvPr id="280626" name="Object 10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827356"/>
              </p:ext>
            </p:extLst>
          </p:nvPr>
        </p:nvGraphicFramePr>
        <p:xfrm>
          <a:off x="6397625" y="365125"/>
          <a:ext cx="20637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" name="Équation" r:id="rId3" imgW="749160" imgH="482400" progId="Equation.3">
                  <p:embed/>
                </p:oleObj>
              </mc:Choice>
              <mc:Fallback>
                <p:oleObj name="Équation" r:id="rId3" imgW="749160" imgH="482400" progId="Equation.3">
                  <p:embed/>
                  <p:pic>
                    <p:nvPicPr>
                      <p:cNvPr id="0" name="Object 1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365125"/>
                        <a:ext cx="2063750" cy="1203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721" name="Group 1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940015"/>
              </p:ext>
            </p:extLst>
          </p:nvPr>
        </p:nvGraphicFramePr>
        <p:xfrm>
          <a:off x="296863" y="2887663"/>
          <a:ext cx="8380412" cy="1828800"/>
        </p:xfrm>
        <a:graphic>
          <a:graphicData uri="http://schemas.openxmlformats.org/drawingml/2006/table">
            <a:tbl>
              <a:tblPr/>
              <a:tblGrid>
                <a:gridCol w="1912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s-ES_tradnl" alt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F0F"/>
                          </a:solidFill>
                          <a:effectLst/>
                          <a:latin typeface="Times New Roman" pitchFamily="18" charset="0"/>
                        </a:rPr>
                        <a:t>Valeur pasteurisatrice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F0F"/>
                          </a:solidFill>
                          <a:effectLst/>
                          <a:latin typeface="Times New Roman" pitchFamily="18" charset="0"/>
                        </a:rPr>
                        <a:t>Valeur stérilisatrice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 (°C)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 ; </a:t>
                      </a:r>
                      <a:r>
                        <a:rPr kumimoji="0" lang="fr-FR" altLang="fr-FR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  <a:r>
                        <a:rPr kumimoji="0" lang="fr-FR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; 93,3 (200 °F)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121,1 (250 °F)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 (°C)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à 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altLang="fr-FR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z,Tr</a:t>
                      </a:r>
                      <a:r>
                        <a:rPr kumimoji="0" lang="fr-FR" alt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fr-FR" alt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fr-FR" altLang="fr-FR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z,Tr</a:t>
                      </a:r>
                      <a:r>
                        <a:rPr kumimoji="0" lang="fr-FR" alt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P</a:t>
                      </a:r>
                      <a:r>
                        <a:rPr kumimoji="0" lang="fr-FR" alt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ou VP</a:t>
                      </a:r>
                      <a:endParaRPr kumimoji="0" lang="fr-FR" alt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Monotype Sorts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Monotype Sorts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fr-FR" alt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fr-FR" altLang="fr-FR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z,Tr</a:t>
                      </a:r>
                      <a:r>
                        <a:rPr kumimoji="0" lang="fr-FR" alt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F</a:t>
                      </a:r>
                      <a:r>
                        <a:rPr kumimoji="0" lang="fr-FR" alt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ou</a:t>
                      </a:r>
                      <a:r>
                        <a:rPr kumimoji="0" lang="fr-FR" alt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fr-FR" alt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377" name="Object 117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65040640"/>
              </p:ext>
            </p:extLst>
          </p:nvPr>
        </p:nvGraphicFramePr>
        <p:xfrm>
          <a:off x="2481263" y="427038"/>
          <a:ext cx="27860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" name="Équation" r:id="rId5" imgW="965160" imgH="380880" progId="Equation.3">
                  <p:embed/>
                </p:oleObj>
              </mc:Choice>
              <mc:Fallback>
                <p:oleObj name="Équation" r:id="rId5" imgW="965160" imgH="380880" progId="Equation.3">
                  <p:embed/>
                  <p:pic>
                    <p:nvPicPr>
                      <p:cNvPr id="0" name="Object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27038"/>
                        <a:ext cx="2786062" cy="1100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0279" y="1601458"/>
            <a:ext cx="217218" cy="2172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2477" y="2793420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1954211" y="3539331"/>
            <a:ext cx="1250951" cy="670719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2017713" y="217488"/>
            <a:ext cx="647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990000"/>
                </a:solidFill>
              </a:rPr>
              <a:t>Calcul de la valeur pasteurisatrice / stérilisatrice</a:t>
            </a:r>
            <a:endParaRPr lang="en-GB" altLang="fr-FR" sz="2400" b="1">
              <a:solidFill>
                <a:srgbClr val="990000"/>
              </a:solidFill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303213" y="1360488"/>
            <a:ext cx="85963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/>
              <a:t> si T = </a:t>
            </a:r>
            <a:r>
              <a:rPr lang="fr-FR" altLang="fr-FR" sz="2000" b="1" dirty="0" err="1"/>
              <a:t>cste</a:t>
            </a:r>
            <a:r>
              <a:rPr lang="fr-FR" altLang="fr-FR" sz="2000" b="1" dirty="0"/>
              <a:t>. au cours </a:t>
            </a:r>
            <a:r>
              <a:rPr lang="fr-FR" altLang="fr-FR" sz="2000" dirty="0"/>
              <a:t>d</a:t>
            </a:r>
            <a:r>
              <a:rPr lang="fr-FR" altLang="fr-FR" sz="2000" b="1" dirty="0"/>
              <a:t>u temps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endParaRPr lang="fr-FR" altLang="fr-FR" sz="2000" baseline="-25000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endParaRPr lang="fr-FR" altLang="fr-FR" sz="2000" baseline="-25000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/>
              <a:t> si T variable, intégration numérique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Monotype Sorts" charset="2"/>
              <a:buNone/>
            </a:pPr>
            <a:r>
              <a:rPr lang="fr-FR" altLang="fr-FR" sz="2000" b="1" dirty="0"/>
              <a:t>    </a:t>
            </a:r>
            <a:r>
              <a:rPr lang="fr-FR" altLang="fr-FR" sz="1400" b="1" dirty="0"/>
              <a:t>(méthode </a:t>
            </a:r>
            <a:r>
              <a:rPr lang="fr-FR" altLang="fr-FR" sz="1400" b="1" dirty="0" smtClean="0"/>
              <a:t>des trapèzes)</a:t>
            </a:r>
            <a:endParaRPr lang="fr-FR" altLang="fr-FR" sz="2000" b="1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endParaRPr lang="fr-FR" altLang="fr-FR" sz="2000" b="1" dirty="0"/>
          </a:p>
        </p:txBody>
      </p:sp>
      <p:graphicFrame>
        <p:nvGraphicFramePr>
          <p:cNvPr id="1925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130739"/>
              </p:ext>
            </p:extLst>
          </p:nvPr>
        </p:nvGraphicFramePr>
        <p:xfrm>
          <a:off x="5773738" y="976313"/>
          <a:ext cx="22812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0" name="Équation" r:id="rId4" imgW="914400" imgH="355320" progId="Equation.3">
                  <p:embed/>
                </p:oleObj>
              </mc:Choice>
              <mc:Fallback>
                <p:oleObj name="Équation" r:id="rId4" imgW="914400" imgH="355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738" y="976313"/>
                        <a:ext cx="2281237" cy="885825"/>
                      </a:xfrm>
                      <a:prstGeom prst="rect">
                        <a:avLst/>
                      </a:prstGeom>
                      <a:solidFill>
                        <a:srgbClr val="FFD6A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60763"/>
              </p:ext>
            </p:extLst>
          </p:nvPr>
        </p:nvGraphicFramePr>
        <p:xfrm>
          <a:off x="4740275" y="2106613"/>
          <a:ext cx="4216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" name="Équation" r:id="rId6" imgW="1688760" imgH="406080" progId="Equation.3">
                  <p:embed/>
                </p:oleObj>
              </mc:Choice>
              <mc:Fallback>
                <p:oleObj name="Équation" r:id="rId6" imgW="1688760" imgH="4060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106613"/>
                        <a:ext cx="4216400" cy="1012825"/>
                      </a:xfrm>
                      <a:prstGeom prst="rect">
                        <a:avLst/>
                      </a:prstGeom>
                      <a:solidFill>
                        <a:srgbClr val="FFD6A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4" name="Line 12"/>
          <p:cNvSpPr>
            <a:spLocks noChangeShapeType="1"/>
          </p:cNvSpPr>
          <p:nvPr/>
        </p:nvSpPr>
        <p:spPr bwMode="auto">
          <a:xfrm flipV="1">
            <a:off x="3297238" y="3492500"/>
            <a:ext cx="0" cy="276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 flipV="1">
            <a:off x="3316288" y="6246813"/>
            <a:ext cx="4652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2526" name="Freeform 14"/>
          <p:cNvSpPr>
            <a:spLocks/>
          </p:cNvSpPr>
          <p:nvPr/>
        </p:nvSpPr>
        <p:spPr bwMode="auto">
          <a:xfrm>
            <a:off x="3314700" y="3851275"/>
            <a:ext cx="3630613" cy="2044700"/>
          </a:xfrm>
          <a:custGeom>
            <a:avLst/>
            <a:gdLst>
              <a:gd name="T0" fmla="*/ 0 w 2287"/>
              <a:gd name="T1" fmla="*/ 2147483647 h 1288"/>
              <a:gd name="T2" fmla="*/ 2147483647 w 2287"/>
              <a:gd name="T3" fmla="*/ 2147483647 h 1288"/>
              <a:gd name="T4" fmla="*/ 2147483647 w 2287"/>
              <a:gd name="T5" fmla="*/ 2147483647 h 1288"/>
              <a:gd name="T6" fmla="*/ 2147483647 w 2287"/>
              <a:gd name="T7" fmla="*/ 2147483647 h 1288"/>
              <a:gd name="T8" fmla="*/ 2147483647 w 2287"/>
              <a:gd name="T9" fmla="*/ 2147483647 h 1288"/>
              <a:gd name="T10" fmla="*/ 2147483647 w 2287"/>
              <a:gd name="T11" fmla="*/ 2147483647 h 1288"/>
              <a:gd name="T12" fmla="*/ 2147483647 w 2287"/>
              <a:gd name="T13" fmla="*/ 2147483647 h 1288"/>
              <a:gd name="T14" fmla="*/ 2147483647 w 2287"/>
              <a:gd name="T15" fmla="*/ 2147483647 h 1288"/>
              <a:gd name="T16" fmla="*/ 2147483647 w 2287"/>
              <a:gd name="T17" fmla="*/ 0 h 1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7" h="1288">
                <a:moveTo>
                  <a:pt x="0" y="1288"/>
                </a:moveTo>
                <a:cubicBezTo>
                  <a:pt x="76" y="1259"/>
                  <a:pt x="134" y="1244"/>
                  <a:pt x="209" y="1192"/>
                </a:cubicBezTo>
                <a:cubicBezTo>
                  <a:pt x="284" y="1140"/>
                  <a:pt x="384" y="1047"/>
                  <a:pt x="452" y="977"/>
                </a:cubicBezTo>
                <a:cubicBezTo>
                  <a:pt x="520" y="907"/>
                  <a:pt x="548" y="868"/>
                  <a:pt x="615" y="774"/>
                </a:cubicBezTo>
                <a:cubicBezTo>
                  <a:pt x="682" y="680"/>
                  <a:pt x="771" y="514"/>
                  <a:pt x="853" y="412"/>
                </a:cubicBezTo>
                <a:cubicBezTo>
                  <a:pt x="935" y="310"/>
                  <a:pt x="1021" y="219"/>
                  <a:pt x="1107" y="164"/>
                </a:cubicBezTo>
                <a:cubicBezTo>
                  <a:pt x="1193" y="109"/>
                  <a:pt x="1265" y="103"/>
                  <a:pt x="1372" y="79"/>
                </a:cubicBezTo>
                <a:cubicBezTo>
                  <a:pt x="1479" y="55"/>
                  <a:pt x="1598" y="30"/>
                  <a:pt x="1750" y="17"/>
                </a:cubicBezTo>
                <a:cubicBezTo>
                  <a:pt x="1902" y="4"/>
                  <a:pt x="2175" y="4"/>
                  <a:pt x="2287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1846263" y="3567113"/>
            <a:ext cx="14541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Tc</a:t>
            </a:r>
            <a:endParaRPr lang="fr-FR" altLang="fr-FR" sz="16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point critique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sonde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ou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capteur embarqué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sur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boite témoin</a:t>
            </a: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7669213" y="629126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</a:t>
            </a:r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5132388" y="4149725"/>
            <a:ext cx="27733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En pratique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calculs à T &gt; 60 °C pour VP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et à T &gt; 100 °C pour VS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Symbol" pitchFamily="18" charset="2"/>
              </a:rPr>
              <a:t>D</a:t>
            </a:r>
            <a:r>
              <a:rPr lang="fr-FR" altLang="fr-FR" sz="1800"/>
              <a:t>t </a:t>
            </a:r>
            <a:r>
              <a:rPr lang="fr-FR" altLang="fr-FR" sz="1800">
                <a:sym typeface="Symbol" pitchFamily="18" charset="2"/>
              </a:rPr>
              <a:t>= 1 min</a:t>
            </a:r>
          </a:p>
        </p:txBody>
      </p:sp>
      <p:sp>
        <p:nvSpPr>
          <p:cNvPr id="192542" name="AutoShape 30"/>
          <p:cNvSpPr>
            <a:spLocks noChangeArrowheads="1"/>
          </p:cNvSpPr>
          <p:nvPr/>
        </p:nvSpPr>
        <p:spPr bwMode="auto">
          <a:xfrm>
            <a:off x="569913" y="4610100"/>
            <a:ext cx="762000" cy="1111250"/>
          </a:xfrm>
          <a:prstGeom prst="can">
            <a:avLst>
              <a:gd name="adj" fmla="val 36458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192543" name="AutoShape 31"/>
          <p:cNvSpPr>
            <a:spLocks noChangeArrowheads="1"/>
          </p:cNvSpPr>
          <p:nvPr/>
        </p:nvSpPr>
        <p:spPr bwMode="auto">
          <a:xfrm>
            <a:off x="1520825" y="5524500"/>
            <a:ext cx="762000" cy="1111250"/>
          </a:xfrm>
          <a:prstGeom prst="can">
            <a:avLst>
              <a:gd name="adj" fmla="val 36458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192544" name="AutoShape 32"/>
          <p:cNvSpPr>
            <a:spLocks noChangeArrowheads="1"/>
          </p:cNvSpPr>
          <p:nvPr/>
        </p:nvSpPr>
        <p:spPr bwMode="auto">
          <a:xfrm>
            <a:off x="1801813" y="6072188"/>
            <a:ext cx="198437" cy="1333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950913" y="4502150"/>
            <a:ext cx="0" cy="70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95639" name="Picture 1079" descr="boiteetson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313113"/>
            <a:ext cx="952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41" name="Picture 1081" descr="sonde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5926138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698" name="Group 1138"/>
          <p:cNvGrpSpPr>
            <a:grpSpLocks/>
          </p:cNvGrpSpPr>
          <p:nvPr/>
        </p:nvGrpSpPr>
        <p:grpSpPr bwMode="auto">
          <a:xfrm>
            <a:off x="3351213" y="3344863"/>
            <a:ext cx="2444750" cy="2900362"/>
            <a:chOff x="1778" y="1977"/>
            <a:chExt cx="1540" cy="1827"/>
          </a:xfrm>
        </p:grpSpPr>
        <p:sp>
          <p:nvSpPr>
            <p:cNvPr id="16404" name="Text Box 23"/>
            <p:cNvSpPr txBox="1">
              <a:spLocks noChangeArrowheads="1"/>
            </p:cNvSpPr>
            <p:nvPr/>
          </p:nvSpPr>
          <p:spPr bwMode="auto">
            <a:xfrm>
              <a:off x="2474" y="3357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latin typeface="Symbol" pitchFamily="18" charset="2"/>
                </a:rPr>
                <a:t>D</a:t>
              </a:r>
              <a:r>
                <a:rPr lang="fr-FR" altLang="fr-FR" sz="1800"/>
                <a:t>t</a:t>
              </a:r>
            </a:p>
          </p:txBody>
        </p:sp>
        <p:sp>
          <p:nvSpPr>
            <p:cNvPr id="16405" name="Line 24"/>
            <p:cNvSpPr>
              <a:spLocks noChangeShapeType="1"/>
            </p:cNvSpPr>
            <p:nvPr/>
          </p:nvSpPr>
          <p:spPr bwMode="auto">
            <a:xfrm>
              <a:off x="2527" y="3343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6" name="Line 1125"/>
            <p:cNvSpPr>
              <a:spLocks noChangeShapeType="1"/>
            </p:cNvSpPr>
            <p:nvPr/>
          </p:nvSpPr>
          <p:spPr bwMode="auto">
            <a:xfrm>
              <a:off x="2232" y="3154"/>
              <a:ext cx="0" cy="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7" name="Line 1126"/>
            <p:cNvSpPr>
              <a:spLocks noChangeShapeType="1"/>
            </p:cNvSpPr>
            <p:nvPr/>
          </p:nvSpPr>
          <p:spPr bwMode="auto">
            <a:xfrm>
              <a:off x="2377" y="2948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8" name="Line 1127"/>
            <p:cNvSpPr>
              <a:spLocks noChangeShapeType="1"/>
            </p:cNvSpPr>
            <p:nvPr/>
          </p:nvSpPr>
          <p:spPr bwMode="auto">
            <a:xfrm>
              <a:off x="2519" y="2732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9" name="Oval 1128"/>
            <p:cNvSpPr>
              <a:spLocks noChangeArrowheads="1"/>
            </p:cNvSpPr>
            <p:nvPr/>
          </p:nvSpPr>
          <p:spPr bwMode="auto">
            <a:xfrm>
              <a:off x="2203" y="3221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/>
            </a:p>
          </p:txBody>
        </p:sp>
        <p:sp>
          <p:nvSpPr>
            <p:cNvPr id="16410" name="Oval 1129"/>
            <p:cNvSpPr>
              <a:spLocks noChangeArrowheads="1"/>
            </p:cNvSpPr>
            <p:nvPr/>
          </p:nvSpPr>
          <p:spPr bwMode="auto">
            <a:xfrm>
              <a:off x="2346" y="3031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/>
            </a:p>
          </p:txBody>
        </p:sp>
        <p:sp>
          <p:nvSpPr>
            <p:cNvPr id="16411" name="Oval 1130"/>
            <p:cNvSpPr>
              <a:spLocks noChangeArrowheads="1"/>
            </p:cNvSpPr>
            <p:nvPr/>
          </p:nvSpPr>
          <p:spPr bwMode="auto">
            <a:xfrm>
              <a:off x="2494" y="2812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/>
            </a:p>
          </p:txBody>
        </p:sp>
        <p:sp>
          <p:nvSpPr>
            <p:cNvPr id="16412" name="Line 1132"/>
            <p:cNvSpPr>
              <a:spLocks noChangeShapeType="1"/>
            </p:cNvSpPr>
            <p:nvPr/>
          </p:nvSpPr>
          <p:spPr bwMode="auto">
            <a:xfrm>
              <a:off x="2669" y="2556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13" name="Line 1133"/>
            <p:cNvSpPr>
              <a:spLocks noChangeShapeType="1"/>
            </p:cNvSpPr>
            <p:nvPr/>
          </p:nvSpPr>
          <p:spPr bwMode="auto">
            <a:xfrm>
              <a:off x="2811" y="2394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14" name="Oval 1134"/>
            <p:cNvSpPr>
              <a:spLocks noChangeArrowheads="1"/>
            </p:cNvSpPr>
            <p:nvPr/>
          </p:nvSpPr>
          <p:spPr bwMode="auto">
            <a:xfrm>
              <a:off x="2638" y="2603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/>
            </a:p>
          </p:txBody>
        </p:sp>
        <p:sp>
          <p:nvSpPr>
            <p:cNvPr id="16415" name="Oval 1135"/>
            <p:cNvSpPr>
              <a:spLocks noChangeArrowheads="1"/>
            </p:cNvSpPr>
            <p:nvPr/>
          </p:nvSpPr>
          <p:spPr bwMode="auto">
            <a:xfrm>
              <a:off x="2786" y="2466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/>
            </a:p>
          </p:txBody>
        </p:sp>
        <p:graphicFrame>
          <p:nvGraphicFramePr>
            <p:cNvPr id="16416" name="Object 1136"/>
            <p:cNvGraphicFramePr>
              <a:graphicFrameLocks noChangeAspect="1"/>
            </p:cNvGraphicFramePr>
            <p:nvPr/>
          </p:nvGraphicFramePr>
          <p:xfrm>
            <a:off x="1778" y="1977"/>
            <a:ext cx="1540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2" name="Equation" r:id="rId10" imgW="1713756" imgH="355446" progId="Equation.3">
                    <p:embed/>
                  </p:oleObj>
                </mc:Choice>
                <mc:Fallback>
                  <p:oleObj name="Equation" r:id="rId10" imgW="1713756" imgH="355446" progId="Equation.3">
                    <p:embed/>
                    <p:pic>
                      <p:nvPicPr>
                        <p:cNvPr id="0" name="Object 1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8" y="1977"/>
                          <a:ext cx="1540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7" name="AutoShape 1137"/>
            <p:cNvSpPr>
              <a:spLocks noChangeArrowheads="1"/>
            </p:cNvSpPr>
            <p:nvPr/>
          </p:nvSpPr>
          <p:spPr bwMode="auto">
            <a:xfrm>
              <a:off x="2339" y="2333"/>
              <a:ext cx="132" cy="466"/>
            </a:xfrm>
            <a:prstGeom prst="curvedRightArrow">
              <a:avLst>
                <a:gd name="adj1" fmla="val 70606"/>
                <a:gd name="adj2" fmla="val 141212"/>
                <a:gd name="adj3" fmla="val 3333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/>
            </a:p>
          </p:txBody>
        </p:sp>
      </p:grpSp>
      <p:graphicFrame>
        <p:nvGraphicFramePr>
          <p:cNvPr id="16403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84261"/>
              </p:ext>
            </p:extLst>
          </p:nvPr>
        </p:nvGraphicFramePr>
        <p:xfrm>
          <a:off x="1858963" y="644525"/>
          <a:ext cx="24415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3" name="Équation" r:id="rId12" imgW="1091880" imgH="380880" progId="Equation.3">
                  <p:embed/>
                </p:oleObj>
              </mc:Choice>
              <mc:Fallback>
                <p:oleObj name="Équation" r:id="rId12" imgW="1091880" imgH="38088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644525"/>
                        <a:ext cx="2441575" cy="654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Image 34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9220" y="3444613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163513" y="804773"/>
            <a:ext cx="8686005" cy="3111730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123030" y="906607"/>
            <a:ext cx="872648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altLang="fr-FR" sz="1800" b="1" dirty="0"/>
              <a:t>Valeurs stérilisatrices</a:t>
            </a:r>
            <a:endParaRPr lang="fr-FR" altLang="fr-FR" sz="1800" b="1" baseline="30000" dirty="0"/>
          </a:p>
          <a:p>
            <a:pPr lvl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FR" altLang="fr-FR" sz="1600" dirty="0"/>
              <a:t> Bonnes pratiques industrielles pour sécurité ("stérilité industrielle") :</a:t>
            </a:r>
          </a:p>
          <a:p>
            <a:pPr lvl="1" algn="ctr">
              <a:spcBef>
                <a:spcPct val="50000"/>
              </a:spcBef>
              <a:buClr>
                <a:schemeClr val="tx1"/>
              </a:buClr>
            </a:pPr>
            <a:r>
              <a:rPr lang="fr-FR" altLang="fr-FR" sz="1600" dirty="0"/>
              <a:t>12 D</a:t>
            </a:r>
            <a:r>
              <a:rPr lang="fr-FR" altLang="fr-FR" sz="1600" baseline="-25000" dirty="0"/>
              <a:t>121,1</a:t>
            </a:r>
            <a:r>
              <a:rPr lang="fr-FR" altLang="fr-FR" sz="1600" dirty="0"/>
              <a:t> spores </a:t>
            </a:r>
            <a:r>
              <a:rPr lang="fr-FR" altLang="fr-FR" sz="1600" i="1" dirty="0"/>
              <a:t>Clostridium </a:t>
            </a:r>
            <a:r>
              <a:rPr lang="fr-FR" altLang="fr-FR" sz="1600" i="1" dirty="0" err="1"/>
              <a:t>botulinum</a:t>
            </a:r>
            <a:endParaRPr lang="fr-FR" altLang="fr-FR" sz="1600" i="1" dirty="0"/>
          </a:p>
          <a:p>
            <a:pPr lvl="1" algn="ctr"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fr-FR" altLang="fr-FR" sz="1600" dirty="0"/>
              <a:t>0,1 &lt; D</a:t>
            </a:r>
            <a:r>
              <a:rPr lang="fr-FR" altLang="fr-FR" sz="1600" baseline="-25000" dirty="0"/>
              <a:t>121,1</a:t>
            </a:r>
            <a:r>
              <a:rPr lang="fr-FR" altLang="fr-FR" sz="1600" dirty="0"/>
              <a:t> </a:t>
            </a:r>
            <a:r>
              <a:rPr lang="fr-FR" altLang="fr-FR" sz="1600" i="1" dirty="0"/>
              <a:t>C. </a:t>
            </a:r>
            <a:r>
              <a:rPr lang="fr-FR" altLang="fr-FR" sz="1600" i="1" dirty="0" err="1"/>
              <a:t>botu</a:t>
            </a:r>
            <a:r>
              <a:rPr lang="fr-FR" altLang="fr-FR" sz="1600" i="1" dirty="0"/>
              <a:t>.</a:t>
            </a:r>
            <a:r>
              <a:rPr lang="fr-FR" altLang="fr-FR" sz="1600" dirty="0"/>
              <a:t> &lt; 0,2 min </a:t>
            </a:r>
            <a:r>
              <a:rPr lang="fr-FR" altLang="fr-FR" sz="1600" dirty="0">
                <a:sym typeface="Symbol" pitchFamily="18" charset="2"/>
              </a:rPr>
              <a:t> </a:t>
            </a:r>
            <a:r>
              <a:rPr lang="fr-FR" altLang="fr-FR" sz="1600" b="1" dirty="0">
                <a:solidFill>
                  <a:srgbClr val="FF0F0F"/>
                </a:solidFill>
              </a:rPr>
              <a:t>VS minimale = 2,4 min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FR" altLang="fr-FR" sz="1600" dirty="0"/>
              <a:t> Mais le plus souvent </a:t>
            </a:r>
            <a:r>
              <a:rPr lang="fr-FR" altLang="fr-FR" sz="1600" dirty="0" smtClean="0"/>
              <a:t>nettement </a:t>
            </a:r>
            <a:r>
              <a:rPr lang="fr-FR" altLang="fr-FR" sz="1600" dirty="0"/>
              <a:t>plus :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</a:pPr>
            <a:r>
              <a:rPr lang="fr-FR" altLang="fr-FR" sz="1600" dirty="0">
                <a:cs typeface="Times New Roman" pitchFamily="18" charset="0"/>
              </a:rPr>
              <a:t>→ </a:t>
            </a:r>
            <a:r>
              <a:rPr lang="fr-FR" altLang="fr-FR" sz="1600" dirty="0">
                <a:cs typeface="Times New Roman" pitchFamily="18" charset="0"/>
                <a:sym typeface="Symbol" pitchFamily="18" charset="2"/>
              </a:rPr>
              <a:t> </a:t>
            </a:r>
            <a:r>
              <a:rPr lang="fr-FR" altLang="fr-FR" sz="1600" dirty="0"/>
              <a:t>spores </a:t>
            </a:r>
            <a:r>
              <a:rPr lang="fr-FR" altLang="fr-FR" sz="1600" dirty="0" err="1">
                <a:latin typeface="Symbol" pitchFamily="18" charset="2"/>
              </a:rPr>
              <a:t>m</a:t>
            </a:r>
            <a:r>
              <a:rPr lang="fr-FR" altLang="fr-FR" sz="1600" dirty="0" err="1"/>
              <a:t>O</a:t>
            </a:r>
            <a:r>
              <a:rPr lang="fr-FR" altLang="fr-FR" sz="1600" dirty="0"/>
              <a:t> altération plus thermorésistantes </a:t>
            </a:r>
            <a:r>
              <a:rPr lang="fr-FR" altLang="fr-FR" sz="1200" dirty="0"/>
              <a:t>(</a:t>
            </a:r>
            <a:r>
              <a:rPr lang="fr-FR" altLang="fr-FR" sz="1200" i="1" dirty="0" err="1"/>
              <a:t>Geobacillus</a:t>
            </a:r>
            <a:r>
              <a:rPr lang="fr-FR" altLang="fr-FR" sz="1200" i="1" dirty="0"/>
              <a:t> </a:t>
            </a:r>
            <a:r>
              <a:rPr lang="fr-FR" altLang="fr-FR" sz="1200" i="1" dirty="0" err="1"/>
              <a:t>stearothermophilus</a:t>
            </a:r>
            <a:r>
              <a:rPr lang="fr-FR" altLang="fr-FR" sz="1200" dirty="0"/>
              <a:t> 2 &lt; D</a:t>
            </a:r>
            <a:r>
              <a:rPr lang="fr-FR" altLang="fr-FR" sz="1200" baseline="-25000" dirty="0"/>
              <a:t>121,1</a:t>
            </a:r>
            <a:r>
              <a:rPr lang="fr-FR" altLang="fr-FR" sz="1200" dirty="0"/>
              <a:t> &lt; 5 min)</a:t>
            </a:r>
            <a:endParaRPr lang="fr-FR" altLang="fr-FR" sz="1400" dirty="0"/>
          </a:p>
          <a:p>
            <a:pPr lvl="2">
              <a:spcBef>
                <a:spcPct val="50000"/>
              </a:spcBef>
              <a:buClr>
                <a:schemeClr val="tx1"/>
              </a:buClr>
            </a:pPr>
            <a:r>
              <a:rPr lang="fr-FR" altLang="fr-FR" sz="1600" dirty="0">
                <a:cs typeface="Times New Roman" pitchFamily="18" charset="0"/>
              </a:rPr>
              <a:t>→</a:t>
            </a:r>
            <a:r>
              <a:rPr lang="fr-FR" altLang="fr-FR" sz="1600" dirty="0"/>
              <a:t> parfois effet cuisson recherché</a:t>
            </a:r>
          </a:p>
          <a:p>
            <a:pPr lvl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FR" altLang="fr-FR" sz="1600" dirty="0"/>
              <a:t> Choix VS dépend de la nature des </a:t>
            </a:r>
            <a:r>
              <a:rPr lang="fr-FR" altLang="fr-FR" sz="1600" dirty="0" err="1">
                <a:latin typeface="Symbol" pitchFamily="18" charset="2"/>
              </a:rPr>
              <a:t>m</a:t>
            </a:r>
            <a:r>
              <a:rPr lang="fr-FR" altLang="fr-FR" sz="1600" dirty="0" err="1"/>
              <a:t>O</a:t>
            </a:r>
            <a:r>
              <a:rPr lang="fr-FR" altLang="fr-FR" sz="1600" dirty="0"/>
              <a:t> présents et de l’aliment (</a:t>
            </a:r>
            <a:r>
              <a:rPr lang="fr-FR" altLang="fr-FR" sz="1600" dirty="0" err="1"/>
              <a:t>thermorésistance</a:t>
            </a:r>
            <a:r>
              <a:rPr lang="fr-FR" altLang="fr-FR" sz="1600" dirty="0" smtClean="0"/>
              <a:t>) </a:t>
            </a:r>
            <a:r>
              <a:rPr lang="fr-FR" altLang="fr-FR" sz="1600" b="1" dirty="0" smtClean="0">
                <a:solidFill>
                  <a:srgbClr val="FF0F0F"/>
                </a:solidFill>
              </a:rPr>
              <a:t>+ N</a:t>
            </a:r>
            <a:r>
              <a:rPr lang="fr-FR" altLang="fr-FR" sz="1600" b="1" baseline="-25000" dirty="0" smtClean="0">
                <a:solidFill>
                  <a:srgbClr val="FF0F0F"/>
                </a:solidFill>
              </a:rPr>
              <a:t>0</a:t>
            </a:r>
            <a:endParaRPr lang="fr-FR" altLang="fr-FR" sz="1600" b="1" baseline="-25000" dirty="0">
              <a:solidFill>
                <a:srgbClr val="FF0F0F"/>
              </a:solidFill>
            </a:endParaRPr>
          </a:p>
          <a:p>
            <a:pPr lvl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fr-FR" altLang="fr-FR" sz="1600" dirty="0"/>
              <a:t> Exemples :	Asperges		3-4 min</a:t>
            </a:r>
          </a:p>
          <a:p>
            <a:pPr lvl="4">
              <a:spcBef>
                <a:spcPct val="50000"/>
              </a:spcBef>
              <a:buClr>
                <a:schemeClr val="tx1"/>
              </a:buClr>
            </a:pPr>
            <a:r>
              <a:rPr lang="fr-FR" altLang="fr-FR" sz="1600" dirty="0"/>
              <a:t>Champignons	6-15 min</a:t>
            </a:r>
          </a:p>
          <a:p>
            <a:pPr lvl="4">
              <a:spcBef>
                <a:spcPct val="50000"/>
              </a:spcBef>
              <a:buClr>
                <a:schemeClr val="tx1"/>
              </a:buClr>
            </a:pPr>
            <a:r>
              <a:rPr lang="fr-FR" altLang="fr-FR" sz="1600" dirty="0"/>
              <a:t>Haricots verts	5-8 min</a:t>
            </a:r>
          </a:p>
          <a:p>
            <a:pPr lvl="4">
              <a:spcBef>
                <a:spcPct val="50000"/>
              </a:spcBef>
              <a:buClr>
                <a:schemeClr val="tx1"/>
              </a:buClr>
            </a:pPr>
            <a:r>
              <a:rPr lang="fr-FR" altLang="fr-FR" sz="1600" dirty="0"/>
              <a:t>Petits pois		10-15 min</a:t>
            </a:r>
          </a:p>
          <a:p>
            <a:pPr lvl="4">
              <a:spcBef>
                <a:spcPct val="50000"/>
              </a:spcBef>
              <a:buClr>
                <a:schemeClr val="tx1"/>
              </a:buClr>
            </a:pPr>
            <a:r>
              <a:rPr lang="fr-FR" altLang="fr-FR" sz="1600" dirty="0"/>
              <a:t>Pâté de viande	5-10 min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altLang="fr-FR" sz="2000" b="1" dirty="0"/>
              <a:t> </a:t>
            </a:r>
            <a:r>
              <a:rPr lang="fr-FR" altLang="fr-FR" sz="1800" b="1" dirty="0"/>
              <a:t>Valeurs pasteurisatrices			     </a:t>
            </a:r>
            <a:r>
              <a:rPr lang="fr-FR" altLang="fr-FR" sz="1600" dirty="0"/>
              <a:t>comprises entre 0,3 et </a:t>
            </a:r>
            <a:r>
              <a:rPr lang="fr-FR" altLang="fr-FR" sz="1600" dirty="0" smtClean="0"/>
              <a:t>300 </a:t>
            </a:r>
            <a:r>
              <a:rPr lang="fr-FR" altLang="fr-FR" sz="1600" dirty="0"/>
              <a:t>min</a:t>
            </a: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963738" y="180975"/>
            <a:ext cx="4033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Gammes usuelles de F</a:t>
            </a:r>
            <a:endParaRPr lang="en-GB" altLang="fr-FR" b="1">
              <a:solidFill>
                <a:srgbClr val="990000"/>
              </a:solidFill>
            </a:endParaRP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837855"/>
              </p:ext>
            </p:extLst>
          </p:nvPr>
        </p:nvGraphicFramePr>
        <p:xfrm>
          <a:off x="2797175" y="841375"/>
          <a:ext cx="18748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" name="Équation" r:id="rId4" imgW="939392" imgH="253890" progId="Equation.3">
                  <p:embed/>
                </p:oleObj>
              </mc:Choice>
              <mc:Fallback>
                <p:oleObj name="Équation" r:id="rId4" imgW="939392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841375"/>
                        <a:ext cx="18748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68445"/>
              </p:ext>
            </p:extLst>
          </p:nvPr>
        </p:nvGraphicFramePr>
        <p:xfrm>
          <a:off x="3004343" y="5682080"/>
          <a:ext cx="19526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" name="Équation" r:id="rId6" imgW="977760" imgH="253800" progId="Equation.3">
                  <p:embed/>
                </p:oleObj>
              </mc:Choice>
              <mc:Fallback>
                <p:oleObj name="Équation" r:id="rId6" imgW="97776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343" y="5682080"/>
                        <a:ext cx="19526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5048250" y="4044067"/>
            <a:ext cx="3749675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Littérature / organismes spécialisés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ou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approche expérimentale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3578" y="6169860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Clr>
                <a:schemeClr val="bg2"/>
              </a:buClr>
            </a:pPr>
            <a:r>
              <a:rPr lang="en-GB" altLang="fr-FR" sz="1400" dirty="0" smtClean="0"/>
              <a:t>avec </a:t>
            </a:r>
            <a:r>
              <a:rPr lang="en-GB" altLang="fr-FR" sz="1400" dirty="0" err="1"/>
              <a:t>Tr</a:t>
            </a:r>
            <a:r>
              <a:rPr lang="en-GB" altLang="fr-FR" sz="1400" dirty="0"/>
              <a:t> = </a:t>
            </a:r>
            <a:r>
              <a:rPr lang="en-GB" altLang="fr-FR" sz="1400" dirty="0" smtClean="0"/>
              <a:t>70 °</a:t>
            </a:r>
            <a:r>
              <a:rPr lang="en-GB" altLang="fr-FR" sz="1400" dirty="0"/>
              <a:t>C </a:t>
            </a:r>
            <a:r>
              <a:rPr lang="en-GB" altLang="fr-FR" sz="1400" dirty="0" smtClean="0"/>
              <a:t>et </a:t>
            </a:r>
            <a:r>
              <a:rPr lang="en-GB" altLang="fr-FR" sz="1400" dirty="0"/>
              <a:t>z = </a:t>
            </a:r>
            <a:r>
              <a:rPr lang="en-GB" altLang="fr-FR" sz="1400" dirty="0" smtClean="0"/>
              <a:t>10 °</a:t>
            </a:r>
            <a:r>
              <a:rPr lang="en-GB" altLang="fr-FR" sz="1400" dirty="0"/>
              <a:t>C	→ 50 &lt; P</a:t>
            </a:r>
            <a:r>
              <a:rPr lang="en-GB" altLang="fr-FR" sz="1400" baseline="-25000" dirty="0"/>
              <a:t>0</a:t>
            </a:r>
            <a:r>
              <a:rPr lang="en-GB" altLang="fr-FR" sz="1400" dirty="0"/>
              <a:t> &lt; </a:t>
            </a:r>
            <a:r>
              <a:rPr lang="en-GB" altLang="fr-FR" sz="1400" dirty="0" smtClean="0"/>
              <a:t>150 </a:t>
            </a:r>
            <a:r>
              <a:rPr lang="en-GB" altLang="fr-FR" sz="1400" dirty="0"/>
              <a:t>min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</a:pPr>
            <a:r>
              <a:rPr lang="en-GB" altLang="fr-FR" sz="1400" dirty="0" smtClean="0"/>
              <a:t>avec </a:t>
            </a:r>
            <a:r>
              <a:rPr lang="en-GB" altLang="fr-FR" sz="1400" dirty="0" err="1"/>
              <a:t>Tr</a:t>
            </a:r>
            <a:r>
              <a:rPr lang="en-GB" altLang="fr-FR" sz="1400" dirty="0"/>
              <a:t> = </a:t>
            </a:r>
            <a:r>
              <a:rPr lang="en-GB" altLang="fr-FR" sz="1400" dirty="0" smtClean="0"/>
              <a:t>93,3 °</a:t>
            </a:r>
            <a:r>
              <a:rPr lang="en-GB" altLang="fr-FR" sz="1400" dirty="0"/>
              <a:t>C </a:t>
            </a:r>
            <a:r>
              <a:rPr lang="en-GB" altLang="fr-FR" sz="1400" dirty="0" smtClean="0"/>
              <a:t>et </a:t>
            </a:r>
            <a:r>
              <a:rPr lang="en-GB" altLang="fr-FR" sz="1400" dirty="0"/>
              <a:t>z = </a:t>
            </a:r>
            <a:r>
              <a:rPr lang="en-GB" altLang="fr-FR" sz="1400" dirty="0" smtClean="0"/>
              <a:t>8,9 °</a:t>
            </a:r>
            <a:r>
              <a:rPr lang="en-GB" altLang="fr-FR" sz="1400" dirty="0"/>
              <a:t>C	→ </a:t>
            </a:r>
            <a:r>
              <a:rPr lang="en-GB" altLang="fr-FR" sz="1400" dirty="0" smtClean="0"/>
              <a:t>1,5 </a:t>
            </a:r>
            <a:r>
              <a:rPr lang="en-GB" altLang="fr-FR" sz="1400" dirty="0"/>
              <a:t>&lt; P</a:t>
            </a:r>
            <a:r>
              <a:rPr lang="en-GB" altLang="fr-FR" sz="1400" baseline="-25000" dirty="0"/>
              <a:t>0</a:t>
            </a:r>
            <a:r>
              <a:rPr lang="en-GB" altLang="fr-FR" sz="1400" dirty="0"/>
              <a:t> &lt; </a:t>
            </a:r>
            <a:r>
              <a:rPr lang="en-GB" altLang="fr-FR" sz="1400" dirty="0" smtClean="0"/>
              <a:t>6,5 </a:t>
            </a:r>
            <a:r>
              <a:rPr lang="en-GB" altLang="fr-FR" sz="1400" dirty="0"/>
              <a:t>min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16775" y="6316054"/>
            <a:ext cx="2587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Exemple : jus de fruit pH ≤ 4</a:t>
            </a:r>
            <a:endParaRPr lang="fr-FR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909" y="804773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3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3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3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3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3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3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3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3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36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36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36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36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36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36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36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36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36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36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36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36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36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36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12738" y="1938338"/>
            <a:ext cx="845026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Notion de barème</a:t>
            </a:r>
            <a:endParaRPr lang="en-GB" altLang="fr-FR" sz="40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289762" y="639773"/>
            <a:ext cx="5819775" cy="2109788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7378700" y="1219200"/>
            <a:ext cx="1066800" cy="1327150"/>
          </a:xfrm>
          <a:prstGeom prst="can">
            <a:avLst>
              <a:gd name="adj" fmla="val 31101"/>
            </a:avLst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_tradnl" altLang="fr-FR" sz="1800" b="1"/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7935913" y="1811338"/>
            <a:ext cx="43815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Tc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7924800" y="903288"/>
            <a:ext cx="0" cy="1057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6292850" y="1103313"/>
            <a:ext cx="2428875" cy="1541462"/>
          </a:xfrm>
          <a:prstGeom prst="rect">
            <a:avLst/>
          </a:prstGeom>
          <a:solidFill>
            <a:srgbClr val="FF0000">
              <a:alpha val="34901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_tradnl" altLang="fr-FR" sz="1800" b="1">
              <a:solidFill>
                <a:srgbClr val="FFFF00"/>
              </a:solidFill>
            </a:endParaRPr>
          </a:p>
        </p:txBody>
      </p:sp>
      <p:sp>
        <p:nvSpPr>
          <p:cNvPr id="286732" name="Rectangle 12"/>
          <p:cNvSpPr>
            <a:spLocks noChangeArrowheads="1"/>
          </p:cNvSpPr>
          <p:nvPr/>
        </p:nvSpPr>
        <p:spPr bwMode="auto">
          <a:xfrm>
            <a:off x="392949" y="676286"/>
            <a:ext cx="5970588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/>
              <a:t> Echauffement produit pas instantané car limité par vitesse des transferts de chaleur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2000" dirty="0"/>
              <a:t> à travers emballage (conduction)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2000" dirty="0"/>
              <a:t> dans le produit (conduction / convection)</a:t>
            </a:r>
            <a:endParaRPr lang="fr-FR" altLang="fr-FR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/>
              <a:t> Décalage important entre T et Tc</a:t>
            </a:r>
          </a:p>
        </p:txBody>
      </p:sp>
      <p:graphicFrame>
        <p:nvGraphicFramePr>
          <p:cNvPr id="286733" name="Object 13"/>
          <p:cNvGraphicFramePr>
            <a:graphicFrameLocks noChangeAspect="1"/>
          </p:cNvGraphicFramePr>
          <p:nvPr/>
        </p:nvGraphicFramePr>
        <p:xfrm>
          <a:off x="850900" y="2973388"/>
          <a:ext cx="7229475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" name="Graphique" r:id="rId3" imgW="4823442" imgH="2568015" progId="Excel.Chart.8">
                  <p:embed/>
                </p:oleObj>
              </mc:Choice>
              <mc:Fallback>
                <p:oleObj name="Graphique" r:id="rId3" imgW="4823442" imgH="2568015" progId="Excel.Char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973388"/>
                        <a:ext cx="7229475" cy="384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6259513" y="1427163"/>
            <a:ext cx="1123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FFFF"/>
                </a:solidFill>
              </a:rPr>
              <a:t>Milieu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FFFF"/>
                </a:solidFill>
              </a:rPr>
              <a:t>chauffant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FFFF"/>
                </a:solidFill>
              </a:rPr>
              <a:t>à 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505" y="520731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67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410240" y="4672241"/>
            <a:ext cx="4161082" cy="424407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r>
              <a:rPr lang="fr-FR" sz="1198" i="1" dirty="0">
                <a:solidFill>
                  <a:srgbClr val="4042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points à retenir sont encadrés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713" y="4563632"/>
            <a:ext cx="217218" cy="21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163513" y="675357"/>
            <a:ext cx="8715375" cy="1741051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87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068654"/>
              </p:ext>
            </p:extLst>
          </p:nvPr>
        </p:nvGraphicFramePr>
        <p:xfrm>
          <a:off x="990600" y="3194904"/>
          <a:ext cx="7229475" cy="339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2" name="Graphique" r:id="rId4" imgW="4823442" imgH="2568015" progId="Excel.Chart.8">
                  <p:embed/>
                </p:oleObj>
              </mc:Choice>
              <mc:Fallback>
                <p:oleObj name="Graphique" r:id="rId4" imgW="4823442" imgH="256801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94904"/>
                        <a:ext cx="7229475" cy="3398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49" name="Line 5"/>
          <p:cNvSpPr>
            <a:spLocks noChangeShapeType="1"/>
          </p:cNvSpPr>
          <p:nvPr/>
        </p:nvSpPr>
        <p:spPr bwMode="auto">
          <a:xfrm>
            <a:off x="3067431" y="3714750"/>
            <a:ext cx="0" cy="2214563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5196816" y="3713163"/>
            <a:ext cx="0" cy="221615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87751" name="Line 7"/>
          <p:cNvSpPr>
            <a:spLocks noChangeShapeType="1"/>
          </p:cNvSpPr>
          <p:nvPr/>
        </p:nvSpPr>
        <p:spPr bwMode="auto">
          <a:xfrm>
            <a:off x="2052638" y="3739388"/>
            <a:ext cx="1003300" cy="0"/>
          </a:xfrm>
          <a:prstGeom prst="line">
            <a:avLst/>
          </a:prstGeom>
          <a:ln>
            <a:headEnd type="triangle" w="med" len="med"/>
            <a:tailEnd type="none" w="sm" len="sm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3068638" y="3311525"/>
            <a:ext cx="2054225" cy="33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Palier milieu chauffant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2058988" y="3221038"/>
            <a:ext cx="96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FF0F0F"/>
                </a:solidFill>
              </a:rPr>
              <a:t>T</a:t>
            </a:r>
            <a:r>
              <a:rPr lang="fr-FR" altLang="fr-FR" sz="2400" baseline="-25000">
                <a:solidFill>
                  <a:srgbClr val="FF0F0F"/>
                </a:solidFill>
              </a:rPr>
              <a:t>barème</a:t>
            </a:r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 flipV="1">
            <a:off x="3076575" y="5273675"/>
            <a:ext cx="2132013" cy="1152"/>
          </a:xfrm>
          <a:prstGeom prst="line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3736975" y="5006975"/>
            <a:ext cx="8683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FF0F0F"/>
                </a:solidFill>
              </a:rPr>
              <a:t>t</a:t>
            </a:r>
            <a:r>
              <a:rPr lang="fr-FR" altLang="fr-FR" sz="2400" baseline="-25000">
                <a:solidFill>
                  <a:srgbClr val="FF0F0F"/>
                </a:solidFill>
              </a:rPr>
              <a:t>barème</a:t>
            </a: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266700" y="748383"/>
            <a:ext cx="84883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/>
              <a:t> BAREME = couple T/t correspondant au palier de température du milieu chauffant (autoclave)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2000" dirty="0"/>
              <a:t> </a:t>
            </a:r>
            <a:r>
              <a:rPr lang="fr-FR" altLang="fr-FR" sz="2000" dirty="0" err="1"/>
              <a:t>T</a:t>
            </a:r>
            <a:r>
              <a:rPr lang="fr-FR" altLang="fr-FR" sz="2000" baseline="-25000" dirty="0" err="1"/>
              <a:t>barème</a:t>
            </a:r>
            <a:r>
              <a:rPr lang="fr-FR" altLang="fr-FR" sz="2000" dirty="0"/>
              <a:t> = température de consigne milieu chauffant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2000" dirty="0"/>
              <a:t> </a:t>
            </a:r>
            <a:r>
              <a:rPr lang="fr-FR" altLang="fr-FR" sz="2000" dirty="0" err="1"/>
              <a:t>t</a:t>
            </a:r>
            <a:r>
              <a:rPr lang="fr-FR" altLang="fr-FR" sz="2000" baseline="-25000" dirty="0" err="1"/>
              <a:t>barème</a:t>
            </a:r>
            <a:r>
              <a:rPr lang="fr-FR" altLang="fr-FR" sz="2000" dirty="0"/>
              <a:t> = durée de maintien à la température de </a:t>
            </a:r>
            <a:r>
              <a:rPr lang="fr-FR" altLang="fr-FR" sz="2000" dirty="0" smtClean="0"/>
              <a:t>consigne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endParaRPr lang="fr-FR" altLang="fr-FR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 smtClean="0"/>
              <a:t> </a:t>
            </a:r>
            <a:r>
              <a:rPr lang="fr-FR" altLang="fr-FR" sz="2000" b="1" dirty="0"/>
              <a:t>Valeurs opérationnelles pour la conduite du traitement thermique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043916" y="5276412"/>
            <a:ext cx="1017587" cy="0"/>
          </a:xfrm>
          <a:prstGeom prst="line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>
              <a:solidFill>
                <a:srgbClr val="00B05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88515" y="5120939"/>
            <a:ext cx="543739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>
                <a:solidFill>
                  <a:srgbClr val="00B050"/>
                </a:solidFill>
              </a:rPr>
              <a:t>CUT</a:t>
            </a:r>
            <a:endParaRPr lang="fr-FR" altLang="fr-FR" sz="1400" baseline="-25000" dirty="0">
              <a:solidFill>
                <a:srgbClr val="00B050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279" y="542686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7748" grpId="0" animBg="0"/>
      <p:bldP spid="287749" grpId="0" animBg="1"/>
      <p:bldP spid="287750" grpId="0" animBg="1"/>
      <p:bldP spid="287751" grpId="0" animBg="1"/>
      <p:bldP spid="287752" grpId="0" animBg="1" autoUpdateAnimBg="0"/>
      <p:bldP spid="287753" grpId="0" autoUpdateAnimBg="0"/>
      <p:bldP spid="287755" grpId="0" animBg="1"/>
      <p:bldP spid="287754" grpId="0" animBg="1" autoUpdateAnimBg="0"/>
      <p:bldP spid="11" grpId="0" animBg="1"/>
      <p:bldP spid="1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222250" y="1376362"/>
            <a:ext cx="8656638" cy="2052637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222250" y="1376363"/>
            <a:ext cx="8766175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/>
              <a:t> Un même barème peut conduire à des F </a:t>
            </a:r>
            <a:r>
              <a:rPr lang="fr-FR" altLang="fr-FR" sz="2000" b="1">
                <a:cs typeface="Times New Roman" pitchFamily="18" charset="0"/>
              </a:rPr>
              <a:t>≠ </a:t>
            </a:r>
            <a:r>
              <a:rPr lang="fr-FR" altLang="fr-FR" sz="1400"/>
              <a:t>(vitesses échauffement point critique </a:t>
            </a:r>
            <a:r>
              <a:rPr lang="fr-FR" altLang="fr-FR" sz="1400">
                <a:cs typeface="Times New Roman" pitchFamily="18" charset="0"/>
              </a:rPr>
              <a:t>≠</a:t>
            </a:r>
            <a:r>
              <a:rPr lang="fr-FR" altLang="fr-FR" sz="1400"/>
              <a:t>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800"/>
              <a:t> taille et matériau contenant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800"/>
              <a:t> nature de l’aliment : propriétés thermophysiques, rhéologiques (liquide/pâteux/solide), hétérogénéité (</a:t>
            </a:r>
            <a:r>
              <a:rPr lang="fr-FR" altLang="fr-FR" sz="1800">
                <a:sym typeface="Symbol" pitchFamily="18" charset="2"/>
              </a:rPr>
              <a:t></a:t>
            </a:r>
            <a:r>
              <a:rPr lang="fr-FR" altLang="fr-FR" sz="1800" baseline="-25000">
                <a:sym typeface="Symbol" pitchFamily="18" charset="2"/>
              </a:rPr>
              <a:t>particules</a:t>
            </a:r>
            <a:r>
              <a:rPr lang="fr-FR" altLang="fr-FR" sz="1800">
                <a:sym typeface="Symbol" pitchFamily="18" charset="2"/>
              </a:rPr>
              <a:t> / X</a:t>
            </a:r>
            <a:r>
              <a:rPr lang="fr-FR" altLang="fr-FR" sz="1800" baseline="-25000">
                <a:sym typeface="Symbol" pitchFamily="18" charset="2"/>
              </a:rPr>
              <a:t>solide</a:t>
            </a:r>
            <a:r>
              <a:rPr lang="fr-FR" altLang="fr-FR" sz="1800"/>
              <a:t>) </a:t>
            </a:r>
            <a:endParaRPr lang="fr-FR" altLang="fr-FR" sz="1800">
              <a:cs typeface="Times New Roman" pitchFamily="18" charset="0"/>
              <a:sym typeface="Symbol" pitchFamily="18" charset="2"/>
            </a:endParaRP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800"/>
              <a:t> agitation (convection forcée dans liquide)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endParaRPr lang="fr-FR" altLang="fr-FR" sz="180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/>
              <a:t> Le barème à appliquer pour atteindre une F cible augmente si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800"/>
              <a:t> taille contenant </a:t>
            </a:r>
            <a:r>
              <a:rPr lang="fr-FR" altLang="fr-FR" sz="1800">
                <a:sym typeface="Symbol" pitchFamily="18" charset="2"/>
              </a:rPr>
              <a:t>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800"/>
              <a:t> viscosité </a:t>
            </a:r>
            <a:r>
              <a:rPr lang="fr-FR" altLang="fr-FR" sz="1800">
                <a:sym typeface="Symbol" pitchFamily="18" charset="2"/>
              </a:rPr>
              <a:t>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800"/>
              <a:t> teneur </a:t>
            </a:r>
            <a:r>
              <a:rPr lang="fr-FR" altLang="fr-FR" sz="1800">
                <a:sym typeface="Symbol" pitchFamily="18" charset="2"/>
              </a:rPr>
              <a:t>et taille </a:t>
            </a:r>
            <a:r>
              <a:rPr lang="fr-FR" altLang="fr-FR" sz="1800"/>
              <a:t>des solides </a:t>
            </a:r>
            <a:r>
              <a:rPr lang="fr-FR" altLang="fr-FR" sz="1800">
                <a:sym typeface="Symbol" pitchFamily="18" charset="2"/>
              </a:rPr>
              <a:t> (produits hétérogènes)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endParaRPr lang="fr-FR" altLang="fr-FR" sz="2000" b="1">
              <a:sym typeface="Symbol" pitchFamily="18" charset="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000" b="1">
                <a:sym typeface="Symbol" pitchFamily="18" charset="2"/>
              </a:rPr>
              <a:t> Pour un couple </a:t>
            </a:r>
            <a:r>
              <a:rPr lang="fr-FR" altLang="fr-FR" sz="2000" b="1"/>
              <a:t>aliment/contenant, </a:t>
            </a:r>
            <a:r>
              <a:rPr lang="fr-FR" altLang="fr-FR" sz="2000" b="1">
                <a:sym typeface="Symbol" pitchFamily="18" charset="2"/>
              </a:rPr>
              <a:t>quel </a:t>
            </a:r>
            <a:r>
              <a:rPr lang="fr-FR" altLang="fr-FR" sz="2000" b="1"/>
              <a:t>barème pour atteindre F cible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279" y="1296660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2738" y="1938338"/>
            <a:ext cx="845026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Conduite du traitement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et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principales options technologiques</a:t>
            </a:r>
            <a:endParaRPr lang="en-GB" altLang="fr-FR" sz="40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64160" y="915987"/>
            <a:ext cx="9038565" cy="5484813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4" name="Rectangle 30"/>
          <p:cNvSpPr>
            <a:spLocks noChangeArrowheads="1"/>
          </p:cNvSpPr>
          <p:nvPr/>
        </p:nvSpPr>
        <p:spPr bwMode="auto">
          <a:xfrm>
            <a:off x="1936750" y="266700"/>
            <a:ext cx="557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990000"/>
                </a:solidFill>
              </a:rPr>
              <a:t>Conditionnement : chronologies possibles</a:t>
            </a:r>
            <a:endParaRPr lang="en-GB" altLang="fr-FR" sz="2400" b="1">
              <a:solidFill>
                <a:srgbClr val="990000"/>
              </a:solidFill>
            </a:endParaRPr>
          </a:p>
        </p:txBody>
      </p:sp>
      <p:sp>
        <p:nvSpPr>
          <p:cNvPr id="23555" name="Line 31"/>
          <p:cNvSpPr>
            <a:spLocks noChangeShapeType="1"/>
          </p:cNvSpPr>
          <p:nvPr/>
        </p:nvSpPr>
        <p:spPr bwMode="auto">
          <a:xfrm flipV="1">
            <a:off x="2255838" y="3304505"/>
            <a:ext cx="0" cy="276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6" name="Line 32"/>
          <p:cNvSpPr>
            <a:spLocks noChangeShapeType="1"/>
          </p:cNvSpPr>
          <p:nvPr/>
        </p:nvSpPr>
        <p:spPr bwMode="auto">
          <a:xfrm flipV="1">
            <a:off x="2274888" y="6058818"/>
            <a:ext cx="4652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7" name="Text Box 33"/>
          <p:cNvSpPr txBox="1">
            <a:spLocks noChangeArrowheads="1"/>
          </p:cNvSpPr>
          <p:nvPr/>
        </p:nvSpPr>
        <p:spPr bwMode="auto">
          <a:xfrm>
            <a:off x="2311400" y="341086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</a:t>
            </a:r>
            <a:endParaRPr lang="fr-FR" altLang="fr-FR" sz="1600" b="1"/>
          </a:p>
        </p:txBody>
      </p:sp>
      <p:sp>
        <p:nvSpPr>
          <p:cNvPr id="23558" name="Text Box 34"/>
          <p:cNvSpPr txBox="1">
            <a:spLocks noChangeArrowheads="1"/>
          </p:cNvSpPr>
          <p:nvPr/>
        </p:nvSpPr>
        <p:spPr bwMode="auto">
          <a:xfrm>
            <a:off x="6637338" y="553970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</a:t>
            </a:r>
          </a:p>
        </p:txBody>
      </p:sp>
      <p:sp>
        <p:nvSpPr>
          <p:cNvPr id="23559" name="Freeform 35"/>
          <p:cNvSpPr>
            <a:spLocks/>
          </p:cNvSpPr>
          <p:nvPr/>
        </p:nvSpPr>
        <p:spPr bwMode="auto">
          <a:xfrm>
            <a:off x="2260600" y="3766468"/>
            <a:ext cx="4219575" cy="1668462"/>
          </a:xfrm>
          <a:custGeom>
            <a:avLst/>
            <a:gdLst>
              <a:gd name="T0" fmla="*/ 0 w 2196"/>
              <a:gd name="T1" fmla="*/ 2147483647 h 1076"/>
              <a:gd name="T2" fmla="*/ 2147483647 w 2196"/>
              <a:gd name="T3" fmla="*/ 0 h 1076"/>
              <a:gd name="T4" fmla="*/ 2147483647 w 2196"/>
              <a:gd name="T5" fmla="*/ 0 h 1076"/>
              <a:gd name="T6" fmla="*/ 2147483647 w 2196"/>
              <a:gd name="T7" fmla="*/ 2147483647 h 1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96" h="1076">
                <a:moveTo>
                  <a:pt x="0" y="1076"/>
                </a:moveTo>
                <a:lnTo>
                  <a:pt x="487" y="0"/>
                </a:lnTo>
                <a:lnTo>
                  <a:pt x="1747" y="0"/>
                </a:lnTo>
                <a:lnTo>
                  <a:pt x="2196" y="105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5429" name="AutoShape 37"/>
          <p:cNvSpPr>
            <a:spLocks noChangeArrowheads="1"/>
          </p:cNvSpPr>
          <p:nvPr/>
        </p:nvSpPr>
        <p:spPr bwMode="auto">
          <a:xfrm>
            <a:off x="6335713" y="3933155"/>
            <a:ext cx="311150" cy="1306513"/>
          </a:xfrm>
          <a:prstGeom prst="downArrow">
            <a:avLst>
              <a:gd name="adj1" fmla="val 50000"/>
              <a:gd name="adj2" fmla="val 1049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315430" name="AutoShape 38"/>
          <p:cNvSpPr>
            <a:spLocks noChangeArrowheads="1"/>
          </p:cNvSpPr>
          <p:nvPr/>
        </p:nvSpPr>
        <p:spPr bwMode="auto">
          <a:xfrm>
            <a:off x="3044825" y="2391693"/>
            <a:ext cx="311150" cy="1306512"/>
          </a:xfrm>
          <a:prstGeom prst="downArrow">
            <a:avLst>
              <a:gd name="adj1" fmla="val 50000"/>
              <a:gd name="adj2" fmla="val 10497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315431" name="Text Box 39"/>
          <p:cNvSpPr txBox="1">
            <a:spLocks noChangeArrowheads="1"/>
          </p:cNvSpPr>
          <p:nvPr/>
        </p:nvSpPr>
        <p:spPr bwMode="auto">
          <a:xfrm>
            <a:off x="1390650" y="1226468"/>
            <a:ext cx="17272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Voie 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Avant traitement</a:t>
            </a:r>
          </a:p>
        </p:txBody>
      </p:sp>
      <p:sp>
        <p:nvSpPr>
          <p:cNvPr id="315432" name="Text Box 40"/>
          <p:cNvSpPr txBox="1">
            <a:spLocks noChangeArrowheads="1"/>
          </p:cNvSpPr>
          <p:nvPr/>
        </p:nvSpPr>
        <p:spPr bwMode="auto">
          <a:xfrm>
            <a:off x="5643563" y="3212430"/>
            <a:ext cx="17145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8000"/>
                </a:solidFill>
              </a:rPr>
              <a:t>Voie III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Après traitement</a:t>
            </a:r>
          </a:p>
        </p:txBody>
      </p:sp>
      <p:sp>
        <p:nvSpPr>
          <p:cNvPr id="315433" name="Text Box 41"/>
          <p:cNvSpPr txBox="1">
            <a:spLocks noChangeArrowheads="1"/>
          </p:cNvSpPr>
          <p:nvPr/>
        </p:nvSpPr>
        <p:spPr bwMode="auto">
          <a:xfrm>
            <a:off x="3121609" y="1659856"/>
            <a:ext cx="1905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rgbClr val="0066FF"/>
                </a:solidFill>
              </a:rPr>
              <a:t>Voie </a:t>
            </a:r>
            <a:r>
              <a:rPr lang="fr-FR" altLang="fr-FR" sz="2400" b="1" dirty="0">
                <a:solidFill>
                  <a:srgbClr val="0066FF"/>
                </a:solidFill>
              </a:rPr>
              <a:t>II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Pendant traitement</a:t>
            </a:r>
          </a:p>
        </p:txBody>
      </p:sp>
      <p:sp>
        <p:nvSpPr>
          <p:cNvPr id="315435" name="Text Box 43"/>
          <p:cNvSpPr txBox="1">
            <a:spLocks noChangeArrowheads="1"/>
          </p:cNvSpPr>
          <p:nvPr/>
        </p:nvSpPr>
        <p:spPr bwMode="auto">
          <a:xfrm>
            <a:off x="4483100" y="1028154"/>
            <a:ext cx="4546600" cy="739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Conditionnement à chaud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Réservé à pasteurisation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Chauffage en échangeur </a:t>
            </a:r>
            <a:r>
              <a:rPr lang="fr-FR" altLang="fr-FR" sz="1400" dirty="0">
                <a:solidFill>
                  <a:srgbClr val="FF0000"/>
                </a:solidFill>
                <a:sym typeface="Symbol" pitchFamily="18" charset="2"/>
              </a:rPr>
              <a:t> </a:t>
            </a:r>
            <a:r>
              <a:rPr lang="fr-FR" altLang="fr-FR" sz="1400" dirty="0">
                <a:solidFill>
                  <a:srgbClr val="FF0000"/>
                </a:solidFill>
              </a:rPr>
              <a:t>produits transférables via pompe</a:t>
            </a:r>
          </a:p>
        </p:txBody>
      </p:sp>
      <p:sp>
        <p:nvSpPr>
          <p:cNvPr id="315434" name="Text Box 42"/>
          <p:cNvSpPr txBox="1">
            <a:spLocks noChangeArrowheads="1"/>
          </p:cNvSpPr>
          <p:nvPr/>
        </p:nvSpPr>
        <p:spPr bwMode="auto">
          <a:xfrm>
            <a:off x="6216650" y="2536155"/>
            <a:ext cx="2732088" cy="7302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FF0000"/>
                </a:solidFill>
              </a:rPr>
              <a:t>Chauf. et refroid. en échangeurs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FF0000"/>
                </a:solidFill>
                <a:sym typeface="Symbol" pitchFamily="18" charset="2"/>
              </a:rPr>
              <a:t> p</a:t>
            </a:r>
            <a:r>
              <a:rPr lang="fr-FR" altLang="fr-FR" sz="1400">
                <a:solidFill>
                  <a:srgbClr val="FF0000"/>
                </a:solidFill>
              </a:rPr>
              <a:t>roduits transférables via pompe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>
                <a:solidFill>
                  <a:srgbClr val="FF0000"/>
                </a:solidFill>
              </a:rPr>
              <a:t>Condt. aseptique</a:t>
            </a:r>
          </a:p>
        </p:txBody>
      </p:sp>
      <p:sp>
        <p:nvSpPr>
          <p:cNvPr id="315436" name="Text Box 44"/>
          <p:cNvSpPr txBox="1">
            <a:spLocks noChangeArrowheads="1"/>
          </p:cNvSpPr>
          <p:nvPr/>
        </p:nvSpPr>
        <p:spPr bwMode="auto">
          <a:xfrm>
            <a:off x="87643" y="1996529"/>
            <a:ext cx="2103437" cy="523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Classique en stérilisation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Limitation par transferts Q</a:t>
            </a:r>
          </a:p>
        </p:txBody>
      </p:sp>
      <p:sp>
        <p:nvSpPr>
          <p:cNvPr id="315437" name="Text Box 45"/>
          <p:cNvSpPr txBox="1">
            <a:spLocks noChangeArrowheads="1"/>
          </p:cNvSpPr>
          <p:nvPr/>
        </p:nvSpPr>
        <p:spPr bwMode="auto">
          <a:xfrm>
            <a:off x="6702425" y="4477668"/>
            <a:ext cx="1873250" cy="336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66FF33"/>
                </a:solidFill>
              </a:rPr>
              <a:t>Traitements HTTC</a:t>
            </a:r>
          </a:p>
        </p:txBody>
      </p:sp>
      <p:sp>
        <p:nvSpPr>
          <p:cNvPr id="315438" name="Text Box 46"/>
          <p:cNvSpPr txBox="1">
            <a:spLocks noChangeArrowheads="1"/>
          </p:cNvSpPr>
          <p:nvPr/>
        </p:nvSpPr>
        <p:spPr bwMode="auto">
          <a:xfrm>
            <a:off x="4171950" y="2794918"/>
            <a:ext cx="1846263" cy="336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66FF33"/>
                </a:solidFill>
              </a:rPr>
              <a:t>Autopasteurisation</a:t>
            </a:r>
          </a:p>
        </p:txBody>
      </p:sp>
      <p:sp>
        <p:nvSpPr>
          <p:cNvPr id="315439" name="AutoShape 47"/>
          <p:cNvSpPr>
            <a:spLocks noChangeArrowheads="1"/>
          </p:cNvSpPr>
          <p:nvPr/>
        </p:nvSpPr>
        <p:spPr bwMode="auto">
          <a:xfrm>
            <a:off x="5043488" y="2174205"/>
            <a:ext cx="211137" cy="623888"/>
          </a:xfrm>
          <a:prstGeom prst="curvedLeftArrow">
            <a:avLst>
              <a:gd name="adj1" fmla="val 59098"/>
              <a:gd name="adj2" fmla="val 118196"/>
              <a:gd name="adj3" fmla="val 33333"/>
            </a:avLst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315440" name="AutoShape 48"/>
          <p:cNvSpPr>
            <a:spLocks noChangeArrowheads="1"/>
          </p:cNvSpPr>
          <p:nvPr/>
        </p:nvSpPr>
        <p:spPr bwMode="auto">
          <a:xfrm>
            <a:off x="7419975" y="3847430"/>
            <a:ext cx="211138" cy="623888"/>
          </a:xfrm>
          <a:prstGeom prst="curvedLeftArrow">
            <a:avLst>
              <a:gd name="adj1" fmla="val 59098"/>
              <a:gd name="adj2" fmla="val 118195"/>
              <a:gd name="adj3" fmla="val 33333"/>
            </a:avLst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23573" name="Text Box 49"/>
          <p:cNvSpPr txBox="1">
            <a:spLocks noChangeArrowheads="1"/>
          </p:cNvSpPr>
          <p:nvPr/>
        </p:nvSpPr>
        <p:spPr bwMode="auto">
          <a:xfrm>
            <a:off x="2393950" y="4236368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/>
              <a:t>Chauffage</a:t>
            </a:r>
            <a:endParaRPr lang="fr-FR" altLang="fr-FR" sz="1600"/>
          </a:p>
        </p:txBody>
      </p:sp>
      <p:sp>
        <p:nvSpPr>
          <p:cNvPr id="23574" name="Text Box 50"/>
          <p:cNvSpPr txBox="1">
            <a:spLocks noChangeArrowheads="1"/>
          </p:cNvSpPr>
          <p:nvPr/>
        </p:nvSpPr>
        <p:spPr bwMode="auto">
          <a:xfrm>
            <a:off x="4730750" y="4236368"/>
            <a:ext cx="1598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/>
              <a:t>Refroidissement</a:t>
            </a:r>
            <a:endParaRPr lang="fr-FR" altLang="fr-FR" sz="1600"/>
          </a:p>
        </p:txBody>
      </p:sp>
      <p:sp>
        <p:nvSpPr>
          <p:cNvPr id="23575" name="Text Box 51"/>
          <p:cNvSpPr txBox="1">
            <a:spLocks noChangeArrowheads="1"/>
          </p:cNvSpPr>
          <p:nvPr/>
        </p:nvSpPr>
        <p:spPr bwMode="auto">
          <a:xfrm>
            <a:off x="4064374" y="3436268"/>
            <a:ext cx="7104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 smtClean="0"/>
              <a:t>Palier</a:t>
            </a:r>
            <a:endParaRPr lang="fr-FR" altLang="fr-FR" sz="1600" dirty="0"/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384175" y="3239418"/>
            <a:ext cx="1395413" cy="3381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rgbClr val="66FF33"/>
                </a:solidFill>
              </a:rPr>
              <a:t>Appertisation</a:t>
            </a:r>
          </a:p>
        </p:txBody>
      </p:sp>
      <p:sp>
        <p:nvSpPr>
          <p:cNvPr id="25" name="AutoShape 47"/>
          <p:cNvSpPr>
            <a:spLocks noChangeArrowheads="1"/>
          </p:cNvSpPr>
          <p:nvPr/>
        </p:nvSpPr>
        <p:spPr bwMode="auto">
          <a:xfrm>
            <a:off x="976313" y="2580605"/>
            <a:ext cx="211137" cy="623888"/>
          </a:xfrm>
          <a:prstGeom prst="curvedLeftArrow">
            <a:avLst>
              <a:gd name="adj1" fmla="val 59098"/>
              <a:gd name="adj2" fmla="val 118196"/>
              <a:gd name="adj3" fmla="val 33333"/>
            </a:avLst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376" y="802917"/>
            <a:ext cx="217218" cy="217218"/>
          </a:xfrm>
          <a:prstGeom prst="rect">
            <a:avLst/>
          </a:prstGeom>
        </p:spPr>
      </p:pic>
      <p:sp>
        <p:nvSpPr>
          <p:cNvPr id="315428" name="AutoShape 36"/>
          <p:cNvSpPr>
            <a:spLocks noChangeArrowheads="1"/>
          </p:cNvSpPr>
          <p:nvPr/>
        </p:nvSpPr>
        <p:spPr bwMode="auto">
          <a:xfrm>
            <a:off x="2100263" y="1929730"/>
            <a:ext cx="311150" cy="1306513"/>
          </a:xfrm>
          <a:prstGeom prst="downArrow">
            <a:avLst>
              <a:gd name="adj1" fmla="val 50000"/>
              <a:gd name="adj2" fmla="val 1049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29" grpId="0" animBg="1"/>
      <p:bldP spid="315430" grpId="0" animBg="1"/>
      <p:bldP spid="315431" grpId="0"/>
      <p:bldP spid="315432" grpId="0"/>
      <p:bldP spid="315433" grpId="0"/>
      <p:bldP spid="315435" grpId="0" animBg="1"/>
      <p:bldP spid="315434" grpId="0" animBg="1"/>
      <p:bldP spid="315436" grpId="0" animBg="1"/>
      <p:bldP spid="315437" grpId="0" animBg="1"/>
      <p:bldP spid="315438" grpId="0" animBg="1"/>
      <p:bldP spid="315439" grpId="0" animBg="1"/>
      <p:bldP spid="315440" grpId="0" animBg="1"/>
      <p:bldP spid="24" grpId="0" animBg="1"/>
      <p:bldP spid="25" grpId="0" animBg="1"/>
      <p:bldP spid="3154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352926" y="930442"/>
            <a:ext cx="8486273" cy="5486400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8" name="Rectangle 24"/>
          <p:cNvSpPr>
            <a:spLocks noChangeArrowheads="1"/>
          </p:cNvSpPr>
          <p:nvPr/>
        </p:nvSpPr>
        <p:spPr bwMode="auto">
          <a:xfrm>
            <a:off x="2201863" y="131763"/>
            <a:ext cx="5116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Profils types de température</a:t>
            </a:r>
            <a:endParaRPr lang="en-GB" altLang="fr-FR" b="1">
              <a:solidFill>
                <a:srgbClr val="990000"/>
              </a:solidFill>
            </a:endParaRPr>
          </a:p>
        </p:txBody>
      </p:sp>
      <p:sp>
        <p:nvSpPr>
          <p:cNvPr id="316441" name="Line 25"/>
          <p:cNvSpPr>
            <a:spLocks noChangeShapeType="1"/>
          </p:cNvSpPr>
          <p:nvPr/>
        </p:nvSpPr>
        <p:spPr bwMode="auto">
          <a:xfrm flipV="1">
            <a:off x="1608138" y="2439988"/>
            <a:ext cx="0" cy="3627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6442" name="Line 26"/>
          <p:cNvSpPr>
            <a:spLocks noChangeShapeType="1"/>
          </p:cNvSpPr>
          <p:nvPr/>
        </p:nvSpPr>
        <p:spPr bwMode="auto">
          <a:xfrm flipV="1">
            <a:off x="1627188" y="6059488"/>
            <a:ext cx="594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6443" name="Text Box 27"/>
          <p:cNvSpPr txBox="1">
            <a:spLocks noChangeArrowheads="1"/>
          </p:cNvSpPr>
          <p:nvPr/>
        </p:nvSpPr>
        <p:spPr bwMode="auto">
          <a:xfrm>
            <a:off x="1060450" y="24479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</a:t>
            </a:r>
            <a:endParaRPr lang="fr-FR" altLang="fr-FR" sz="1600" b="1"/>
          </a:p>
        </p:txBody>
      </p:sp>
      <p:sp>
        <p:nvSpPr>
          <p:cNvPr id="316444" name="Text Box 28"/>
          <p:cNvSpPr txBox="1">
            <a:spLocks noChangeArrowheads="1"/>
          </p:cNvSpPr>
          <p:nvPr/>
        </p:nvSpPr>
        <p:spPr bwMode="auto">
          <a:xfrm>
            <a:off x="7658100" y="56515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t</a:t>
            </a:r>
          </a:p>
        </p:txBody>
      </p:sp>
      <p:sp>
        <p:nvSpPr>
          <p:cNvPr id="316445" name="Freeform 29"/>
          <p:cNvSpPr>
            <a:spLocks/>
          </p:cNvSpPr>
          <p:nvPr/>
        </p:nvSpPr>
        <p:spPr bwMode="auto">
          <a:xfrm>
            <a:off x="1619250" y="3530600"/>
            <a:ext cx="5776913" cy="2058988"/>
          </a:xfrm>
          <a:custGeom>
            <a:avLst/>
            <a:gdLst>
              <a:gd name="T0" fmla="*/ 0 w 2867"/>
              <a:gd name="T1" fmla="*/ 2147483647 h 937"/>
              <a:gd name="T2" fmla="*/ 2147483647 w 2867"/>
              <a:gd name="T3" fmla="*/ 0 h 937"/>
              <a:gd name="T4" fmla="*/ 2147483647 w 2867"/>
              <a:gd name="T5" fmla="*/ 0 h 937"/>
              <a:gd name="T6" fmla="*/ 2147483647 w 2867"/>
              <a:gd name="T7" fmla="*/ 2147483647 h 9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67" h="937">
                <a:moveTo>
                  <a:pt x="0" y="899"/>
                </a:moveTo>
                <a:lnTo>
                  <a:pt x="1063" y="0"/>
                </a:lnTo>
                <a:lnTo>
                  <a:pt x="1930" y="0"/>
                </a:lnTo>
                <a:lnTo>
                  <a:pt x="2867" y="93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6446" name="Freeform 30"/>
          <p:cNvSpPr>
            <a:spLocks/>
          </p:cNvSpPr>
          <p:nvPr/>
        </p:nvSpPr>
        <p:spPr bwMode="auto">
          <a:xfrm>
            <a:off x="1608138" y="3197225"/>
            <a:ext cx="3449637" cy="2422525"/>
          </a:xfrm>
          <a:custGeom>
            <a:avLst/>
            <a:gdLst>
              <a:gd name="T0" fmla="*/ 0 w 2691"/>
              <a:gd name="T1" fmla="*/ 2147483647 h 1285"/>
              <a:gd name="T2" fmla="*/ 2147483647 w 2691"/>
              <a:gd name="T3" fmla="*/ 0 h 1285"/>
              <a:gd name="T4" fmla="*/ 2147483647 w 2691"/>
              <a:gd name="T5" fmla="*/ 0 h 1285"/>
              <a:gd name="T6" fmla="*/ 2147483647 w 2691"/>
              <a:gd name="T7" fmla="*/ 2147483647 h 1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91" h="1285">
                <a:moveTo>
                  <a:pt x="0" y="1215"/>
                </a:moveTo>
                <a:lnTo>
                  <a:pt x="273" y="0"/>
                </a:lnTo>
                <a:lnTo>
                  <a:pt x="1406" y="0"/>
                </a:lnTo>
                <a:lnTo>
                  <a:pt x="2691" y="1285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6447" name="Freeform 31"/>
          <p:cNvSpPr>
            <a:spLocks/>
          </p:cNvSpPr>
          <p:nvPr/>
        </p:nvSpPr>
        <p:spPr bwMode="auto">
          <a:xfrm>
            <a:off x="1598613" y="2535238"/>
            <a:ext cx="1176337" cy="3003550"/>
          </a:xfrm>
          <a:custGeom>
            <a:avLst/>
            <a:gdLst>
              <a:gd name="T0" fmla="*/ 0 w 943"/>
              <a:gd name="T1" fmla="*/ 2147483647 h 1892"/>
              <a:gd name="T2" fmla="*/ 2147483647 w 943"/>
              <a:gd name="T3" fmla="*/ 0 h 1892"/>
              <a:gd name="T4" fmla="*/ 2147483647 w 943"/>
              <a:gd name="T5" fmla="*/ 0 h 1892"/>
              <a:gd name="T6" fmla="*/ 2147483647 w 943"/>
              <a:gd name="T7" fmla="*/ 2147483647 h 18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3" h="1892">
                <a:moveTo>
                  <a:pt x="0" y="1854"/>
                </a:moveTo>
                <a:lnTo>
                  <a:pt x="412" y="0"/>
                </a:lnTo>
                <a:lnTo>
                  <a:pt x="652" y="0"/>
                </a:lnTo>
                <a:lnTo>
                  <a:pt x="943" y="1892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6448" name="Text Box 32"/>
          <p:cNvSpPr txBox="1">
            <a:spLocks noChangeArrowheads="1"/>
          </p:cNvSpPr>
          <p:nvPr/>
        </p:nvSpPr>
        <p:spPr bwMode="auto">
          <a:xfrm>
            <a:off x="5861050" y="2673350"/>
            <a:ext cx="2082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Voie 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Chauffage lent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/>
              <a:t>Refroidissement lent</a:t>
            </a:r>
          </a:p>
        </p:txBody>
      </p:sp>
      <p:sp>
        <p:nvSpPr>
          <p:cNvPr id="316449" name="Text Box 33"/>
          <p:cNvSpPr txBox="1">
            <a:spLocks noChangeArrowheads="1"/>
          </p:cNvSpPr>
          <p:nvPr/>
        </p:nvSpPr>
        <p:spPr bwMode="auto">
          <a:xfrm>
            <a:off x="3162300" y="2170113"/>
            <a:ext cx="2082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66FF"/>
                </a:solidFill>
              </a:rPr>
              <a:t>Voie II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Chauffage rapide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Refroidissement lent</a:t>
            </a:r>
          </a:p>
        </p:txBody>
      </p:sp>
      <p:sp>
        <p:nvSpPr>
          <p:cNvPr id="316450" name="Text Box 34"/>
          <p:cNvSpPr txBox="1">
            <a:spLocks noChangeArrowheads="1"/>
          </p:cNvSpPr>
          <p:nvPr/>
        </p:nvSpPr>
        <p:spPr bwMode="auto">
          <a:xfrm>
            <a:off x="850900" y="1254867"/>
            <a:ext cx="231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8000"/>
                </a:solidFill>
              </a:rPr>
              <a:t>Voie III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Chauffage rapide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Refroidissement rapide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590" y="821833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41" grpId="0" animBg="1"/>
      <p:bldP spid="316442" grpId="0" animBg="1"/>
      <p:bldP spid="316443" grpId="0"/>
      <p:bldP spid="316444" grpId="0"/>
      <p:bldP spid="316445" grpId="0" animBg="1"/>
      <p:bldP spid="316446" grpId="0" animBg="1"/>
      <p:bldP spid="316447" grpId="0" animBg="1"/>
      <p:bldP spid="316448" grpId="0"/>
      <p:bldP spid="316449" grpId="0"/>
      <p:bldP spid="3164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7" name="Rectangle 27"/>
          <p:cNvSpPr>
            <a:spLocks noChangeArrowheads="1"/>
          </p:cNvSpPr>
          <p:nvPr/>
        </p:nvSpPr>
        <p:spPr bwMode="auto">
          <a:xfrm>
            <a:off x="3376613" y="2044700"/>
            <a:ext cx="1738312" cy="15176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063750" y="85725"/>
            <a:ext cx="512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solidFill>
                  <a:srgbClr val="990000"/>
                </a:solidFill>
              </a:rPr>
              <a:t>Conserves classiques </a:t>
            </a:r>
            <a:r>
              <a:rPr lang="fr-FR" altLang="fr-FR" dirty="0">
                <a:solidFill>
                  <a:srgbClr val="990000"/>
                </a:solidFill>
              </a:rPr>
              <a:t>(voie I)</a:t>
            </a:r>
            <a:endParaRPr lang="en-GB" altLang="fr-FR" dirty="0">
              <a:solidFill>
                <a:srgbClr val="990000"/>
              </a:solidFill>
            </a:endParaRP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1938338" y="1636713"/>
            <a:ext cx="145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Préparations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5045075" y="1636713"/>
            <a:ext cx="2239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Lavage/désinfection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3497263" y="2112963"/>
            <a:ext cx="1479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Remplissage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3575050" y="2747963"/>
            <a:ext cx="132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Fermeture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hermétique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3532188" y="3749675"/>
            <a:ext cx="140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Traitement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thermique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3602038" y="4749800"/>
            <a:ext cx="1268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Etiquetage</a:t>
            </a:r>
          </a:p>
        </p:txBody>
      </p:sp>
      <p:sp>
        <p:nvSpPr>
          <p:cNvPr id="317452" name="Text Box 12"/>
          <p:cNvSpPr txBox="1">
            <a:spLocks noChangeArrowheads="1"/>
          </p:cNvSpPr>
          <p:nvPr/>
        </p:nvSpPr>
        <p:spPr bwMode="auto">
          <a:xfrm>
            <a:off x="3173413" y="5384800"/>
            <a:ext cx="2127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/>
              <a:t>Contrôles/stockage</a:t>
            </a: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1754188" y="1006475"/>
            <a:ext cx="1817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Produits frais</a:t>
            </a:r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5362575" y="1006475"/>
            <a:ext cx="1603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Emballages</a:t>
            </a:r>
          </a:p>
        </p:txBody>
      </p:sp>
      <p:cxnSp>
        <p:nvCxnSpPr>
          <p:cNvPr id="317456" name="AutoShape 16"/>
          <p:cNvCxnSpPr>
            <a:cxnSpLocks noChangeShapeType="1"/>
            <a:stCxn id="317454" idx="2"/>
            <a:endCxn id="317446" idx="0"/>
          </p:cNvCxnSpPr>
          <p:nvPr/>
        </p:nvCxnSpPr>
        <p:spPr bwMode="auto">
          <a:xfrm>
            <a:off x="2663825" y="1463675"/>
            <a:ext cx="0" cy="1730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57" name="AutoShape 17"/>
          <p:cNvCxnSpPr>
            <a:cxnSpLocks noChangeShapeType="1"/>
            <a:stCxn id="317446" idx="2"/>
            <a:endCxn id="317448" idx="1"/>
          </p:cNvCxnSpPr>
          <p:nvPr/>
        </p:nvCxnSpPr>
        <p:spPr bwMode="auto">
          <a:xfrm>
            <a:off x="2663825" y="2033588"/>
            <a:ext cx="833438" cy="2778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58" name="AutoShape 18"/>
          <p:cNvCxnSpPr>
            <a:cxnSpLocks noChangeShapeType="1"/>
            <a:stCxn id="317447" idx="2"/>
            <a:endCxn id="317448" idx="3"/>
          </p:cNvCxnSpPr>
          <p:nvPr/>
        </p:nvCxnSpPr>
        <p:spPr bwMode="auto">
          <a:xfrm flipH="1">
            <a:off x="4976813" y="2033588"/>
            <a:ext cx="1189037" cy="2778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59" name="AutoShape 19"/>
          <p:cNvCxnSpPr>
            <a:cxnSpLocks noChangeShapeType="1"/>
            <a:stCxn id="317455" idx="2"/>
            <a:endCxn id="317447" idx="0"/>
          </p:cNvCxnSpPr>
          <p:nvPr/>
        </p:nvCxnSpPr>
        <p:spPr bwMode="auto">
          <a:xfrm>
            <a:off x="6164263" y="1463675"/>
            <a:ext cx="1587" cy="1730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60" name="AutoShape 20"/>
          <p:cNvCxnSpPr>
            <a:cxnSpLocks noChangeShapeType="1"/>
            <a:stCxn id="317448" idx="2"/>
            <a:endCxn id="317449" idx="0"/>
          </p:cNvCxnSpPr>
          <p:nvPr/>
        </p:nvCxnSpPr>
        <p:spPr bwMode="auto">
          <a:xfrm>
            <a:off x="4237038" y="2509838"/>
            <a:ext cx="0" cy="238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61" name="AutoShape 21"/>
          <p:cNvCxnSpPr>
            <a:cxnSpLocks noChangeShapeType="1"/>
            <a:stCxn id="317449" idx="2"/>
            <a:endCxn id="317450" idx="0"/>
          </p:cNvCxnSpPr>
          <p:nvPr/>
        </p:nvCxnSpPr>
        <p:spPr bwMode="auto">
          <a:xfrm>
            <a:off x="4237038" y="3449638"/>
            <a:ext cx="0" cy="3000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62" name="AutoShape 22"/>
          <p:cNvCxnSpPr>
            <a:cxnSpLocks noChangeShapeType="1"/>
            <a:stCxn id="317450" idx="2"/>
            <a:endCxn id="317451" idx="0"/>
          </p:cNvCxnSpPr>
          <p:nvPr/>
        </p:nvCxnSpPr>
        <p:spPr bwMode="auto">
          <a:xfrm>
            <a:off x="4237038" y="4451350"/>
            <a:ext cx="0" cy="298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63" name="AutoShape 23"/>
          <p:cNvCxnSpPr>
            <a:cxnSpLocks noChangeShapeType="1"/>
            <a:stCxn id="317451" idx="2"/>
            <a:endCxn id="317452" idx="0"/>
          </p:cNvCxnSpPr>
          <p:nvPr/>
        </p:nvCxnSpPr>
        <p:spPr bwMode="auto">
          <a:xfrm>
            <a:off x="4237038" y="5146675"/>
            <a:ext cx="0" cy="238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464" name="AutoShape 24"/>
          <p:cNvCxnSpPr>
            <a:cxnSpLocks noChangeShapeType="1"/>
            <a:stCxn id="317452" idx="2"/>
            <a:endCxn id="317465" idx="0"/>
          </p:cNvCxnSpPr>
          <p:nvPr/>
        </p:nvCxnSpPr>
        <p:spPr bwMode="auto">
          <a:xfrm>
            <a:off x="4237038" y="5781675"/>
            <a:ext cx="9525" cy="3524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5" name="Text Box 25"/>
          <p:cNvSpPr txBox="1">
            <a:spLocks noChangeArrowheads="1"/>
          </p:cNvSpPr>
          <p:nvPr/>
        </p:nvSpPr>
        <p:spPr bwMode="auto">
          <a:xfrm>
            <a:off x="3049588" y="6134100"/>
            <a:ext cx="239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/>
              <a:t>Produits stabilisés</a:t>
            </a:r>
          </a:p>
        </p:txBody>
      </p:sp>
      <p:sp>
        <p:nvSpPr>
          <p:cNvPr id="317468" name="Text Box 28"/>
          <p:cNvSpPr txBox="1">
            <a:spLocks noChangeArrowheads="1"/>
          </p:cNvSpPr>
          <p:nvPr/>
        </p:nvSpPr>
        <p:spPr bwMode="auto">
          <a:xfrm>
            <a:off x="5121275" y="2598738"/>
            <a:ext cx="207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Conditionnement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7" grpId="0" animBg="1"/>
      <p:bldP spid="317446" grpId="0"/>
      <p:bldP spid="317447" grpId="0"/>
      <p:bldP spid="317448" grpId="0"/>
      <p:bldP spid="317449" grpId="0"/>
      <p:bldP spid="317450" grpId="0"/>
      <p:bldP spid="317451" grpId="0"/>
      <p:bldP spid="317452" grpId="0"/>
      <p:bldP spid="317454" grpId="0"/>
      <p:bldP spid="317455" grpId="0"/>
      <p:bldP spid="317465" grpId="0"/>
      <p:bldP spid="3174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133350" y="796758"/>
            <a:ext cx="8847137" cy="5689765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900238" y="196850"/>
            <a:ext cx="4827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990000"/>
                </a:solidFill>
              </a:rPr>
              <a:t>Principaux types d’emballages</a:t>
            </a:r>
            <a:endParaRPr lang="en-GB" altLang="fr-FR" sz="2800" b="1">
              <a:solidFill>
                <a:srgbClr val="990000"/>
              </a:solidFill>
            </a:endParaRP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530225" y="969963"/>
            <a:ext cx="143351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Métal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Boites conserve,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canettes,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coupelles/barquettes</a:t>
            </a: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3336925" y="979488"/>
            <a:ext cx="944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Verre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Bocaux,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bouteilles</a:t>
            </a: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5700713" y="738188"/>
            <a:ext cx="28511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A base de polymères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Sachets souples, outres,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briques, berlingots,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bouteilles, coupelles/barquettes</a:t>
            </a:r>
          </a:p>
        </p:txBody>
      </p:sp>
      <p:pic>
        <p:nvPicPr>
          <p:cNvPr id="3194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3"/>
          <a:stretch>
            <a:fillRect/>
          </a:stretch>
        </p:blipFill>
        <p:spPr bwMode="auto">
          <a:xfrm>
            <a:off x="2571750" y="1970088"/>
            <a:ext cx="1620838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501" name="Picture 13" descr="James%20White%20Organic%20Fruit%20Juice%20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627438"/>
            <a:ext cx="2289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04" name="Picture 16" descr="wrt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20888"/>
            <a:ext cx="135731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06" name="Picture 18" descr="illus_inno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r="17729" b="6810"/>
          <a:stretch>
            <a:fillRect/>
          </a:stretch>
        </p:blipFill>
        <p:spPr bwMode="auto">
          <a:xfrm>
            <a:off x="4391025" y="1712913"/>
            <a:ext cx="8032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9536" name="Group 48"/>
          <p:cNvGrpSpPr>
            <a:grpSpLocks/>
          </p:cNvGrpSpPr>
          <p:nvPr/>
        </p:nvGrpSpPr>
        <p:grpSpPr bwMode="auto">
          <a:xfrm>
            <a:off x="5315619" y="3292641"/>
            <a:ext cx="3600450" cy="1119188"/>
            <a:chOff x="3430" y="2076"/>
            <a:chExt cx="2268" cy="705"/>
          </a:xfrm>
        </p:grpSpPr>
        <p:pic>
          <p:nvPicPr>
            <p:cNvPr id="26647" name="Picture 29" descr="illus_inno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5" t="11226" r="11887" b="23927"/>
            <a:stretch>
              <a:fillRect/>
            </a:stretch>
          </p:blipFill>
          <p:spPr bwMode="auto">
            <a:xfrm>
              <a:off x="3430" y="2115"/>
              <a:ext cx="1096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8" name="Picture 34" descr="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" y="2076"/>
              <a:ext cx="1079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9537" name="Group 49"/>
          <p:cNvGrpSpPr>
            <a:grpSpLocks/>
          </p:cNvGrpSpPr>
          <p:nvPr/>
        </p:nvGrpSpPr>
        <p:grpSpPr bwMode="auto">
          <a:xfrm>
            <a:off x="5727700" y="1717675"/>
            <a:ext cx="2927350" cy="1541463"/>
            <a:chOff x="3680" y="1082"/>
            <a:chExt cx="1844" cy="971"/>
          </a:xfrm>
        </p:grpSpPr>
        <p:pic>
          <p:nvPicPr>
            <p:cNvPr id="26645" name="Picture 12" descr="40E36325DAD40908E1000000AC110A1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1" t="25070" r="8820" b="7500"/>
            <a:stretch>
              <a:fillRect/>
            </a:stretch>
          </p:blipFill>
          <p:spPr bwMode="auto">
            <a:xfrm>
              <a:off x="4388" y="1082"/>
              <a:ext cx="1136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6" name="Picture 36" descr="paragraphe_article2_11140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" y="1153"/>
              <a:ext cx="51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9526" name="Picture 38" descr="31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3609244"/>
            <a:ext cx="22860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28" name="Picture 40" descr="Texte Alternat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4848225"/>
            <a:ext cx="952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9535" name="Group 47"/>
          <p:cNvGrpSpPr>
            <a:grpSpLocks/>
          </p:cNvGrpSpPr>
          <p:nvPr/>
        </p:nvGrpSpPr>
        <p:grpSpPr bwMode="auto">
          <a:xfrm>
            <a:off x="5483225" y="4481513"/>
            <a:ext cx="3405187" cy="1143000"/>
            <a:chOff x="3577" y="2823"/>
            <a:chExt cx="2145" cy="720"/>
          </a:xfrm>
        </p:grpSpPr>
        <p:pic>
          <p:nvPicPr>
            <p:cNvPr id="26643" name="Picture 32" descr="3726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" y="2823"/>
              <a:ext cx="82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4" name="Picture 42" descr="237281-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0" t="7404" b="13396"/>
            <a:stretch>
              <a:fillRect/>
            </a:stretch>
          </p:blipFill>
          <p:spPr bwMode="auto">
            <a:xfrm>
              <a:off x="4570" y="2838"/>
              <a:ext cx="115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9532" name="Picture 44" descr="boite_perspect-gd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915836"/>
            <a:ext cx="14573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533" name="Text Box 45"/>
          <p:cNvSpPr txBox="1">
            <a:spLocks noChangeArrowheads="1"/>
          </p:cNvSpPr>
          <p:nvPr/>
        </p:nvSpPr>
        <p:spPr bwMode="auto">
          <a:xfrm>
            <a:off x="265885" y="5932488"/>
            <a:ext cx="1941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 smtClean="0"/>
              <a:t>Fe ou Al</a:t>
            </a:r>
            <a:endParaRPr lang="fr-FR" altLang="fr-FR" sz="14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Fermeture par sertissage</a:t>
            </a:r>
          </a:p>
        </p:txBody>
      </p:sp>
      <p:sp>
        <p:nvSpPr>
          <p:cNvPr id="319534" name="Text Box 46"/>
          <p:cNvSpPr txBox="1">
            <a:spLocks noChangeArrowheads="1"/>
          </p:cNvSpPr>
          <p:nvPr/>
        </p:nvSpPr>
        <p:spPr bwMode="auto">
          <a:xfrm>
            <a:off x="2967038" y="5316538"/>
            <a:ext cx="22113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/>
              <a:t>SiO</a:t>
            </a:r>
            <a:r>
              <a:rPr lang="fr-FR" altLang="fr-FR" sz="1400" b="1" baseline="-25000"/>
              <a:t>2</a:t>
            </a:r>
            <a:r>
              <a:rPr lang="fr-FR" altLang="fr-FR" sz="1400" b="1"/>
              <a:t> + MO</a:t>
            </a:r>
            <a:r>
              <a:rPr lang="fr-FR" altLang="fr-FR" sz="1400" b="1" baseline="-25000"/>
              <a:t>x</a:t>
            </a:r>
            <a:r>
              <a:rPr lang="fr-FR" altLang="fr-FR" sz="1400" b="1"/>
              <a:t> </a:t>
            </a:r>
            <a:r>
              <a:rPr lang="fr-FR" altLang="fr-FR" sz="1400"/>
              <a:t>(Na, Ca, etc.)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 fermeture par capsulage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(bouchon couronne, pry-off)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ou vissage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/>
              <a:t>(twist-off)</a:t>
            </a:r>
          </a:p>
        </p:txBody>
      </p:sp>
      <p:sp>
        <p:nvSpPr>
          <p:cNvPr id="319538" name="Text Box 50"/>
          <p:cNvSpPr txBox="1">
            <a:spLocks noChangeArrowheads="1"/>
          </p:cNvSpPr>
          <p:nvPr/>
        </p:nvSpPr>
        <p:spPr bwMode="auto">
          <a:xfrm>
            <a:off x="5391150" y="5748338"/>
            <a:ext cx="358933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/>
              <a:t>PE / PP </a:t>
            </a:r>
            <a:r>
              <a:rPr lang="fr-FR" altLang="fr-FR" sz="1400" b="1" dirty="0" smtClean="0"/>
              <a:t> / PET + </a:t>
            </a:r>
            <a:r>
              <a:rPr lang="fr-FR" altLang="fr-FR" sz="1400" b="1" dirty="0"/>
              <a:t>autres </a:t>
            </a:r>
            <a:r>
              <a:rPr lang="fr-FR" altLang="fr-FR" sz="1400" dirty="0" smtClean="0"/>
              <a:t>(</a:t>
            </a:r>
            <a:r>
              <a:rPr lang="fr-FR" altLang="fr-FR" sz="1400" dirty="0" err="1" smtClean="0"/>
              <a:t>EvOH</a:t>
            </a:r>
            <a:r>
              <a:rPr lang="fr-FR" altLang="fr-FR" sz="1400" dirty="0"/>
              <a:t>, </a:t>
            </a:r>
            <a:r>
              <a:rPr lang="fr-FR" altLang="fr-FR" sz="1400" dirty="0" smtClean="0"/>
              <a:t>PL, PEF, etc</a:t>
            </a:r>
            <a:r>
              <a:rPr lang="fr-FR" altLang="fr-FR" sz="1400" dirty="0"/>
              <a:t>.)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 matériaux composites multicouches fréquents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fermeture par </a:t>
            </a:r>
            <a:r>
              <a:rPr lang="fr-FR" altLang="fr-FR" sz="1400" dirty="0" err="1"/>
              <a:t>thermoscellage</a:t>
            </a:r>
            <a:endParaRPr lang="fr-FR" altLang="fr-FR" sz="1400" dirty="0">
              <a:solidFill>
                <a:schemeClr val="bg2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4447" y="687061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/>
      <p:bldP spid="319495" grpId="0"/>
      <p:bldP spid="319496" grpId="0"/>
      <p:bldP spid="319533" grpId="0"/>
      <p:bldP spid="319534" grpId="0"/>
      <p:bldP spid="3195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970088" y="212725"/>
            <a:ext cx="683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990000"/>
                </a:solidFill>
              </a:rPr>
              <a:t>Principaux types d’autoclaves (stérilisation)</a:t>
            </a:r>
            <a:endParaRPr lang="en-GB" altLang="fr-FR" sz="2800" b="1">
              <a:solidFill>
                <a:srgbClr val="990000"/>
              </a:solidFill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03213" y="1612900"/>
            <a:ext cx="848995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400" b="1"/>
              <a:t>Discontinus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fr-FR" altLang="fr-FR" sz="2000"/>
              <a:t> Verticaux : coût modéré / faible capacité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fr-FR" altLang="fr-FR" sz="2000"/>
              <a:t> Horizontaux : facilité chargement/déchargement</a:t>
            </a:r>
          </a:p>
          <a:p>
            <a:pPr lvl="2">
              <a:spcBef>
                <a:spcPct val="50000"/>
              </a:spcBef>
              <a:buClr>
                <a:schemeClr val="bg2"/>
              </a:buClr>
              <a:buSzTx/>
              <a:buFont typeface="Times New Roman" pitchFamily="18" charset="0"/>
              <a:buChar char="–"/>
            </a:pPr>
            <a:r>
              <a:rPr lang="fr-FR" altLang="fr-FR" sz="2000"/>
              <a:t> Statiques</a:t>
            </a:r>
          </a:p>
          <a:p>
            <a:pPr lvl="2">
              <a:spcBef>
                <a:spcPct val="50000"/>
              </a:spcBef>
              <a:buClr>
                <a:schemeClr val="bg2"/>
              </a:buClr>
              <a:buSzTx/>
              <a:buFont typeface="Times New Roman" pitchFamily="18" charset="0"/>
              <a:buChar char="–"/>
            </a:pPr>
            <a:r>
              <a:rPr lang="fr-FR" altLang="fr-FR" sz="2000"/>
              <a:t> Agités</a:t>
            </a:r>
          </a:p>
          <a:p>
            <a:pPr lvl="2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endParaRPr lang="fr-FR" altLang="fr-FR" sz="200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400" b="1"/>
              <a:t>Continus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fr-FR" altLang="fr-FR" sz="2000"/>
              <a:t> Hydrolock (ACB France) / Sterilmatic (FMC USA) / etc.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fr-FR" altLang="fr-FR" sz="2000"/>
              <a:t> Stérilisateurs hydrostatiques</a:t>
            </a:r>
          </a:p>
        </p:txBody>
      </p:sp>
      <p:sp>
        <p:nvSpPr>
          <p:cNvPr id="27652" name="AutoShape 9"/>
          <p:cNvSpPr>
            <a:spLocks noChangeArrowheads="1"/>
          </p:cNvSpPr>
          <p:nvPr/>
        </p:nvSpPr>
        <p:spPr bwMode="auto">
          <a:xfrm rot="5400000">
            <a:off x="5201444" y="3247231"/>
            <a:ext cx="4084638" cy="873125"/>
          </a:xfrm>
          <a:prstGeom prst="notchedRightArrow">
            <a:avLst>
              <a:gd name="adj1" fmla="val 50000"/>
              <a:gd name="adj2" fmla="val 116955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/>
              <a:t>Capacité</a:t>
            </a:r>
          </a:p>
        </p:txBody>
      </p: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7673975" y="4494213"/>
            <a:ext cx="11255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Elevée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jusqu’à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50 000 unités/h</a:t>
            </a: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7840663" y="20589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Faible</a:t>
            </a:r>
          </a:p>
        </p:txBody>
      </p:sp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7694613" y="30464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Moyenne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36750" y="217488"/>
            <a:ext cx="3652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990000"/>
                </a:solidFill>
              </a:rPr>
              <a:t>Autoclaves discontinus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39813"/>
            <a:ext cx="3333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13225"/>
            <a:ext cx="3333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" b="16684"/>
          <a:stretch>
            <a:fillRect/>
          </a:stretch>
        </p:blipFill>
        <p:spPr bwMode="auto">
          <a:xfrm>
            <a:off x="5629854" y="5266867"/>
            <a:ext cx="2432953" cy="146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1260144" y="3598285"/>
            <a:ext cx="1677062" cy="52322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altLang="fr-F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</a:rPr>
              <a:t>verticaux</a:t>
            </a:r>
          </a:p>
        </p:txBody>
      </p:sp>
      <p:pic>
        <p:nvPicPr>
          <p:cNvPr id="28680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/>
          <a:stretch/>
        </p:blipFill>
        <p:spPr bwMode="auto">
          <a:xfrm>
            <a:off x="4852619" y="736600"/>
            <a:ext cx="4111625" cy="23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0" descr="http://genie-alimentaire.com/IMG/jpg/autoclave_giraud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59" y="2908732"/>
            <a:ext cx="3451477" cy="23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4948053" y="2330598"/>
            <a:ext cx="2111475" cy="52322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horizontaux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ydro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165225"/>
            <a:ext cx="40052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981200" y="285750"/>
            <a:ext cx="357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990000"/>
                </a:solidFill>
              </a:rPr>
              <a:t>Stérilisateurs continus</a:t>
            </a:r>
          </a:p>
        </p:txBody>
      </p:sp>
      <p:pic>
        <p:nvPicPr>
          <p:cNvPr id="2970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>
            <a:fillRect/>
          </a:stretch>
        </p:blipFill>
        <p:spPr bwMode="auto">
          <a:xfrm>
            <a:off x="534988" y="4181475"/>
            <a:ext cx="28352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106488"/>
            <a:ext cx="4181475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29"/>
          <p:cNvSpPr txBox="1">
            <a:spLocks noChangeArrowheads="1"/>
          </p:cNvSpPr>
          <p:nvPr/>
        </p:nvSpPr>
        <p:spPr bwMode="auto">
          <a:xfrm>
            <a:off x="4657725" y="1184275"/>
            <a:ext cx="157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2400" b="1"/>
              <a:t>Hydrolock</a:t>
            </a:r>
          </a:p>
        </p:txBody>
      </p:sp>
      <p:pic>
        <p:nvPicPr>
          <p:cNvPr id="29703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4329113"/>
            <a:ext cx="503078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" name="Text Box 34"/>
          <p:cNvSpPr txBox="1">
            <a:spLocks noChangeArrowheads="1"/>
          </p:cNvSpPr>
          <p:nvPr/>
        </p:nvSpPr>
        <p:spPr bwMode="auto">
          <a:xfrm>
            <a:off x="5888038" y="5888038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2400" b="1">
                <a:solidFill>
                  <a:schemeClr val="bg1"/>
                </a:solidFill>
              </a:rPr>
              <a:t>Sterilmatic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73183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fr-FR" altLang="fr-FR" sz="3200" b="1" smtClean="0">
                <a:solidFill>
                  <a:srgbClr val="990000"/>
                </a:solidFill>
              </a:rPr>
              <a:t>Plan du cours</a:t>
            </a:r>
            <a:endParaRPr lang="en-GB" altLang="fr-FR" sz="3200" b="1" smtClean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1250"/>
            <a:ext cx="8264525" cy="5602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812800" indent="-812800">
              <a:buClr>
                <a:srgbClr val="336600"/>
              </a:buClr>
              <a:buFont typeface="Monotype Sorts" charset="2"/>
              <a:buAutoNum type="romanUcPeriod"/>
            </a:pPr>
            <a:r>
              <a:rPr lang="en-GB" altLang="fr-FR" sz="2800" b="1" dirty="0" smtClean="0"/>
              <a:t>Introduction</a:t>
            </a:r>
            <a:endParaRPr lang="fr-FR" altLang="fr-FR" sz="2800" b="1" dirty="0" smtClean="0"/>
          </a:p>
          <a:p>
            <a:pPr marL="812800" indent="-812800">
              <a:buClr>
                <a:srgbClr val="336600"/>
              </a:buClr>
              <a:buFont typeface="Monotype Sorts" charset="2"/>
              <a:buNone/>
            </a:pPr>
            <a:endParaRPr lang="en-GB" altLang="fr-FR" sz="2800" b="1" dirty="0" smtClean="0"/>
          </a:p>
          <a:p>
            <a:pPr marL="812800" indent="-812800">
              <a:buClr>
                <a:srgbClr val="336600"/>
              </a:buClr>
              <a:buFont typeface="Monotype Sorts" charset="2"/>
              <a:buAutoNum type="romanUcPeriod" startAt="2"/>
            </a:pPr>
            <a:r>
              <a:rPr lang="fr-FR" altLang="fr-FR" sz="2800" b="1" dirty="0" smtClean="0"/>
              <a:t>Cinétiques de destruction microbienne et notion de traitement équivalent</a:t>
            </a:r>
          </a:p>
          <a:p>
            <a:pPr marL="812800" indent="-812800">
              <a:buClr>
                <a:srgbClr val="336600"/>
              </a:buClr>
              <a:buFont typeface="Monotype Sorts" charset="2"/>
              <a:buNone/>
            </a:pPr>
            <a:endParaRPr lang="fr-FR" altLang="fr-FR" sz="2800" b="1" dirty="0" smtClean="0"/>
          </a:p>
          <a:p>
            <a:pPr marL="812800" indent="-812800">
              <a:buClr>
                <a:srgbClr val="336600"/>
              </a:buClr>
              <a:buFont typeface="Monotype Sorts" charset="2"/>
              <a:buAutoNum type="romanUcPeriod" startAt="3"/>
            </a:pPr>
            <a:r>
              <a:rPr lang="fr-FR" altLang="fr-FR" sz="2800" b="1" dirty="0" smtClean="0"/>
              <a:t>Notion de barème de traitement</a:t>
            </a:r>
          </a:p>
          <a:p>
            <a:pPr marL="812800" indent="-812800">
              <a:buClr>
                <a:srgbClr val="336600"/>
              </a:buClr>
              <a:buFont typeface="Monotype Sorts" charset="2"/>
              <a:buAutoNum type="romanUcPeriod" startAt="3"/>
            </a:pPr>
            <a:endParaRPr lang="fr-FR" altLang="fr-FR" sz="2800" b="1" dirty="0" smtClean="0"/>
          </a:p>
          <a:p>
            <a:pPr marL="812800" indent="-812800">
              <a:buClr>
                <a:srgbClr val="336600"/>
              </a:buClr>
              <a:buFont typeface="Monotype Sorts" charset="2"/>
              <a:buAutoNum type="romanUcPeriod" startAt="3"/>
            </a:pPr>
            <a:r>
              <a:rPr lang="fr-FR" altLang="fr-FR" sz="2800" b="1" dirty="0" smtClean="0"/>
              <a:t>Conduite et principales options technologiques</a:t>
            </a:r>
          </a:p>
          <a:p>
            <a:pPr marL="812800" indent="-812800">
              <a:buClr>
                <a:srgbClr val="336600"/>
              </a:buClr>
              <a:buFont typeface="Monotype Sorts" charset="2"/>
              <a:buNone/>
            </a:pPr>
            <a:endParaRPr lang="en-GB" altLang="fr-FR" sz="2800" dirty="0" smtClean="0"/>
          </a:p>
          <a:p>
            <a:pPr marL="812800" indent="-812800">
              <a:buClr>
                <a:srgbClr val="336600"/>
              </a:buClr>
              <a:buFont typeface="Monotype Sorts" charset="2"/>
              <a:buAutoNum type="romanUcPeriod" startAt="5"/>
            </a:pPr>
            <a:r>
              <a:rPr lang="fr-FR" altLang="fr-FR" sz="2800" b="1" dirty="0" smtClean="0"/>
              <a:t>Effet sur la qualité et intérêt des traitements HTTC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2738" y="1938338"/>
            <a:ext cx="845026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Effet sur la qualité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et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intérêt des traitements HTTC</a:t>
            </a:r>
            <a:endParaRPr lang="en-GB" altLang="fr-FR" sz="40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222250" y="995360"/>
            <a:ext cx="8656638" cy="2579278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222250" y="3941424"/>
            <a:ext cx="8656638" cy="530307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6" name="Rectangle 1048"/>
          <p:cNvSpPr>
            <a:spLocks noChangeArrowheads="1"/>
          </p:cNvSpPr>
          <p:nvPr/>
        </p:nvSpPr>
        <p:spPr bwMode="auto">
          <a:xfrm>
            <a:off x="1941513" y="236538"/>
            <a:ext cx="635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990000"/>
                </a:solidFill>
              </a:rPr>
              <a:t>Impact traitement thermique sur qualité</a:t>
            </a:r>
            <a:endParaRPr lang="en-GB" altLang="fr-FR" sz="2800" b="1">
              <a:solidFill>
                <a:srgbClr val="990000"/>
              </a:solidFill>
            </a:endParaRPr>
          </a:p>
        </p:txBody>
      </p:sp>
      <p:sp>
        <p:nvSpPr>
          <p:cNvPr id="321561" name="Rectangle 1049"/>
          <p:cNvSpPr>
            <a:spLocks noChangeArrowheads="1"/>
          </p:cNvSpPr>
          <p:nvPr/>
        </p:nvSpPr>
        <p:spPr bwMode="auto">
          <a:xfrm>
            <a:off x="222251" y="995363"/>
            <a:ext cx="8439419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1800" b="1" dirty="0"/>
              <a:t>Traitement à T &gt; 50 °C </a:t>
            </a:r>
            <a:r>
              <a:rPr lang="fr-FR" altLang="fr-FR" sz="1800" b="1" dirty="0">
                <a:sym typeface="Symbol" pitchFamily="18" charset="2"/>
              </a:rPr>
              <a:t> </a:t>
            </a:r>
            <a:r>
              <a:rPr lang="fr-FR" altLang="fr-FR" sz="1800" b="1" dirty="0"/>
              <a:t>accélération / génération de réactions chimiques ou physico-chimiques pouvant modifier la qualité organoleptique ou nutritionnelle du produit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fr-FR" altLang="fr-FR" sz="1800" dirty="0"/>
              <a:t> Couleur : altération pigments présents / production nouveaux composés (BNE)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fr-FR" altLang="fr-FR" sz="1800" dirty="0"/>
              <a:t> Flaveur : modification profil aromatique (dégradation / néoformés), Maillard, etc.</a:t>
            </a:r>
            <a:endParaRPr lang="fr-FR" altLang="fr-FR" sz="1800" dirty="0">
              <a:sym typeface="Symbol" pitchFamily="18" charset="2"/>
            </a:endParaRP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fr-FR" altLang="fr-FR" sz="1800" dirty="0"/>
              <a:t> Texture : dénaturation protéines, gélatinisation amidon, </a:t>
            </a:r>
            <a:r>
              <a:rPr lang="fr-FR" altLang="fr-FR" sz="1800" dirty="0" smtClean="0"/>
              <a:t>dégradation parois, etc</a:t>
            </a:r>
            <a:r>
              <a:rPr lang="fr-FR" altLang="fr-FR" sz="1800" dirty="0"/>
              <a:t>.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fr-FR" altLang="fr-FR" sz="1800" dirty="0"/>
              <a:t> </a:t>
            </a:r>
            <a:r>
              <a:rPr lang="fr-FR" altLang="fr-FR" sz="1800" dirty="0" smtClean="0"/>
              <a:t>Qualité nutritionnelle : </a:t>
            </a:r>
            <a:r>
              <a:rPr lang="fr-FR" altLang="fr-FR" sz="1800" dirty="0"/>
              <a:t>dégradations </a:t>
            </a:r>
            <a:r>
              <a:rPr lang="fr-FR" altLang="fr-FR" sz="1800" dirty="0" smtClean="0"/>
              <a:t>vitamines, lysine, etc.</a:t>
            </a:r>
            <a:endParaRPr lang="fr-FR" altLang="fr-FR" sz="1800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endParaRPr lang="fr-FR" altLang="fr-FR" sz="1800" b="1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1800" b="1" dirty="0"/>
              <a:t>Pour la plupart des cinétiques : ordre 1 + approche Ball/</a:t>
            </a:r>
            <a:r>
              <a:rPr lang="fr-FR" altLang="fr-FR" sz="1800" b="1" dirty="0" err="1"/>
              <a:t>Bigelow</a:t>
            </a:r>
            <a:r>
              <a:rPr lang="fr-FR" altLang="fr-FR" sz="1800" b="1" dirty="0"/>
              <a:t> valide</a:t>
            </a:r>
            <a:endParaRPr lang="fr-FR" altLang="fr-FR" sz="1800" b="1" dirty="0">
              <a:sym typeface="Symbol" pitchFamily="18" charset="2"/>
            </a:endParaRP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endParaRPr lang="fr-FR" altLang="fr-FR" sz="1800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1800" b="1" dirty="0"/>
              <a:t>Modélisation possible en utilisant une démarche similaire aux </a:t>
            </a:r>
            <a:r>
              <a:rPr lang="fr-FR" altLang="fr-FR" sz="1800" b="1" dirty="0" err="1">
                <a:latin typeface="Symbol" pitchFamily="18" charset="2"/>
              </a:rPr>
              <a:t>m</a:t>
            </a:r>
            <a:r>
              <a:rPr lang="fr-FR" altLang="fr-FR" sz="1800" b="1" dirty="0" err="1"/>
              <a:t>O</a:t>
            </a:r>
            <a:endParaRPr lang="fr-FR" altLang="fr-FR" sz="1800" b="1" dirty="0"/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Char char="•"/>
            </a:pPr>
            <a:endParaRPr lang="fr-FR" altLang="fr-FR" sz="2000" b="1" dirty="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  <a:buClr>
                <a:schemeClr val="bg2"/>
              </a:buClr>
              <a:buSzTx/>
              <a:buFontTx/>
              <a:buNone/>
            </a:pPr>
            <a:r>
              <a:rPr lang="fr-FR" altLang="fr-FR" sz="2000" b="1" dirty="0" err="1" smtClean="0">
                <a:solidFill>
                  <a:srgbClr val="FF0000"/>
                </a:solidFill>
              </a:rPr>
              <a:t>D</a:t>
            </a:r>
            <a:r>
              <a:rPr lang="fr-FR" altLang="fr-FR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fr-FR" altLang="fr-FR" sz="2000" b="1" baseline="-25000" dirty="0" smtClean="0">
                <a:solidFill>
                  <a:srgbClr val="FF0000"/>
                </a:solidFill>
              </a:rPr>
              <a:t>(Tr)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000" b="1" dirty="0">
                <a:solidFill>
                  <a:srgbClr val="FF0000"/>
                </a:solidFill>
              </a:rPr>
              <a:t>/ </a:t>
            </a:r>
            <a:r>
              <a:rPr lang="fr-FR" altLang="fr-FR" sz="2000" b="1" dirty="0" err="1">
                <a:solidFill>
                  <a:srgbClr val="FF0000"/>
                </a:solidFill>
              </a:rPr>
              <a:t>z</a:t>
            </a:r>
            <a:r>
              <a:rPr lang="fr-FR" altLang="fr-FR" sz="2000" b="1" baseline="-25000" dirty="0" err="1">
                <a:solidFill>
                  <a:srgbClr val="FF0000"/>
                </a:solidFill>
              </a:rPr>
              <a:t>c</a:t>
            </a:r>
            <a:endParaRPr lang="fr-FR" altLang="fr-FR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321562" name="Text Box 1050"/>
          <p:cNvSpPr txBox="1">
            <a:spLocks noChangeArrowheads="1"/>
          </p:cNvSpPr>
          <p:nvPr/>
        </p:nvSpPr>
        <p:spPr bwMode="auto">
          <a:xfrm>
            <a:off x="2032000" y="5265738"/>
            <a:ext cx="5846763" cy="1187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Symbol" pitchFamily="18" charset="2"/>
              <a:buChar char="Þ"/>
            </a:pPr>
            <a:r>
              <a:rPr lang="fr-FR" altLang="fr-FR" sz="2400" b="1">
                <a:solidFill>
                  <a:srgbClr val="FF0000"/>
                </a:solidFill>
              </a:rPr>
              <a:t> approche identique avec choix d’une T</a:t>
            </a:r>
            <a:r>
              <a:rPr lang="fr-FR" altLang="fr-FR" sz="2400" b="1" baseline="-25000">
                <a:solidFill>
                  <a:srgbClr val="FF0000"/>
                </a:solidFill>
              </a:rPr>
              <a:t>réf</a:t>
            </a:r>
            <a:endParaRPr lang="fr-FR" altLang="fr-FR" sz="24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et</a:t>
            </a:r>
          </a:p>
          <a:p>
            <a:pPr algn="ctr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fr-FR" altLang="fr-FR" sz="2400" b="1">
                <a:solidFill>
                  <a:srgbClr val="FF0000"/>
                </a:solidFill>
              </a:rPr>
              <a:t>calcul du traitement équivalent à T</a:t>
            </a:r>
            <a:r>
              <a:rPr lang="fr-FR" altLang="fr-FR" sz="2400" b="1" baseline="-25000">
                <a:solidFill>
                  <a:srgbClr val="FF0000"/>
                </a:solidFill>
              </a:rPr>
              <a:t>réf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489" y="894772"/>
            <a:ext cx="217218" cy="2172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79" y="3847353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222250" y="1072072"/>
            <a:ext cx="8656638" cy="3387632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385763" y="1184275"/>
            <a:ext cx="804862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chemeClr val="tx2"/>
                </a:solidFill>
              </a:rPr>
              <a:t>Effet sur micro-organismes (z)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Char char="Ø"/>
            </a:pPr>
            <a:endParaRPr lang="fr-FR" altLang="fr-FR" sz="2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Stérilisation (pH &gt; </a:t>
            </a:r>
            <a:r>
              <a:rPr lang="fr-FR" altLang="fr-FR" sz="2000" dirty="0" smtClean="0"/>
              <a:t>4,5)</a:t>
            </a:r>
            <a:r>
              <a:rPr lang="fr-FR" altLang="fr-FR" sz="2000" dirty="0"/>
              <a:t>	</a:t>
            </a:r>
            <a:r>
              <a:rPr lang="fr-FR" altLang="fr-FR" sz="2000" dirty="0" err="1">
                <a:latin typeface="Symbol" pitchFamily="18" charset="2"/>
              </a:rPr>
              <a:t>T</a:t>
            </a:r>
            <a:r>
              <a:rPr lang="fr-FR" altLang="fr-FR" sz="2000" baseline="-25000" dirty="0" err="1"/>
              <a:t>réf</a:t>
            </a:r>
            <a:r>
              <a:rPr lang="fr-FR" altLang="fr-FR" sz="2000" dirty="0"/>
              <a:t> = 121,1 °C		</a:t>
            </a:r>
            <a:r>
              <a:rPr lang="fr-FR" altLang="fr-FR" sz="2000" b="1" u="sng" dirty="0">
                <a:solidFill>
                  <a:srgbClr val="000066"/>
                </a:solidFill>
              </a:rPr>
              <a:t>VS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/>
              <a:t>Pasteurisation (pH &lt; </a:t>
            </a:r>
            <a:r>
              <a:rPr lang="fr-FR" altLang="fr-FR" sz="2000" dirty="0" smtClean="0"/>
              <a:t>4,3)</a:t>
            </a:r>
            <a:r>
              <a:rPr lang="fr-FR" altLang="fr-FR" sz="2000" dirty="0"/>
              <a:t>	</a:t>
            </a:r>
            <a:r>
              <a:rPr lang="fr-FR" altLang="fr-FR" sz="2000" dirty="0" err="1">
                <a:latin typeface="Symbol" pitchFamily="18" charset="2"/>
              </a:rPr>
              <a:t>T</a:t>
            </a:r>
            <a:r>
              <a:rPr lang="fr-FR" altLang="fr-FR" sz="2000" baseline="-25000" dirty="0" err="1"/>
              <a:t>réf</a:t>
            </a:r>
            <a:r>
              <a:rPr lang="fr-FR" altLang="fr-FR" sz="2000" dirty="0"/>
              <a:t> = 70 °C		</a:t>
            </a:r>
            <a:r>
              <a:rPr lang="fr-FR" altLang="fr-FR" sz="2000" b="1" u="sng" dirty="0">
                <a:solidFill>
                  <a:srgbClr val="000066"/>
                </a:solidFill>
              </a:rPr>
              <a:t>VP</a:t>
            </a:r>
            <a:endParaRPr lang="fr-FR" altLang="fr-FR" sz="2000" u="sng" dirty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/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chemeClr val="tx2"/>
                </a:solidFill>
              </a:rPr>
              <a:t>Effet sur qualité (</a:t>
            </a:r>
            <a:r>
              <a:rPr lang="fr-FR" altLang="fr-FR" sz="2000" b="1" dirty="0" err="1">
                <a:solidFill>
                  <a:schemeClr val="tx2"/>
                </a:solidFill>
              </a:rPr>
              <a:t>z</a:t>
            </a:r>
            <a:r>
              <a:rPr lang="fr-FR" altLang="fr-FR" sz="2000" b="1" baseline="-25000" dirty="0" err="1">
                <a:solidFill>
                  <a:schemeClr val="tx2"/>
                </a:solidFill>
              </a:rPr>
              <a:t>c</a:t>
            </a:r>
            <a:r>
              <a:rPr lang="fr-FR" altLang="fr-FR" sz="2000" b="1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Char char="Ø"/>
            </a:pPr>
            <a:endParaRPr lang="fr-FR" altLang="fr-FR" sz="2000" b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r>
              <a:rPr lang="fr-FR" altLang="fr-FR" sz="2400" b="1" dirty="0" err="1">
                <a:latin typeface="Symbol" pitchFamily="18" charset="2"/>
              </a:rPr>
              <a:t>T</a:t>
            </a:r>
            <a:r>
              <a:rPr lang="fr-FR" altLang="fr-FR" sz="2400" b="1" baseline="-25000" dirty="0" err="1"/>
              <a:t>réf</a:t>
            </a:r>
            <a:r>
              <a:rPr lang="fr-FR" altLang="fr-FR" sz="2400" b="1" dirty="0"/>
              <a:t> = 100 °C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u="sng" dirty="0">
                <a:solidFill>
                  <a:srgbClr val="000066"/>
                </a:solidFill>
              </a:rPr>
              <a:t>Valeur </a:t>
            </a:r>
            <a:r>
              <a:rPr lang="fr-FR" altLang="fr-FR" sz="2400" b="1" u="sng" dirty="0" err="1">
                <a:solidFill>
                  <a:srgbClr val="000066"/>
                </a:solidFill>
              </a:rPr>
              <a:t>cuisatrice</a:t>
            </a:r>
            <a:r>
              <a:rPr lang="fr-FR" altLang="fr-FR" sz="2400" b="1" u="sng" dirty="0">
                <a:solidFill>
                  <a:srgbClr val="000066"/>
                </a:solidFill>
              </a:rPr>
              <a:t> : VC</a:t>
            </a:r>
            <a:endParaRPr lang="fr-FR" altLang="fr-FR" sz="2400" b="1" u="sng" dirty="0"/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366713" y="5265738"/>
          <a:ext cx="3019425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2" name="Equation" r:id="rId4" imgW="1002865" imgH="406224" progId="Equation.3">
                  <p:embed/>
                </p:oleObj>
              </mc:Choice>
              <mc:Fallback>
                <p:oleObj name="Equation" r:id="rId4" imgW="1002865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5265738"/>
                        <a:ext cx="3019425" cy="12207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3381375" y="5262563"/>
          <a:ext cx="267176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3" name="Equation" r:id="rId6" imgW="889000" imgH="419100" progId="Equation.3">
                  <p:embed/>
                </p:oleObj>
              </mc:Choice>
              <mc:Fallback>
                <p:oleObj name="Equation" r:id="rId6" imgW="889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5262563"/>
                        <a:ext cx="2671763" cy="1257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989138" y="236538"/>
            <a:ext cx="4260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990000"/>
                </a:solidFill>
              </a:rPr>
              <a:t>Notion de valeur cuisatrice</a:t>
            </a:r>
            <a:endParaRPr lang="en-GB" altLang="fr-FR" sz="2800" b="1">
              <a:solidFill>
                <a:srgbClr val="990000"/>
              </a:solidFill>
            </a:endParaRPr>
          </a:p>
        </p:txBody>
      </p:sp>
      <p:graphicFrame>
        <p:nvGraphicFramePr>
          <p:cNvPr id="1935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10040"/>
              </p:ext>
            </p:extLst>
          </p:nvPr>
        </p:nvGraphicFramePr>
        <p:xfrm>
          <a:off x="6675120" y="5262563"/>
          <a:ext cx="2157634" cy="1264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4" name="Équation" r:id="rId8" imgW="838080" imgH="495000" progId="Equation.3">
                  <p:embed/>
                </p:oleObj>
              </mc:Choice>
              <mc:Fallback>
                <p:oleObj name="Équation" r:id="rId8" imgW="83808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120" y="5262563"/>
                        <a:ext cx="2157634" cy="126407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0279" y="959778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3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939925" y="227013"/>
            <a:ext cx="415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990000"/>
                </a:solidFill>
              </a:rPr>
              <a:t>Intérêt traitements HTTC</a:t>
            </a:r>
            <a:endParaRPr lang="en-GB" altLang="fr-FR" sz="2800" b="1">
              <a:solidFill>
                <a:srgbClr val="990000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63563" y="1171575"/>
            <a:ext cx="804862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chemeClr val="tx2"/>
                </a:solidFill>
              </a:rPr>
              <a:t>Pour micro-organismes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r>
              <a:rPr lang="fr-FR" altLang="fr-FR" sz="2400" b="1" dirty="0"/>
              <a:t>	z voisin de 10</a:t>
            </a:r>
            <a:endParaRPr lang="fr-FR" altLang="fr-FR" sz="1800" b="1" dirty="0"/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endParaRPr lang="fr-FR" altLang="fr-FR" sz="2400" dirty="0"/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Char char="Ø"/>
            </a:pPr>
            <a:r>
              <a:rPr lang="fr-FR" altLang="fr-FR" sz="2400" b="1" dirty="0">
                <a:solidFill>
                  <a:schemeClr val="tx2"/>
                </a:solidFill>
              </a:rPr>
              <a:t>Pour couleur, vitamines, texture, etc. (qualité)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endParaRPr lang="fr-FR" altLang="fr-FR" sz="24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  <a:buFont typeface="Wingdings" pitchFamily="2" charset="2"/>
              <a:buNone/>
            </a:pPr>
            <a:r>
              <a:rPr lang="fr-FR" altLang="fr-FR" sz="2400" b="1" dirty="0"/>
              <a:t>	</a:t>
            </a:r>
            <a:r>
              <a:rPr lang="fr-FR" altLang="fr-FR" sz="2400" b="1" dirty="0" err="1"/>
              <a:t>z</a:t>
            </a:r>
            <a:r>
              <a:rPr lang="fr-FR" altLang="fr-FR" sz="2400" b="1" baseline="-25000" dirty="0" err="1"/>
              <a:t>c</a:t>
            </a:r>
            <a:r>
              <a:rPr lang="fr-FR" altLang="fr-FR" sz="2400" b="1" dirty="0"/>
              <a:t> entre 20 et 80 °C</a:t>
            </a:r>
            <a:r>
              <a:rPr lang="fr-FR" altLang="fr-FR" sz="1800" dirty="0"/>
              <a:t> (le plus souvent </a:t>
            </a:r>
            <a:r>
              <a:rPr lang="fr-FR" altLang="fr-FR" sz="1800" dirty="0" smtClean="0"/>
              <a:t>entre 25 et 30 </a:t>
            </a:r>
            <a:r>
              <a:rPr lang="fr-FR" altLang="fr-FR" sz="1800" dirty="0"/>
              <a:t>°C)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210593" y="3849688"/>
            <a:ext cx="8559685" cy="2608262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795" y="3741079"/>
            <a:ext cx="217218" cy="217218"/>
          </a:xfrm>
          <a:prstGeom prst="rect">
            <a:avLst/>
          </a:prstGeom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438150" y="4011613"/>
            <a:ext cx="8096250" cy="2284412"/>
          </a:xfrm>
          <a:prstGeom prst="rect">
            <a:avLst/>
          </a:prstGeom>
          <a:solidFill>
            <a:srgbClr val="FEFE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3600" b="1" dirty="0" err="1">
                <a:solidFill>
                  <a:srgbClr val="FF0F0F"/>
                </a:solidFill>
              </a:rPr>
              <a:t>z</a:t>
            </a:r>
            <a:r>
              <a:rPr lang="fr-FR" altLang="fr-FR" sz="3600" b="1" baseline="-25000" dirty="0" err="1">
                <a:solidFill>
                  <a:srgbClr val="FF0F0F"/>
                </a:solidFill>
              </a:rPr>
              <a:t>c</a:t>
            </a:r>
            <a:r>
              <a:rPr lang="fr-FR" altLang="fr-FR" sz="3600" b="1" dirty="0">
                <a:solidFill>
                  <a:srgbClr val="FF0F0F"/>
                </a:solidFill>
              </a:rPr>
              <a:t> &gt; z</a:t>
            </a:r>
            <a:endParaRPr lang="fr-FR" altLang="fr-FR" sz="3600" dirty="0">
              <a:solidFill>
                <a:srgbClr val="FF0F0F"/>
              </a:solidFill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rgbClr val="FF0F0F"/>
                </a:solidFill>
                <a:sym typeface="Symbol" pitchFamily="18" charset="2"/>
              </a:rPr>
              <a:t></a:t>
            </a:r>
            <a:r>
              <a:rPr lang="fr-FR" altLang="fr-FR" sz="2400" dirty="0">
                <a:solidFill>
                  <a:srgbClr val="FF0F0F"/>
                </a:solidFill>
              </a:rPr>
              <a:t> limitation dégradations thermiques de la qualité du produit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rgbClr val="FF0F0F"/>
                </a:solidFill>
              </a:rPr>
              <a:t>en traitant le produit à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FF0F0F"/>
                </a:solidFill>
              </a:rPr>
              <a:t>Haute Température</a:t>
            </a:r>
            <a:r>
              <a:rPr lang="fr-FR" altLang="fr-FR" sz="2400" dirty="0">
                <a:solidFill>
                  <a:srgbClr val="FF0F0F"/>
                </a:solidFill>
              </a:rPr>
              <a:t> pendant un </a:t>
            </a:r>
            <a:r>
              <a:rPr lang="fr-FR" altLang="fr-FR" sz="2400" b="1" dirty="0">
                <a:solidFill>
                  <a:srgbClr val="FF0F0F"/>
                </a:solidFill>
              </a:rPr>
              <a:t>Temps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361374" y="703301"/>
            <a:ext cx="8373053" cy="5907043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2" name="Rectangle 30"/>
          <p:cNvSpPr>
            <a:spLocks noChangeArrowheads="1"/>
          </p:cNvSpPr>
          <p:nvPr/>
        </p:nvSpPr>
        <p:spPr bwMode="auto">
          <a:xfrm>
            <a:off x="2108200" y="180086"/>
            <a:ext cx="3943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rgbClr val="990000"/>
                </a:solidFill>
              </a:rPr>
              <a:t>Schéma </a:t>
            </a:r>
            <a:r>
              <a:rPr lang="fr-FR" altLang="fr-FR" sz="2800" b="1" dirty="0" smtClean="0">
                <a:solidFill>
                  <a:srgbClr val="990000"/>
                </a:solidFill>
              </a:rPr>
              <a:t>HTTC </a:t>
            </a:r>
            <a:r>
              <a:rPr lang="fr-FR" altLang="fr-FR" sz="2800" dirty="0" smtClean="0">
                <a:solidFill>
                  <a:srgbClr val="990000"/>
                </a:solidFill>
              </a:rPr>
              <a:t>(voie III)</a:t>
            </a:r>
            <a:endParaRPr lang="en-GB" altLang="fr-FR" sz="2800" dirty="0">
              <a:solidFill>
                <a:srgbClr val="990000"/>
              </a:solidFill>
            </a:endParaRPr>
          </a:p>
        </p:txBody>
      </p:sp>
      <p:sp>
        <p:nvSpPr>
          <p:cNvPr id="197667" name="Text Box 35"/>
          <p:cNvSpPr txBox="1">
            <a:spLocks noChangeArrowheads="1"/>
          </p:cNvSpPr>
          <p:nvPr/>
        </p:nvSpPr>
        <p:spPr bwMode="auto">
          <a:xfrm>
            <a:off x="3833813" y="5202058"/>
            <a:ext cx="3616696" cy="1200329"/>
          </a:xfrm>
          <a:prstGeom prst="rect">
            <a:avLst/>
          </a:prstGeom>
          <a:solidFill>
            <a:srgbClr val="FEFE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err="1">
                <a:solidFill>
                  <a:srgbClr val="FF3300"/>
                </a:solidFill>
                <a:latin typeface="Symbol" pitchFamily="18" charset="2"/>
              </a:rPr>
              <a:t>T</a:t>
            </a:r>
            <a:r>
              <a:rPr lang="fr-FR" altLang="fr-FR" sz="2400" b="1" baseline="-25000" dirty="0" err="1">
                <a:solidFill>
                  <a:srgbClr val="FF3300"/>
                </a:solidFill>
              </a:rPr>
              <a:t>consigne</a:t>
            </a:r>
            <a:endParaRPr lang="fr-FR" altLang="fr-FR" sz="24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FF3300"/>
                </a:solidFill>
              </a:rPr>
              <a:t>Pasteurisation : </a:t>
            </a:r>
            <a:r>
              <a:rPr lang="fr-FR" altLang="fr-FR" sz="2400" b="1" dirty="0" smtClean="0">
                <a:solidFill>
                  <a:srgbClr val="FF3300"/>
                </a:solidFill>
              </a:rPr>
              <a:t>90-100 </a:t>
            </a:r>
            <a:r>
              <a:rPr lang="fr-FR" altLang="fr-FR" sz="2400" b="1" dirty="0">
                <a:solidFill>
                  <a:srgbClr val="FF3300"/>
                </a:solidFill>
              </a:rPr>
              <a:t>°C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FF3300"/>
                </a:solidFill>
              </a:rPr>
              <a:t>Stérilisation : 130-150 °C</a:t>
            </a:r>
          </a:p>
        </p:txBody>
      </p:sp>
      <p:grpSp>
        <p:nvGrpSpPr>
          <p:cNvPr id="35844" name="Group 38"/>
          <p:cNvGrpSpPr>
            <a:grpSpLocks/>
          </p:cNvGrpSpPr>
          <p:nvPr/>
        </p:nvGrpSpPr>
        <p:grpSpPr bwMode="auto">
          <a:xfrm>
            <a:off x="360363" y="920750"/>
            <a:ext cx="8374063" cy="4344988"/>
            <a:chOff x="227" y="1001"/>
            <a:chExt cx="5275" cy="2737"/>
          </a:xfrm>
        </p:grpSpPr>
        <p:sp>
          <p:nvSpPr>
            <p:cNvPr id="35846" name="Rectangle 2"/>
            <p:cNvSpPr>
              <a:spLocks noChangeArrowheads="1"/>
            </p:cNvSpPr>
            <p:nvPr/>
          </p:nvSpPr>
          <p:spPr bwMode="auto">
            <a:xfrm>
              <a:off x="1569" y="1827"/>
              <a:ext cx="354" cy="92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/>
                <a:t>Chauffage</a:t>
              </a:r>
            </a:p>
          </p:txBody>
        </p:sp>
        <p:sp>
          <p:nvSpPr>
            <p:cNvPr id="35847" name="Oval 3"/>
            <p:cNvSpPr>
              <a:spLocks noChangeArrowheads="1"/>
            </p:cNvSpPr>
            <p:nvPr/>
          </p:nvSpPr>
          <p:spPr bwMode="auto">
            <a:xfrm>
              <a:off x="734" y="2912"/>
              <a:ext cx="639" cy="2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dirty="0"/>
                <a:t>Pompe</a:t>
              </a:r>
            </a:p>
          </p:txBody>
        </p:sp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3513" y="1352"/>
              <a:ext cx="354" cy="1399"/>
            </a:xfrm>
            <a:prstGeom prst="rect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/>
                <a:t>Refroidissement</a:t>
              </a:r>
            </a:p>
          </p:txBody>
        </p:sp>
        <p:sp>
          <p:nvSpPr>
            <p:cNvPr id="35849" name="Rectangle 5"/>
            <p:cNvSpPr>
              <a:spLocks noChangeArrowheads="1"/>
            </p:cNvSpPr>
            <p:nvPr/>
          </p:nvSpPr>
          <p:spPr bwMode="auto">
            <a:xfrm>
              <a:off x="3912" y="2763"/>
              <a:ext cx="1590" cy="52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 dirty="0" smtClean="0">
                  <a:solidFill>
                    <a:srgbClr val="6666FF"/>
                  </a:solidFill>
                </a:rPr>
                <a:t>Conditionnement </a:t>
              </a:r>
              <a:r>
                <a:rPr lang="fr-FR" altLang="fr-FR" sz="2400" b="1" dirty="0">
                  <a:solidFill>
                    <a:srgbClr val="6666FF"/>
                  </a:solidFill>
                </a:rPr>
                <a:t>aseptique</a:t>
              </a:r>
            </a:p>
          </p:txBody>
        </p:sp>
        <p:sp>
          <p:nvSpPr>
            <p:cNvPr id="35850" name="Rectangle 6"/>
            <p:cNvSpPr>
              <a:spLocks noChangeArrowheads="1"/>
            </p:cNvSpPr>
            <p:nvPr/>
          </p:nvSpPr>
          <p:spPr bwMode="auto">
            <a:xfrm rot="-5400000">
              <a:off x="2547" y="539"/>
              <a:ext cx="354" cy="12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/>
                <a:t>   Chambrage  </a:t>
              </a:r>
            </a:p>
          </p:txBody>
        </p:sp>
        <p:cxnSp>
          <p:nvCxnSpPr>
            <p:cNvPr id="35851" name="AutoShape 8"/>
            <p:cNvCxnSpPr>
              <a:cxnSpLocks noChangeShapeType="1"/>
              <a:stCxn id="35847" idx="6"/>
              <a:endCxn id="35846" idx="2"/>
            </p:cNvCxnSpPr>
            <p:nvPr/>
          </p:nvCxnSpPr>
          <p:spPr bwMode="auto">
            <a:xfrm flipV="1">
              <a:off x="1373" y="2747"/>
              <a:ext cx="373" cy="30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52" name="AutoShape 9"/>
            <p:cNvCxnSpPr>
              <a:cxnSpLocks noChangeShapeType="1"/>
              <a:stCxn id="35846" idx="0"/>
              <a:endCxn id="35850" idx="0"/>
            </p:cNvCxnSpPr>
            <p:nvPr/>
          </p:nvCxnSpPr>
          <p:spPr bwMode="auto">
            <a:xfrm rot="-5400000">
              <a:off x="1591" y="1334"/>
              <a:ext cx="648" cy="33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53" name="AutoShape 10"/>
            <p:cNvCxnSpPr>
              <a:cxnSpLocks noChangeShapeType="1"/>
              <a:stCxn id="35850" idx="2"/>
              <a:endCxn id="35848" idx="0"/>
            </p:cNvCxnSpPr>
            <p:nvPr/>
          </p:nvCxnSpPr>
          <p:spPr bwMode="auto">
            <a:xfrm>
              <a:off x="3363" y="1178"/>
              <a:ext cx="327" cy="175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854" name="AutoShape 11"/>
            <p:cNvCxnSpPr>
              <a:cxnSpLocks noChangeShapeType="1"/>
              <a:stCxn id="35848" idx="2"/>
              <a:endCxn id="35849" idx="1"/>
            </p:cNvCxnSpPr>
            <p:nvPr/>
          </p:nvCxnSpPr>
          <p:spPr bwMode="auto">
            <a:xfrm rot="16200000" flipH="1">
              <a:off x="3664" y="2777"/>
              <a:ext cx="273" cy="22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856" name="Text Box 14"/>
            <p:cNvSpPr txBox="1">
              <a:spLocks noChangeArrowheads="1"/>
            </p:cNvSpPr>
            <p:nvPr/>
          </p:nvSpPr>
          <p:spPr bwMode="auto">
            <a:xfrm>
              <a:off x="227" y="2437"/>
              <a:ext cx="1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 dirty="0"/>
                <a:t>Alimentation</a:t>
              </a:r>
            </a:p>
          </p:txBody>
        </p:sp>
        <p:sp>
          <p:nvSpPr>
            <p:cNvPr id="35858" name="Text Box 16"/>
            <p:cNvSpPr txBox="1">
              <a:spLocks noChangeArrowheads="1"/>
            </p:cNvSpPr>
            <p:nvPr/>
          </p:nvSpPr>
          <p:spPr bwMode="auto">
            <a:xfrm>
              <a:off x="4334" y="3450"/>
              <a:ext cx="7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 dirty="0"/>
                <a:t>Produit</a:t>
              </a:r>
            </a:p>
          </p:txBody>
        </p:sp>
        <p:grpSp>
          <p:nvGrpSpPr>
            <p:cNvPr id="35859" name="Group 19"/>
            <p:cNvGrpSpPr>
              <a:grpSpLocks/>
            </p:cNvGrpSpPr>
            <p:nvPr/>
          </p:nvGrpSpPr>
          <p:grpSpPr bwMode="auto">
            <a:xfrm>
              <a:off x="1944" y="1730"/>
              <a:ext cx="471" cy="598"/>
              <a:chOff x="1992" y="1622"/>
              <a:chExt cx="471" cy="598"/>
            </a:xfrm>
          </p:grpSpPr>
          <p:sp>
            <p:nvSpPr>
              <p:cNvPr id="35868" name="AutoShape 17"/>
              <p:cNvSpPr>
                <a:spLocks noChangeArrowheads="1"/>
              </p:cNvSpPr>
              <p:nvPr/>
            </p:nvSpPr>
            <p:spPr bwMode="auto">
              <a:xfrm flipH="1">
                <a:off x="1992" y="1836"/>
                <a:ext cx="348" cy="384"/>
              </a:xfrm>
              <a:prstGeom prst="lightningBolt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buChar char="u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Monotype Sorts" charset="2"/>
                  <a:buChar char="t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35869" name="Text Box 18"/>
              <p:cNvSpPr txBox="1">
                <a:spLocks noChangeArrowheads="1"/>
              </p:cNvSpPr>
              <p:nvPr/>
            </p:nvSpPr>
            <p:spPr bwMode="auto">
              <a:xfrm>
                <a:off x="2198" y="1622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buChar char="u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Monotype Sorts" charset="2"/>
                  <a:buChar char="t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CC3300"/>
                    </a:solidFill>
                  </a:rPr>
                  <a:t>Q</a:t>
                </a:r>
              </a:p>
            </p:txBody>
          </p:sp>
        </p:grpSp>
        <p:grpSp>
          <p:nvGrpSpPr>
            <p:cNvPr id="35860" name="Group 23"/>
            <p:cNvGrpSpPr>
              <a:grpSpLocks/>
            </p:cNvGrpSpPr>
            <p:nvPr/>
          </p:nvGrpSpPr>
          <p:grpSpPr bwMode="auto">
            <a:xfrm>
              <a:off x="3912" y="1742"/>
              <a:ext cx="555" cy="598"/>
              <a:chOff x="3912" y="1634"/>
              <a:chExt cx="555" cy="598"/>
            </a:xfrm>
          </p:grpSpPr>
          <p:sp>
            <p:nvSpPr>
              <p:cNvPr id="35866" name="AutoShape 21"/>
              <p:cNvSpPr>
                <a:spLocks noChangeArrowheads="1"/>
              </p:cNvSpPr>
              <p:nvPr/>
            </p:nvSpPr>
            <p:spPr bwMode="auto">
              <a:xfrm flipV="1">
                <a:off x="3912" y="1848"/>
                <a:ext cx="348" cy="384"/>
              </a:xfrm>
              <a:prstGeom prst="lightningBolt">
                <a:avLst/>
              </a:prstGeom>
              <a:solidFill>
                <a:srgbClr val="0000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buChar char="u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Monotype Sorts" charset="2"/>
                  <a:buChar char="t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/>
              </a:p>
            </p:txBody>
          </p:sp>
          <p:sp>
            <p:nvSpPr>
              <p:cNvPr id="35867" name="Text Box 22"/>
              <p:cNvSpPr txBox="1">
                <a:spLocks noChangeArrowheads="1"/>
              </p:cNvSpPr>
              <p:nvPr/>
            </p:nvSpPr>
            <p:spPr bwMode="auto">
              <a:xfrm>
                <a:off x="4202" y="1634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buChar char="u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Monotype Sorts" charset="2"/>
                  <a:buChar char="t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66"/>
                    </a:solidFill>
                  </a:rPr>
                  <a:t>Q</a:t>
                </a:r>
              </a:p>
            </p:txBody>
          </p:sp>
        </p:grpSp>
        <p:sp>
          <p:nvSpPr>
            <p:cNvPr id="35861" name="Rectangle 26"/>
            <p:cNvSpPr>
              <a:spLocks noChangeArrowheads="1"/>
            </p:cNvSpPr>
            <p:nvPr/>
          </p:nvSpPr>
          <p:spPr bwMode="auto">
            <a:xfrm>
              <a:off x="1049" y="1060"/>
              <a:ext cx="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dirty="0" err="1">
                  <a:latin typeface="Symbol" pitchFamily="18" charset="2"/>
                </a:rPr>
                <a:t>T</a:t>
              </a:r>
              <a:r>
                <a:rPr lang="fr-FR" altLang="fr-FR" sz="2400" baseline="-25000" dirty="0" err="1"/>
                <a:t>consigne</a:t>
              </a:r>
              <a:endParaRPr lang="fr-FR" altLang="fr-FR" sz="2400" baseline="-25000" dirty="0"/>
            </a:p>
          </p:txBody>
        </p:sp>
        <p:sp>
          <p:nvSpPr>
            <p:cNvPr id="35862" name="Rectangle 27"/>
            <p:cNvSpPr>
              <a:spLocks noChangeArrowheads="1"/>
            </p:cNvSpPr>
            <p:nvPr/>
          </p:nvSpPr>
          <p:spPr bwMode="auto">
            <a:xfrm>
              <a:off x="1395" y="3024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dirty="0">
                  <a:latin typeface="Symbol" pitchFamily="18" charset="2"/>
                </a:rPr>
                <a:t>T</a:t>
              </a:r>
              <a:r>
                <a:rPr lang="fr-FR" altLang="fr-FR" sz="2400" baseline="-25000" dirty="0"/>
                <a:t>0</a:t>
              </a:r>
            </a:p>
          </p:txBody>
        </p:sp>
        <p:sp>
          <p:nvSpPr>
            <p:cNvPr id="35863" name="Rectangle 28"/>
            <p:cNvSpPr>
              <a:spLocks noChangeArrowheads="1"/>
            </p:cNvSpPr>
            <p:nvPr/>
          </p:nvSpPr>
          <p:spPr bwMode="auto">
            <a:xfrm>
              <a:off x="3741" y="1034"/>
              <a:ext cx="6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dirty="0" err="1">
                  <a:latin typeface="Symbol" pitchFamily="18" charset="2"/>
                </a:rPr>
                <a:t>T</a:t>
              </a:r>
              <a:r>
                <a:rPr lang="fr-FR" altLang="fr-FR" sz="2400" baseline="-25000" dirty="0" err="1"/>
                <a:t>consigne</a:t>
              </a:r>
              <a:endParaRPr lang="fr-FR" altLang="fr-FR" sz="2400" baseline="-25000" dirty="0"/>
            </a:p>
          </p:txBody>
        </p:sp>
        <p:sp>
          <p:nvSpPr>
            <p:cNvPr id="35864" name="Rectangle 29"/>
            <p:cNvSpPr>
              <a:spLocks noChangeArrowheads="1"/>
            </p:cNvSpPr>
            <p:nvPr/>
          </p:nvSpPr>
          <p:spPr bwMode="auto">
            <a:xfrm>
              <a:off x="3620" y="3019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dirty="0">
                  <a:latin typeface="Symbol" pitchFamily="18" charset="2"/>
                </a:rPr>
                <a:t>T</a:t>
              </a:r>
              <a:r>
                <a:rPr lang="fr-FR" altLang="fr-FR" sz="2400" baseline="-25000" dirty="0"/>
                <a:t>f</a:t>
              </a:r>
            </a:p>
          </p:txBody>
        </p:sp>
        <p:sp>
          <p:nvSpPr>
            <p:cNvPr id="35865" name="Text Box 36"/>
            <p:cNvSpPr txBox="1">
              <a:spLocks noChangeArrowheads="1"/>
            </p:cNvSpPr>
            <p:nvPr/>
          </p:nvSpPr>
          <p:spPr bwMode="auto">
            <a:xfrm>
              <a:off x="2455" y="1344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/>
                <a:t>barème</a:t>
              </a:r>
            </a:p>
          </p:txBody>
        </p:sp>
      </p:grpSp>
      <p:sp>
        <p:nvSpPr>
          <p:cNvPr id="197669" name="Text Box 37"/>
          <p:cNvSpPr txBox="1">
            <a:spLocks noChangeArrowheads="1"/>
          </p:cNvSpPr>
          <p:nvPr/>
        </p:nvSpPr>
        <p:spPr bwMode="auto">
          <a:xfrm>
            <a:off x="4585865" y="6308546"/>
            <a:ext cx="214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sous pression si </a:t>
            </a:r>
            <a:r>
              <a:rPr lang="fr-FR" altLang="fr-FR" sz="1400" dirty="0">
                <a:latin typeface="Symbol" pitchFamily="18" charset="2"/>
              </a:rPr>
              <a:t>T</a:t>
            </a:r>
            <a:r>
              <a:rPr lang="fr-FR" altLang="fr-FR" sz="1400" dirty="0"/>
              <a:t> &gt; 100 °C</a:t>
            </a:r>
            <a:endParaRPr lang="en-GB" altLang="fr-FR" sz="1400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18" y="591692"/>
            <a:ext cx="217218" cy="21721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1374" y="4548188"/>
            <a:ext cx="3390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800" dirty="0" smtClean="0"/>
              <a:t>Produits liquides</a:t>
            </a:r>
          </a:p>
          <a:p>
            <a:pPr marL="342900" indent="-171450">
              <a:buFontTx/>
              <a:buChar char="-"/>
            </a:pPr>
            <a:r>
              <a:rPr lang="fr-FR" sz="1800" dirty="0" smtClean="0"/>
              <a:t>Sans morceaux</a:t>
            </a:r>
          </a:p>
          <a:p>
            <a:pPr marL="342900" indent="-171450">
              <a:buFontTx/>
              <a:buChar char="-"/>
            </a:pPr>
            <a:r>
              <a:rPr lang="fr-FR" sz="1800" dirty="0" smtClean="0"/>
              <a:t>Avec morceaux, si diamètre des morceaux &lt; 2cm</a:t>
            </a:r>
          </a:p>
          <a:p>
            <a:pPr marL="342900" indent="-171450">
              <a:buFontTx/>
              <a:buChar char="-"/>
            </a:pPr>
            <a:r>
              <a:rPr lang="fr-FR" sz="1800" dirty="0" smtClean="0"/>
              <a:t>Avec morceaux, si teneur en morceaux &lt; 50%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800" dirty="0" smtClean="0"/>
              <a:t>Produits </a:t>
            </a:r>
            <a:r>
              <a:rPr lang="fr-FR" sz="1800" dirty="0" err="1" smtClean="0"/>
              <a:t>pompables</a:t>
            </a:r>
            <a:endParaRPr lang="fr-FR" sz="1800" dirty="0"/>
          </a:p>
        </p:txBody>
      </p:sp>
      <p:cxnSp>
        <p:nvCxnSpPr>
          <p:cNvPr id="16" name="Connecteur droit avec flèche 15"/>
          <p:cNvCxnSpPr>
            <a:stCxn id="35849" idx="2"/>
            <a:endCxn id="35858" idx="0"/>
          </p:cNvCxnSpPr>
          <p:nvPr/>
        </p:nvCxnSpPr>
        <p:spPr bwMode="auto">
          <a:xfrm flipH="1">
            <a:off x="7471569" y="4548188"/>
            <a:ext cx="794" cy="260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avec flèche 33"/>
          <p:cNvCxnSpPr>
            <a:stCxn id="35856" idx="2"/>
            <a:endCxn id="35847" idx="1"/>
          </p:cNvCxnSpPr>
          <p:nvPr/>
        </p:nvCxnSpPr>
        <p:spPr bwMode="auto">
          <a:xfrm>
            <a:off x="1307307" y="3657600"/>
            <a:ext cx="6476" cy="3603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7" grpId="0" animBg="1" autoUpdateAnimBg="0"/>
      <p:bldP spid="19766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0" y="576774"/>
            <a:ext cx="8278595" cy="55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48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01" y="351692"/>
            <a:ext cx="8336867" cy="60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27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 flipV="1">
            <a:off x="349250" y="336548"/>
            <a:ext cx="8401050" cy="6411914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927225" y="336550"/>
            <a:ext cx="682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990000"/>
                </a:solidFill>
              </a:rPr>
              <a:t>Conditionnement aseptique en BIB ou emballages individuels</a:t>
            </a:r>
          </a:p>
        </p:txBody>
      </p:sp>
      <p:pic>
        <p:nvPicPr>
          <p:cNvPr id="399366" name="Picture 6" descr="vis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100263"/>
            <a:ext cx="19240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67" name="Picture 7" descr="vis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73125"/>
            <a:ext cx="2457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70" name="Picture 10" descr="gif_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85" y="5146674"/>
            <a:ext cx="1174334" cy="11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 11"/>
          <p:cNvGrpSpPr>
            <a:grpSpLocks/>
          </p:cNvGrpSpPr>
          <p:nvPr/>
        </p:nvGrpSpPr>
        <p:grpSpPr bwMode="auto">
          <a:xfrm>
            <a:off x="441325" y="1217612"/>
            <a:ext cx="5551488" cy="2341564"/>
            <a:chOff x="355" y="618"/>
            <a:chExt cx="3497" cy="1475"/>
          </a:xfrm>
        </p:grpSpPr>
        <p:pic>
          <p:nvPicPr>
            <p:cNvPr id="3790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" y="618"/>
              <a:ext cx="2432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907" name="AutoShape 13"/>
            <p:cNvSpPr>
              <a:spLocks/>
            </p:cNvSpPr>
            <p:nvPr/>
          </p:nvSpPr>
          <p:spPr bwMode="auto">
            <a:xfrm>
              <a:off x="2813" y="1195"/>
              <a:ext cx="1039" cy="244"/>
            </a:xfrm>
            <a:prstGeom prst="accentCallout2">
              <a:avLst>
                <a:gd name="adj1" fmla="val 29509"/>
                <a:gd name="adj2" fmla="val -4620"/>
                <a:gd name="adj3" fmla="val 29509"/>
                <a:gd name="adj4" fmla="val -28009"/>
                <a:gd name="adj5" fmla="val 96722"/>
                <a:gd name="adj6" fmla="val -52356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/>
                <a:t>Vanne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/>
                <a:t>remplissage</a:t>
              </a:r>
              <a:endParaRPr lang="en-GB" altLang="fr-FR" sz="1800" dirty="0"/>
            </a:p>
          </p:txBody>
        </p:sp>
        <p:sp>
          <p:nvSpPr>
            <p:cNvPr id="37908" name="Rectangle 14"/>
            <p:cNvSpPr>
              <a:spLocks noChangeArrowheads="1"/>
            </p:cNvSpPr>
            <p:nvPr/>
          </p:nvSpPr>
          <p:spPr bwMode="auto">
            <a:xfrm>
              <a:off x="1107" y="1862"/>
              <a:ext cx="19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 dirty="0"/>
                <a:t>Poches plastique ou composite</a:t>
              </a:r>
              <a:endParaRPr lang="en-GB" altLang="fr-FR" sz="1800" b="1" dirty="0"/>
            </a:p>
          </p:txBody>
        </p:sp>
      </p:grpSp>
      <p:grpSp>
        <p:nvGrpSpPr>
          <p:cNvPr id="37896" name="Group 15"/>
          <p:cNvGrpSpPr>
            <a:grpSpLocks/>
          </p:cNvGrpSpPr>
          <p:nvPr/>
        </p:nvGrpSpPr>
        <p:grpSpPr bwMode="auto">
          <a:xfrm>
            <a:off x="0" y="3683000"/>
            <a:ext cx="4656138" cy="2917825"/>
            <a:chOff x="135" y="2104"/>
            <a:chExt cx="2933" cy="1838"/>
          </a:xfrm>
        </p:grpSpPr>
        <p:grpSp>
          <p:nvGrpSpPr>
            <p:cNvPr id="37901" name="Group 16"/>
            <p:cNvGrpSpPr>
              <a:grpSpLocks/>
            </p:cNvGrpSpPr>
            <p:nvPr/>
          </p:nvGrpSpPr>
          <p:grpSpPr bwMode="auto">
            <a:xfrm>
              <a:off x="135" y="2104"/>
              <a:ext cx="2051" cy="1838"/>
              <a:chOff x="135" y="2104"/>
              <a:chExt cx="2051" cy="1838"/>
            </a:xfrm>
          </p:grpSpPr>
          <p:pic>
            <p:nvPicPr>
              <p:cNvPr id="37903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" y="2104"/>
                <a:ext cx="1351" cy="1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904" name="AutoShape 18"/>
              <p:cNvSpPr>
                <a:spLocks/>
              </p:cNvSpPr>
              <p:nvPr/>
            </p:nvSpPr>
            <p:spPr bwMode="auto">
              <a:xfrm>
                <a:off x="135" y="2808"/>
                <a:ext cx="576" cy="218"/>
              </a:xfrm>
              <a:prstGeom prst="accentCallout2">
                <a:avLst>
                  <a:gd name="adj1" fmla="val 33028"/>
                  <a:gd name="adj2" fmla="val 108333"/>
                  <a:gd name="adj3" fmla="val 33028"/>
                  <a:gd name="adj4" fmla="val 144620"/>
                  <a:gd name="adj5" fmla="val -38991"/>
                  <a:gd name="adj6" fmla="val 182468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buChar char="u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Monotype Sorts" charset="2"/>
                  <a:buChar char="t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/>
                  <a:t>Fût</a:t>
                </a:r>
                <a:endParaRPr lang="en-GB" altLang="fr-FR" sz="1800"/>
              </a:p>
            </p:txBody>
          </p:sp>
          <p:sp>
            <p:nvSpPr>
              <p:cNvPr id="37905" name="Rectangle 19"/>
              <p:cNvSpPr>
                <a:spLocks noChangeArrowheads="1"/>
              </p:cNvSpPr>
              <p:nvPr/>
            </p:nvSpPr>
            <p:spPr bwMode="auto">
              <a:xfrm>
                <a:off x="1153" y="3703"/>
                <a:ext cx="836" cy="239"/>
              </a:xfrm>
              <a:prstGeom prst="rect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buChar char="u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Monotype Sorts" charset="2"/>
                  <a:buChar char="t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 b="1"/>
                  <a:t>Bags in box</a:t>
                </a:r>
                <a:endParaRPr lang="en-GB" altLang="fr-FR" sz="1800" b="1"/>
              </a:p>
            </p:txBody>
          </p:sp>
        </p:grpSp>
        <p:sp>
          <p:nvSpPr>
            <p:cNvPr id="37902" name="AutoShape 20"/>
            <p:cNvSpPr>
              <a:spLocks/>
            </p:cNvSpPr>
            <p:nvPr/>
          </p:nvSpPr>
          <p:spPr bwMode="auto">
            <a:xfrm>
              <a:off x="2308" y="2791"/>
              <a:ext cx="760" cy="384"/>
            </a:xfrm>
            <a:prstGeom prst="accentCallout2">
              <a:avLst>
                <a:gd name="adj1" fmla="val 18750"/>
                <a:gd name="adj2" fmla="val -6315"/>
                <a:gd name="adj3" fmla="val 18750"/>
                <a:gd name="adj4" fmla="val -41185"/>
                <a:gd name="adj5" fmla="val 139065"/>
                <a:gd name="adj6" fmla="val -77370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buChar char="u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Monotype Sorts" charset="2"/>
                <a:buChar char="t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dirty="0"/>
                <a:t>Carton</a:t>
              </a:r>
              <a:endParaRPr lang="en-GB" altLang="fr-FR" sz="1800" dirty="0"/>
            </a:p>
          </p:txBody>
        </p:sp>
      </p:grpSp>
      <p:pic>
        <p:nvPicPr>
          <p:cNvPr id="399383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28" y="3371850"/>
            <a:ext cx="1746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7" name="Text Box 27"/>
          <p:cNvSpPr txBox="1">
            <a:spLocks noChangeArrowheads="1"/>
          </p:cNvSpPr>
          <p:nvPr/>
        </p:nvSpPr>
        <p:spPr bwMode="auto">
          <a:xfrm>
            <a:off x="5865813" y="634523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/>
              <a:t>Emballages individuels</a:t>
            </a:r>
          </a:p>
        </p:txBody>
      </p:sp>
      <p:sp>
        <p:nvSpPr>
          <p:cNvPr id="23" name="AutoShape 18"/>
          <p:cNvSpPr>
            <a:spLocks/>
          </p:cNvSpPr>
          <p:nvPr/>
        </p:nvSpPr>
        <p:spPr bwMode="auto">
          <a:xfrm>
            <a:off x="3860175" y="3803650"/>
            <a:ext cx="1591925" cy="319088"/>
          </a:xfrm>
          <a:prstGeom prst="accentCallout2">
            <a:avLst>
              <a:gd name="adj1" fmla="val 38998"/>
              <a:gd name="adj2" fmla="val 100542"/>
              <a:gd name="adj3" fmla="val 33028"/>
              <a:gd name="adj4" fmla="val 121883"/>
              <a:gd name="adj5" fmla="val 98964"/>
              <a:gd name="adj6" fmla="val 140583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None/>
            </a:pPr>
            <a:r>
              <a:rPr lang="fr-FR" sz="1800" dirty="0" smtClean="0"/>
              <a:t>Polyéthylène</a:t>
            </a:r>
            <a:endParaRPr lang="fr-FR" sz="1800" dirty="0"/>
          </a:p>
        </p:txBody>
      </p:sp>
      <p:sp>
        <p:nvSpPr>
          <p:cNvPr id="24" name="AutoShape 13"/>
          <p:cNvSpPr>
            <a:spLocks/>
          </p:cNvSpPr>
          <p:nvPr/>
        </p:nvSpPr>
        <p:spPr bwMode="auto">
          <a:xfrm>
            <a:off x="8146343" y="3775869"/>
            <a:ext cx="903288" cy="442912"/>
          </a:xfrm>
          <a:prstGeom prst="accentCallout2">
            <a:avLst>
              <a:gd name="adj1" fmla="val 29509"/>
              <a:gd name="adj2" fmla="val -4620"/>
              <a:gd name="adj3" fmla="val 29509"/>
              <a:gd name="adj4" fmla="val -28009"/>
              <a:gd name="adj5" fmla="val 96722"/>
              <a:gd name="adj6" fmla="val -52356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 smtClean="0"/>
              <a:t>PET</a:t>
            </a:r>
            <a:endParaRPr lang="en-GB" altLang="fr-FR" sz="180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1691" y="227940"/>
            <a:ext cx="217218" cy="217218"/>
          </a:xfrm>
          <a:prstGeom prst="rect">
            <a:avLst/>
          </a:prstGeom>
        </p:spPr>
      </p:pic>
      <p:pic>
        <p:nvPicPr>
          <p:cNvPr id="33794" name="Picture 2" descr="Bouteille plastique vide recyclé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7" r="32614"/>
          <a:stretch/>
        </p:blipFill>
        <p:spPr bwMode="auto">
          <a:xfrm>
            <a:off x="7033218" y="3458437"/>
            <a:ext cx="554020" cy="15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3"/>
          <p:cNvSpPr>
            <a:spLocks/>
          </p:cNvSpPr>
          <p:nvPr/>
        </p:nvSpPr>
        <p:spPr bwMode="auto">
          <a:xfrm>
            <a:off x="7920831" y="5383213"/>
            <a:ext cx="903288" cy="442912"/>
          </a:xfrm>
          <a:prstGeom prst="accentCallout2">
            <a:avLst>
              <a:gd name="adj1" fmla="val 29509"/>
              <a:gd name="adj2" fmla="val -4620"/>
              <a:gd name="adj3" fmla="val 29509"/>
              <a:gd name="adj4" fmla="val -28009"/>
              <a:gd name="adj5" fmla="val 96722"/>
              <a:gd name="adj6" fmla="val -52356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 err="1" smtClean="0"/>
              <a:t>Tetra</a:t>
            </a:r>
            <a:r>
              <a:rPr lang="fr-FR" altLang="fr-FR" sz="1800" dirty="0" smtClean="0"/>
              <a:t> Pack</a:t>
            </a:r>
            <a:endParaRPr lang="en-GB" alt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2738" y="1938338"/>
            <a:ext cx="845026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Introduction</a:t>
            </a:r>
            <a:endParaRPr lang="en-GB" altLang="fr-FR" sz="40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168274" y="1143748"/>
            <a:ext cx="8816975" cy="862441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141288" y="2593406"/>
            <a:ext cx="4783138" cy="453008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14300" y="1142588"/>
            <a:ext cx="876935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fr-FR" altLang="fr-FR" sz="2400" b="1" dirty="0"/>
              <a:t>Stabilisation d’un aliment </a:t>
            </a:r>
            <a:r>
              <a:rPr lang="fr-FR" altLang="fr-FR" sz="2400" dirty="0">
                <a:sym typeface="Symbol" pitchFamily="18" charset="2"/>
              </a:rPr>
              <a:t></a:t>
            </a:r>
            <a:r>
              <a:rPr lang="fr-FR" altLang="fr-FR" sz="2400" dirty="0"/>
              <a:t> maintenir + garantir qualité produit à un certain niveau pendant une durée définie (durée conservation)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endParaRPr lang="fr-FR" altLang="fr-FR" sz="2400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400" b="1" dirty="0"/>
              <a:t> Garantir l’innocuité de l’aliment</a:t>
            </a:r>
          </a:p>
          <a:p>
            <a:pPr lvl="2">
              <a:spcBef>
                <a:spcPct val="50000"/>
              </a:spcBef>
              <a:buClr>
                <a:srgbClr val="FF0F0F"/>
              </a:buClr>
              <a:buSzTx/>
              <a:buFontTx/>
              <a:buNone/>
            </a:pPr>
            <a:r>
              <a:rPr lang="fr-FR" altLang="fr-FR" b="1" u="sng" dirty="0">
                <a:solidFill>
                  <a:srgbClr val="CC0000"/>
                </a:solidFill>
                <a:sym typeface="Symbol" pitchFamily="18" charset="2"/>
              </a:rPr>
              <a:t>Flores pathogènes et </a:t>
            </a:r>
            <a:r>
              <a:rPr lang="fr-FR" altLang="fr-FR" b="1" u="sng" dirty="0" err="1" smtClean="0">
                <a:solidFill>
                  <a:srgbClr val="CC0000"/>
                </a:solidFill>
                <a:sym typeface="Symbol" pitchFamily="18" charset="2"/>
              </a:rPr>
              <a:t>toxinogènes</a:t>
            </a:r>
            <a:endParaRPr lang="fr-FR" altLang="fr-FR" b="1" u="sng" dirty="0">
              <a:solidFill>
                <a:srgbClr val="CC0000"/>
              </a:solidFill>
              <a:sym typeface="Symbol" pitchFamily="18" charset="2"/>
            </a:endParaRPr>
          </a:p>
          <a:p>
            <a:pPr lvl="2">
              <a:spcBef>
                <a:spcPct val="50000"/>
              </a:spcBef>
              <a:buClr>
                <a:srgbClr val="FF0F0F"/>
              </a:buClr>
              <a:buSzTx/>
              <a:buFontTx/>
              <a:buNone/>
            </a:pPr>
            <a:endParaRPr lang="fr-FR" altLang="fr-FR" b="1" u="sng" dirty="0">
              <a:solidFill>
                <a:srgbClr val="CC0000"/>
              </a:solidFill>
              <a:sym typeface="Symbol" pitchFamily="18" charset="2"/>
            </a:endParaRPr>
          </a:p>
          <a:p>
            <a:pPr lvl="2">
              <a:spcBef>
                <a:spcPct val="50000"/>
              </a:spcBef>
              <a:buClr>
                <a:srgbClr val="FF0F0F"/>
              </a:buClr>
              <a:buSzTx/>
              <a:buFontTx/>
              <a:buNone/>
            </a:pPr>
            <a:endParaRPr lang="fr-FR" altLang="fr-FR" b="1" u="sng" dirty="0">
              <a:solidFill>
                <a:srgbClr val="CC0000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2400" b="1" dirty="0"/>
              <a:t> Protéger le produit contre</a:t>
            </a:r>
          </a:p>
          <a:p>
            <a:pPr lvl="2">
              <a:spcBef>
                <a:spcPct val="50000"/>
              </a:spcBef>
              <a:buClr>
                <a:srgbClr val="FF0F0F"/>
              </a:buClr>
              <a:buSzTx/>
              <a:buFontTx/>
              <a:buNone/>
            </a:pPr>
            <a:r>
              <a:rPr lang="fr-FR" altLang="fr-FR" b="1" u="sng" dirty="0">
                <a:solidFill>
                  <a:srgbClr val="CC0000"/>
                </a:solidFill>
                <a:sym typeface="Symbol" pitchFamily="18" charset="2"/>
              </a:rPr>
              <a:t>les dégradations microbiennes</a:t>
            </a:r>
            <a:r>
              <a:rPr lang="fr-FR" altLang="fr-FR" dirty="0">
                <a:solidFill>
                  <a:srgbClr val="CC0000"/>
                </a:solidFill>
                <a:sym typeface="Symbol" pitchFamily="18" charset="2"/>
              </a:rPr>
              <a:t> (flores d’altération)</a:t>
            </a:r>
          </a:p>
          <a:p>
            <a:pPr lvl="2">
              <a:spcBef>
                <a:spcPct val="50000"/>
              </a:spcBef>
              <a:buClr>
                <a:srgbClr val="FF0F0F"/>
              </a:buClr>
              <a:buSzTx/>
              <a:buFontTx/>
              <a:buNone/>
            </a:pPr>
            <a:r>
              <a:rPr lang="fr-FR" altLang="fr-FR" dirty="0">
                <a:solidFill>
                  <a:srgbClr val="CC0000"/>
                </a:solidFill>
                <a:sym typeface="Symbol" pitchFamily="18" charset="2"/>
              </a:rPr>
              <a:t>mais aussi biochimiques (enzymes endogènes)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143125" y="282575"/>
            <a:ext cx="4951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Objectifs stabilisation </a:t>
            </a:r>
            <a:endParaRPr lang="en-GB" altLang="fr-FR" b="1">
              <a:solidFill>
                <a:srgbClr val="990000"/>
              </a:solidFill>
            </a:endParaRPr>
          </a:p>
        </p:txBody>
      </p:sp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2339975"/>
            <a:ext cx="1222375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2"/>
          <a:stretch>
            <a:fillRect/>
          </a:stretch>
        </p:blipFill>
        <p:spPr bwMode="auto">
          <a:xfrm>
            <a:off x="7116763" y="3771900"/>
            <a:ext cx="12065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8304213" y="2832100"/>
            <a:ext cx="782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800" i="1"/>
              <a:t>Salmonella</a:t>
            </a:r>
            <a:r>
              <a:rPr lang="es-ES_tradnl" altLang="fr-FR" sz="800"/>
              <a:t> sp.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8274050" y="4217988"/>
            <a:ext cx="812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800" i="1"/>
              <a:t>Clostridium</a:t>
            </a:r>
            <a:r>
              <a:rPr lang="es-ES_tradnl" altLang="fr-FR" sz="800"/>
              <a:t> sp.</a:t>
            </a:r>
          </a:p>
        </p:txBody>
      </p:sp>
      <p:pic>
        <p:nvPicPr>
          <p:cNvPr id="1884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700713"/>
            <a:ext cx="10271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251825" y="6092825"/>
            <a:ext cx="81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800" i="1"/>
              <a:t>Saccharomyces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800" i="1"/>
              <a:t>cerevisiae</a:t>
            </a:r>
          </a:p>
        </p:txBody>
      </p:sp>
      <p:pic>
        <p:nvPicPr>
          <p:cNvPr id="18842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9112" b="23642"/>
          <a:stretch>
            <a:fillRect/>
          </a:stretch>
        </p:blipFill>
        <p:spPr bwMode="auto">
          <a:xfrm>
            <a:off x="5708650" y="2338388"/>
            <a:ext cx="1252538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4924425" y="2832100"/>
            <a:ext cx="8239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800" i="1"/>
              <a:t>Vibrio cholerae</a:t>
            </a:r>
            <a:endParaRPr lang="es-ES_tradnl" altLang="fr-FR" sz="800"/>
          </a:p>
        </p:txBody>
      </p:sp>
      <p:pic>
        <p:nvPicPr>
          <p:cNvPr id="5133" name="Picture 13" descr="Image associé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795713"/>
            <a:ext cx="125888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86438" y="4879975"/>
            <a:ext cx="11255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800" i="1"/>
              <a:t>Staphylococcus aureus</a:t>
            </a:r>
            <a:endParaRPr lang="es-ES_tradnl" altLang="fr-FR" sz="800"/>
          </a:p>
        </p:txBody>
      </p:sp>
      <p:sp>
        <p:nvSpPr>
          <p:cNvPr id="5134" name="AutoShape 15" descr="Résultat de recherche d'images pour &quot;aspergillus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sp>
        <p:nvSpPr>
          <p:cNvPr id="5135" name="AutoShape 17" descr="Résultat de recherche d'images pour &quot;aspergillus&quot;"/>
          <p:cNvSpPr>
            <a:spLocks noChangeAspect="1" noChangeArrowheads="1"/>
          </p:cNvSpPr>
          <p:nvPr/>
        </p:nvSpPr>
        <p:spPr bwMode="auto">
          <a:xfrm>
            <a:off x="168275" y="-2217738"/>
            <a:ext cx="6991350" cy="46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832225"/>
            <a:ext cx="15541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06750" y="4230688"/>
            <a:ext cx="7953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800" i="1"/>
              <a:t>Aspergillus sp.</a:t>
            </a:r>
            <a:endParaRPr lang="es-ES_tradnl" altLang="fr-FR" sz="800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0" b="20937"/>
          <a:stretch>
            <a:fillRect/>
          </a:stretch>
        </p:blipFill>
        <p:spPr bwMode="auto">
          <a:xfrm>
            <a:off x="114300" y="5700713"/>
            <a:ext cx="86201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65200" y="6418263"/>
            <a:ext cx="8382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fr-FR" sz="800" i="1"/>
              <a:t>Lactococcus sp.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7696" y="2510311"/>
            <a:ext cx="217218" cy="21721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7407" y="1020867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4" grpId="0"/>
      <p:bldP spid="188425" grpId="0"/>
      <p:bldP spid="188427" grpId="0"/>
      <p:bldP spid="188429" grpId="0"/>
      <p:bldP spid="13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224589" y="858838"/>
            <a:ext cx="8659060" cy="5951012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55813" y="173038"/>
            <a:ext cx="6843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Stratégies de stabilisation (</a:t>
            </a:r>
            <a:r>
              <a:rPr lang="fr-FR" altLang="fr-FR" b="1">
                <a:solidFill>
                  <a:srgbClr val="990000"/>
                </a:solidFill>
                <a:latin typeface="Symbol" pitchFamily="18" charset="2"/>
              </a:rPr>
              <a:t>m</a:t>
            </a:r>
            <a:r>
              <a:rPr lang="fr-FR" altLang="fr-FR" b="1">
                <a:solidFill>
                  <a:srgbClr val="990000"/>
                </a:solidFill>
              </a:rPr>
              <a:t>O) </a:t>
            </a:r>
            <a:endParaRPr lang="en-GB" altLang="fr-FR" b="1">
              <a:solidFill>
                <a:srgbClr val="990000"/>
              </a:solidFill>
            </a:endParaRP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374650" y="1316038"/>
            <a:ext cx="8621713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AutoNum type="arabicPeriod"/>
            </a:pPr>
            <a:r>
              <a:rPr lang="fr-FR" altLang="fr-FR" sz="1800" b="1" u="sng" dirty="0"/>
              <a:t>Limitation/inhibition développement </a:t>
            </a:r>
            <a:r>
              <a:rPr lang="fr-FR" altLang="fr-FR" sz="1800" b="1" u="sng" dirty="0" err="1">
                <a:latin typeface="Symbol" pitchFamily="18" charset="2"/>
              </a:rPr>
              <a:t>m</a:t>
            </a:r>
            <a:r>
              <a:rPr lang="fr-FR" altLang="fr-FR" sz="1800" b="1" u="sng" dirty="0" err="1"/>
              <a:t>O</a:t>
            </a:r>
            <a:endParaRPr lang="fr-FR" altLang="fr-FR" sz="1800" b="1" u="sng" dirty="0"/>
          </a:p>
          <a:p>
            <a:pPr marL="0" indent="0">
              <a:spcBef>
                <a:spcPct val="50000"/>
              </a:spcBef>
              <a:buClr>
                <a:schemeClr val="bg2"/>
              </a:buClr>
            </a:pPr>
            <a:endParaRPr lang="fr-FR" altLang="fr-FR" sz="1800" b="1" dirty="0"/>
          </a:p>
          <a:p>
            <a:pPr>
              <a:spcBef>
                <a:spcPct val="50000"/>
              </a:spcBef>
              <a:buClr>
                <a:schemeClr val="bg2"/>
              </a:buClr>
              <a:buFont typeface="+mj-lt"/>
              <a:buAutoNum type="arabicPeriod" startAt="2"/>
            </a:pPr>
            <a:r>
              <a:rPr lang="fr-FR" altLang="fr-FR" sz="1800" b="1" u="sng" dirty="0"/>
              <a:t>Séparation physique des </a:t>
            </a:r>
            <a:r>
              <a:rPr lang="fr-FR" altLang="fr-FR" sz="1800" b="1" u="sng" dirty="0" err="1">
                <a:latin typeface="Symbol" pitchFamily="18" charset="2"/>
              </a:rPr>
              <a:t>m</a:t>
            </a:r>
            <a:r>
              <a:rPr lang="fr-FR" altLang="fr-FR" sz="1800" b="1" u="sng" dirty="0" err="1"/>
              <a:t>O</a:t>
            </a:r>
            <a:r>
              <a:rPr lang="fr-FR" altLang="fr-FR" sz="1800" b="1" u="sng" dirty="0"/>
              <a:t> de </a:t>
            </a:r>
            <a:r>
              <a:rPr lang="fr-FR" altLang="fr-FR" sz="1800" b="1" u="sng" dirty="0" smtClean="0"/>
              <a:t>l’aliment</a:t>
            </a:r>
            <a:r>
              <a:rPr lang="fr-FR" altLang="fr-FR" sz="1800" dirty="0" smtClean="0"/>
              <a:t> (liquides)</a:t>
            </a:r>
            <a:endParaRPr lang="fr-FR" altLang="fr-FR" sz="1800" dirty="0"/>
          </a:p>
          <a:p>
            <a:pPr marL="0" indent="0">
              <a:spcBef>
                <a:spcPct val="50000"/>
              </a:spcBef>
              <a:buClr>
                <a:schemeClr val="bg2"/>
              </a:buClr>
            </a:pPr>
            <a:r>
              <a:rPr lang="fr-FR" altLang="fr-FR" sz="1800" b="1" dirty="0">
                <a:solidFill>
                  <a:srgbClr val="CC0000"/>
                </a:solidFill>
                <a:sym typeface="Symbol" pitchFamily="18" charset="2"/>
              </a:rPr>
              <a:t>	</a:t>
            </a:r>
            <a:r>
              <a:rPr lang="fr-FR" altLang="fr-FR" sz="1600" dirty="0" smtClean="0">
                <a:solidFill>
                  <a:srgbClr val="CC0000"/>
                </a:solidFill>
                <a:sym typeface="Symbol" pitchFamily="18" charset="2"/>
              </a:rPr>
              <a:t>filtration </a:t>
            </a:r>
            <a:r>
              <a:rPr lang="fr-FR" altLang="fr-FR" sz="1600" dirty="0">
                <a:solidFill>
                  <a:srgbClr val="CC0000"/>
                </a:solidFill>
                <a:sym typeface="Symbol" pitchFamily="18" charset="2"/>
              </a:rPr>
              <a:t>stérilisante </a:t>
            </a:r>
            <a:r>
              <a:rPr lang="fr-FR" altLang="fr-FR" sz="1600" dirty="0" smtClean="0">
                <a:solidFill>
                  <a:srgbClr val="CC0000"/>
                </a:solidFill>
                <a:sym typeface="Symbol" pitchFamily="18" charset="2"/>
              </a:rPr>
              <a:t>(≤ </a:t>
            </a:r>
            <a:r>
              <a:rPr lang="fr-FR" altLang="fr-FR" sz="1600" dirty="0">
                <a:solidFill>
                  <a:srgbClr val="CC0000"/>
                </a:solidFill>
                <a:sym typeface="Symbol" pitchFamily="18" charset="2"/>
              </a:rPr>
              <a:t>0,45 </a:t>
            </a:r>
            <a:r>
              <a:rPr lang="fr-FR" altLang="fr-FR" sz="1600" dirty="0" smtClean="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fr-FR" altLang="fr-FR" sz="1600" dirty="0" smtClean="0">
                <a:solidFill>
                  <a:srgbClr val="CC0000"/>
                </a:solidFill>
                <a:sym typeface="Symbol" pitchFamily="18" charset="2"/>
              </a:rPr>
              <a:t>m), </a:t>
            </a:r>
            <a:r>
              <a:rPr lang="fr-FR" altLang="fr-FR" sz="1600" dirty="0" err="1" smtClean="0">
                <a:solidFill>
                  <a:srgbClr val="CC0000"/>
                </a:solidFill>
                <a:sym typeface="Symbol" pitchFamily="18" charset="2"/>
              </a:rPr>
              <a:t>bactofugation</a:t>
            </a:r>
            <a:endParaRPr lang="fr-FR" altLang="fr-FR" sz="1600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 typeface="+mj-lt"/>
              <a:buAutoNum type="arabicPeriod" startAt="3"/>
            </a:pPr>
            <a:r>
              <a:rPr lang="fr-FR" altLang="fr-FR" sz="1800" b="1" u="sng" dirty="0"/>
              <a:t>Destruction partielle ou totale </a:t>
            </a:r>
            <a:r>
              <a:rPr lang="fr-FR" altLang="fr-FR" sz="1800" b="1" u="sng" dirty="0" err="1">
                <a:latin typeface="Symbol" pitchFamily="18" charset="2"/>
              </a:rPr>
              <a:t>m</a:t>
            </a:r>
            <a:r>
              <a:rPr lang="fr-FR" altLang="fr-FR" sz="1800" b="1" u="sng" dirty="0" err="1"/>
              <a:t>O</a:t>
            </a:r>
            <a:endParaRPr lang="fr-FR" altLang="fr-FR" sz="1800" b="1" u="sng" dirty="0"/>
          </a:p>
          <a:p>
            <a:pPr lvl="1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altLang="fr-FR" sz="1800" b="1" dirty="0"/>
              <a:t>Chauffage du produit à T &gt; </a:t>
            </a:r>
            <a:r>
              <a:rPr lang="fr-FR" altLang="fr-FR" sz="1800" b="1" dirty="0" err="1"/>
              <a:t>T</a:t>
            </a:r>
            <a:r>
              <a:rPr lang="fr-FR" altLang="fr-FR" sz="1800" b="1" baseline="-25000" dirty="0" err="1"/>
              <a:t>létale</a:t>
            </a:r>
            <a:r>
              <a:rPr lang="fr-FR" altLang="fr-FR" sz="1800" b="1" dirty="0"/>
              <a:t> </a:t>
            </a:r>
            <a:r>
              <a:rPr lang="fr-FR" altLang="fr-FR" sz="1200" dirty="0"/>
              <a:t>(T &gt; 60 °C pour </a:t>
            </a:r>
            <a:r>
              <a:rPr lang="fr-FR" altLang="fr-FR" sz="1200" dirty="0" err="1"/>
              <a:t>Cvég</a:t>
            </a:r>
            <a:r>
              <a:rPr lang="fr-FR" altLang="fr-FR" sz="1200" dirty="0"/>
              <a:t>, T &gt; 100 °C pour spores thermorésistantes)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fr-FR" altLang="fr-FR" sz="1800" b="1" dirty="0">
                <a:solidFill>
                  <a:srgbClr val="CC0000"/>
                </a:solidFill>
                <a:sym typeface="Symbol" pitchFamily="18" charset="2"/>
              </a:rPr>
              <a:t>	</a:t>
            </a:r>
            <a:r>
              <a:rPr lang="fr-FR" altLang="fr-FR" sz="1600" b="1" dirty="0">
                <a:solidFill>
                  <a:srgbClr val="336600"/>
                </a:solidFill>
                <a:sym typeface="Wingdings" pitchFamily="2" charset="2"/>
              </a:rPr>
              <a:t></a:t>
            </a:r>
            <a:r>
              <a:rPr lang="fr-FR" altLang="fr-FR" sz="1600" b="1" dirty="0">
                <a:solidFill>
                  <a:srgbClr val="336600"/>
                </a:solidFill>
                <a:sym typeface="Symbol" pitchFamily="18" charset="2"/>
              </a:rPr>
              <a:t> dénaturation enzymes endogènes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fr-FR" altLang="fr-FR" sz="1600" b="1" dirty="0">
                <a:solidFill>
                  <a:srgbClr val="CC0000"/>
                </a:solidFill>
                <a:sym typeface="Symbol" pitchFamily="18" charset="2"/>
              </a:rPr>
              <a:t>	</a:t>
            </a:r>
            <a:r>
              <a:rPr lang="fr-FR" altLang="fr-FR" sz="1600" b="1" dirty="0">
                <a:solidFill>
                  <a:srgbClr val="CC0000"/>
                </a:solidFill>
                <a:sym typeface="Wingdings" pitchFamily="2" charset="2"/>
              </a:rPr>
              <a:t></a:t>
            </a:r>
            <a:r>
              <a:rPr lang="fr-FR" altLang="fr-FR" sz="1600" b="1" dirty="0">
                <a:solidFill>
                  <a:srgbClr val="CC0000"/>
                </a:solidFill>
                <a:sym typeface="Symbol" pitchFamily="18" charset="2"/>
              </a:rPr>
              <a:t> dégradations thermiques</a:t>
            </a:r>
            <a:endParaRPr lang="fr-FR" altLang="fr-FR" sz="1600" b="1" dirty="0"/>
          </a:p>
          <a:p>
            <a:pPr lvl="1">
              <a:spcBef>
                <a:spcPct val="50000"/>
              </a:spcBef>
              <a:buClr>
                <a:schemeClr val="bg2"/>
              </a:buClr>
              <a:buFont typeface="Wingdings" pitchFamily="2" charset="2"/>
              <a:buChar char="Ø"/>
            </a:pPr>
            <a:r>
              <a:rPr lang="fr-FR" altLang="fr-FR" sz="1800" b="1" dirty="0"/>
              <a:t>Autres procédés non-thermiques pour éviter dégradations qualité</a:t>
            </a:r>
          </a:p>
          <a:p>
            <a:pPr lvl="3">
              <a:spcBef>
                <a:spcPct val="50000"/>
              </a:spcBef>
              <a:buClr>
                <a:srgbClr val="FF0F0F"/>
              </a:buClr>
            </a:pPr>
            <a:r>
              <a:rPr lang="fr-FR" altLang="fr-FR" sz="1600" dirty="0">
                <a:solidFill>
                  <a:srgbClr val="CC0000"/>
                </a:solidFill>
                <a:sym typeface="Symbol" pitchFamily="18" charset="2"/>
              </a:rPr>
              <a:t>radiations </a:t>
            </a:r>
            <a:r>
              <a:rPr lang="fr-FR" altLang="fr-FR" sz="1600" dirty="0" err="1">
                <a:solidFill>
                  <a:srgbClr val="CC0000"/>
                </a:solidFill>
                <a:sym typeface="Symbol" pitchFamily="18" charset="2"/>
              </a:rPr>
              <a:t>électro-magnétiques</a:t>
            </a:r>
            <a:r>
              <a:rPr lang="fr-FR" altLang="fr-FR" sz="1600" dirty="0">
                <a:solidFill>
                  <a:srgbClr val="CC0000"/>
                </a:solidFill>
                <a:sym typeface="Symbol" pitchFamily="18" charset="2"/>
              </a:rPr>
              <a:t> (UV, lumière pulsée, ionisation </a:t>
            </a:r>
            <a:r>
              <a:rPr lang="fr-FR" altLang="fr-FR" sz="1600" dirty="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fr-FR" altLang="fr-FR" sz="1600" dirty="0">
                <a:solidFill>
                  <a:srgbClr val="CC0000"/>
                </a:solidFill>
                <a:sym typeface="Symbol" pitchFamily="18" charset="2"/>
              </a:rPr>
              <a:t>)</a:t>
            </a:r>
          </a:p>
          <a:p>
            <a:pPr lvl="3">
              <a:spcBef>
                <a:spcPct val="50000"/>
              </a:spcBef>
              <a:buClr>
                <a:srgbClr val="FF0F0F"/>
              </a:buClr>
            </a:pPr>
            <a:r>
              <a:rPr lang="fr-FR" altLang="fr-FR" sz="1600" dirty="0">
                <a:solidFill>
                  <a:srgbClr val="CC0000"/>
                </a:solidFill>
                <a:sym typeface="Symbol" pitchFamily="18" charset="2"/>
              </a:rPr>
              <a:t>champs électriques ou magnétiques pulsés</a:t>
            </a:r>
          </a:p>
          <a:p>
            <a:pPr lvl="3">
              <a:spcBef>
                <a:spcPct val="50000"/>
              </a:spcBef>
              <a:buClr>
                <a:srgbClr val="FF0F0F"/>
              </a:buClr>
            </a:pPr>
            <a:r>
              <a:rPr lang="fr-FR" altLang="fr-FR" sz="1600" dirty="0" err="1">
                <a:solidFill>
                  <a:srgbClr val="CC0000"/>
                </a:solidFill>
                <a:sym typeface="Symbol" pitchFamily="18" charset="2"/>
              </a:rPr>
              <a:t>pascalisation</a:t>
            </a:r>
            <a:endParaRPr lang="fr-FR" altLang="fr-FR" sz="1600" dirty="0">
              <a:solidFill>
                <a:srgbClr val="CC0000"/>
              </a:solidFill>
              <a:sym typeface="Symbol" pitchFamily="18" charset="2"/>
            </a:endParaRPr>
          </a:p>
          <a:p>
            <a:pPr lvl="3">
              <a:spcBef>
                <a:spcPct val="50000"/>
              </a:spcBef>
              <a:buClr>
                <a:srgbClr val="FF0F0F"/>
              </a:buClr>
            </a:pPr>
            <a:r>
              <a:rPr lang="fr-FR" altLang="fr-FR" sz="1600" dirty="0" err="1" smtClean="0">
                <a:solidFill>
                  <a:srgbClr val="CC0000"/>
                </a:solidFill>
                <a:sym typeface="Symbol" pitchFamily="18" charset="2"/>
              </a:rPr>
              <a:t>ultrasonication</a:t>
            </a:r>
            <a:endParaRPr lang="fr-FR" altLang="fr-FR" sz="1600" dirty="0" smtClean="0">
              <a:solidFill>
                <a:srgbClr val="CC0000"/>
              </a:solidFill>
              <a:sym typeface="Symbol" pitchFamily="18" charset="2"/>
            </a:endParaRPr>
          </a:p>
          <a:p>
            <a:pPr lvl="3">
              <a:spcBef>
                <a:spcPct val="50000"/>
              </a:spcBef>
              <a:buClr>
                <a:srgbClr val="FF0F0F"/>
              </a:buClr>
            </a:pPr>
            <a:r>
              <a:rPr lang="fr-FR" altLang="fr-FR" sz="1600" dirty="0" smtClean="0">
                <a:solidFill>
                  <a:srgbClr val="CC0000"/>
                </a:solidFill>
                <a:sym typeface="Symbol" pitchFamily="18" charset="2"/>
              </a:rPr>
              <a:t>etc</a:t>
            </a:r>
            <a:r>
              <a:rPr lang="fr-FR" altLang="fr-FR" sz="1600" dirty="0">
                <a:solidFill>
                  <a:srgbClr val="CC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5070475" y="858838"/>
            <a:ext cx="320675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CC3300"/>
                </a:solidFill>
                <a:cs typeface="Times New Roman" pitchFamily="18" charset="0"/>
              </a:rPr>
              <a:t>↓</a:t>
            </a:r>
            <a:r>
              <a:rPr lang="fr-FR" altLang="fr-FR" sz="1600">
                <a:solidFill>
                  <a:srgbClr val="CC3300"/>
                </a:solidFill>
              </a:rPr>
              <a:t> T (réfrigération/congélation)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CC3300"/>
                </a:solidFill>
                <a:cs typeface="Times New Roman" pitchFamily="18" charset="0"/>
              </a:rPr>
              <a:t>↓ a</a:t>
            </a:r>
            <a:r>
              <a:rPr lang="fr-FR" altLang="fr-FR" sz="1600" baseline="-25000">
                <a:solidFill>
                  <a:srgbClr val="CC3300"/>
                </a:solidFill>
                <a:cs typeface="Times New Roman" pitchFamily="18" charset="0"/>
              </a:rPr>
              <a:t>w</a:t>
            </a:r>
            <a:r>
              <a:rPr lang="fr-FR" altLang="fr-FR" sz="1600">
                <a:solidFill>
                  <a:srgbClr val="CC3300"/>
                </a:solidFill>
                <a:cs typeface="Times New Roman" pitchFamily="18" charset="0"/>
              </a:rPr>
              <a:t> (déshydratation, salage/sucrage)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CC3300"/>
                </a:solidFill>
                <a:cs typeface="Times New Roman" pitchFamily="18" charset="0"/>
              </a:rPr>
              <a:t>↓ pH (acidification)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rgbClr val="CC3300"/>
                </a:solidFill>
                <a:cs typeface="Times New Roman" pitchFamily="18" charset="0"/>
              </a:rPr>
              <a:t>↓ O</a:t>
            </a:r>
            <a:r>
              <a:rPr lang="fr-FR" altLang="fr-FR" sz="1600" baseline="-25000">
                <a:solidFill>
                  <a:srgbClr val="CC3300"/>
                </a:solidFill>
                <a:cs typeface="Times New Roman" pitchFamily="18" charset="0"/>
              </a:rPr>
              <a:t>2 </a:t>
            </a:r>
            <a:r>
              <a:rPr lang="fr-FR" altLang="fr-FR" sz="1600">
                <a:solidFill>
                  <a:srgbClr val="CC3300"/>
                </a:solidFill>
                <a:cs typeface="Times New Roman" pitchFamily="18" charset="0"/>
              </a:rPr>
              <a:t>↑ CO</a:t>
            </a:r>
            <a:r>
              <a:rPr lang="fr-FR" altLang="fr-FR" sz="1600" baseline="-25000">
                <a:solidFill>
                  <a:srgbClr val="CC3300"/>
                </a:solidFill>
                <a:cs typeface="Times New Roman" pitchFamily="18" charset="0"/>
              </a:rPr>
              <a:t>2 </a:t>
            </a:r>
            <a:r>
              <a:rPr lang="fr-FR" altLang="fr-FR" sz="1600">
                <a:solidFill>
                  <a:srgbClr val="CC3300"/>
                </a:solidFill>
                <a:cs typeface="Times New Roman" pitchFamily="18" charset="0"/>
              </a:rPr>
              <a:t>(flore aérobie stricte)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CC3300"/>
                </a:solidFill>
                <a:cs typeface="Times New Roman" pitchFamily="18" charset="0"/>
              </a:rPr>
              <a:t>inhibiteurs chimiques</a:t>
            </a:r>
          </a:p>
        </p:txBody>
      </p:sp>
      <p:sp>
        <p:nvSpPr>
          <p:cNvPr id="189445" name="AutoShape 5"/>
          <p:cNvSpPr>
            <a:spLocks/>
          </p:cNvSpPr>
          <p:nvPr/>
        </p:nvSpPr>
        <p:spPr bwMode="auto">
          <a:xfrm>
            <a:off x="5038725" y="920750"/>
            <a:ext cx="88900" cy="1169988"/>
          </a:xfrm>
          <a:prstGeom prst="leftBrace">
            <a:avLst>
              <a:gd name="adj1" fmla="val 109673"/>
              <a:gd name="adj2" fmla="val 50000"/>
            </a:avLst>
          </a:prstGeom>
          <a:noFill/>
          <a:ln w="12700">
            <a:solidFill>
              <a:srgbClr val="FF0F0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_tradnl" altLang="fr-FR" sz="2400">
              <a:solidFill>
                <a:srgbClr val="FF0F0F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145" y="761611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168274" y="1128712"/>
            <a:ext cx="8828745" cy="5592763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957388" y="234950"/>
            <a:ext cx="639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Rappels définitions de base </a:t>
            </a:r>
            <a:endParaRPr lang="en-GB" altLang="fr-FR" b="1">
              <a:solidFill>
                <a:srgbClr val="990000"/>
              </a:solidFill>
            </a:endParaRP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163514" y="1128713"/>
            <a:ext cx="8724896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1800" b="1" dirty="0"/>
              <a:t>Stabilisation thermique </a:t>
            </a:r>
            <a:r>
              <a:rPr lang="fr-FR" altLang="fr-FR" sz="1800" dirty="0"/>
              <a:t>= association traitement par la chaleur + emballage hermétique (</a:t>
            </a:r>
            <a:r>
              <a:rPr lang="fr-FR" altLang="fr-FR" sz="1800" dirty="0" err="1">
                <a:latin typeface="Symbol" pitchFamily="18" charset="2"/>
              </a:rPr>
              <a:t>m</a:t>
            </a:r>
            <a:r>
              <a:rPr lang="fr-FR" altLang="fr-FR" sz="1800" dirty="0" err="1"/>
              <a:t>O</a:t>
            </a:r>
            <a:r>
              <a:rPr lang="fr-FR" altLang="fr-FR" sz="1800" dirty="0"/>
              <a:t>, gaz, eau) pour conservation à T &gt; 0 °C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endParaRPr lang="fr-FR" altLang="fr-FR" sz="1800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1800" b="1" dirty="0"/>
              <a:t>STERILISATION ≈ APPERTISATION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600" dirty="0"/>
              <a:t> Destruction de toutes les formes présentes (formes végétatives + toutes les spores)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600" dirty="0"/>
              <a:t> 110 &lt; T &lt; 145 °C (</a:t>
            </a:r>
            <a:r>
              <a:rPr lang="fr-FR" altLang="fr-FR" sz="1600" dirty="0" err="1"/>
              <a:t>vap</a:t>
            </a:r>
            <a:r>
              <a:rPr lang="fr-FR" altLang="fr-FR" sz="1600" dirty="0"/>
              <a:t>. eau : 0,5 </a:t>
            </a:r>
            <a:r>
              <a:rPr lang="fr-FR" altLang="fr-FR" sz="1600" dirty="0" smtClean="0"/>
              <a:t>&lt; </a:t>
            </a:r>
            <a:r>
              <a:rPr lang="fr-FR" altLang="fr-FR" sz="1600" dirty="0"/>
              <a:t>P &lt;</a:t>
            </a:r>
            <a:r>
              <a:rPr lang="fr-FR" altLang="fr-FR" sz="1600" dirty="0" smtClean="0"/>
              <a:t> </a:t>
            </a:r>
            <a:r>
              <a:rPr lang="fr-FR" altLang="fr-FR" sz="1600" dirty="0"/>
              <a:t>3 bar)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600" dirty="0"/>
              <a:t> </a:t>
            </a:r>
            <a:r>
              <a:rPr lang="fr-FR" altLang="fr-FR" sz="1600" dirty="0" smtClean="0"/>
              <a:t>N. APPERT </a:t>
            </a:r>
            <a:r>
              <a:rPr lang="fr-FR" altLang="fr-FR" sz="1600" dirty="0"/>
              <a:t>(</a:t>
            </a:r>
            <a:r>
              <a:rPr lang="fr-FR" altLang="fr-FR" sz="1600" dirty="0">
                <a:sym typeface="Symbol" pitchFamily="18" charset="2"/>
              </a:rPr>
              <a:t> </a:t>
            </a:r>
            <a:r>
              <a:rPr lang="fr-FR" altLang="fr-FR" sz="1600" dirty="0" smtClean="0"/>
              <a:t>1810)</a:t>
            </a:r>
            <a:endParaRPr lang="fr-FR" altLang="fr-FR" sz="1600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1800" b="1" dirty="0"/>
              <a:t>PASTEURISATION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600" dirty="0"/>
              <a:t> Destruction essentiellement des formes végétatives (+ spores thermosensibles)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600" dirty="0"/>
              <a:t> </a:t>
            </a:r>
            <a:r>
              <a:rPr lang="fr-FR" altLang="fr-FR" sz="1600" dirty="0" smtClean="0"/>
              <a:t>65 &lt; T </a:t>
            </a:r>
            <a:r>
              <a:rPr lang="fr-FR" altLang="fr-FR" sz="1600" dirty="0"/>
              <a:t>&lt; 100 °C (</a:t>
            </a:r>
            <a:r>
              <a:rPr lang="fr-FR" altLang="fr-FR" sz="1600" dirty="0" err="1"/>
              <a:t>P</a:t>
            </a:r>
            <a:r>
              <a:rPr lang="fr-FR" altLang="fr-FR" sz="1600" baseline="-25000" dirty="0" err="1"/>
              <a:t>atm</a:t>
            </a:r>
            <a:r>
              <a:rPr lang="fr-FR" altLang="fr-FR" sz="1600" dirty="0"/>
              <a:t>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600" dirty="0"/>
              <a:t> </a:t>
            </a:r>
            <a:r>
              <a:rPr lang="fr-FR" altLang="fr-FR" sz="1600" dirty="0" smtClean="0"/>
              <a:t>L. PASTEUR </a:t>
            </a:r>
            <a:r>
              <a:rPr lang="fr-FR" altLang="fr-FR" sz="1600" dirty="0"/>
              <a:t>(</a:t>
            </a:r>
            <a:r>
              <a:rPr lang="fr-FR" altLang="fr-FR" sz="1600" dirty="0">
                <a:sym typeface="Symbol" pitchFamily="18" charset="2"/>
              </a:rPr>
              <a:t> </a:t>
            </a:r>
            <a:r>
              <a:rPr lang="fr-FR" altLang="fr-FR" sz="1600" dirty="0" smtClean="0"/>
              <a:t>1864)</a:t>
            </a:r>
            <a:endParaRPr lang="fr-FR" altLang="fr-FR" sz="1600" dirty="0"/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endParaRPr lang="fr-FR" altLang="fr-FR" sz="1600" dirty="0"/>
          </a:p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Char char="Ø"/>
            </a:pPr>
            <a:r>
              <a:rPr lang="fr-FR" altLang="fr-FR" sz="1800" dirty="0"/>
              <a:t>BLANCHIMENT (produits végétaux)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600" dirty="0"/>
              <a:t> Dénaturation enzymes endogènes (oxydases, hydrolases, etc.)</a:t>
            </a:r>
          </a:p>
          <a:p>
            <a:pPr lvl="1">
              <a:spcBef>
                <a:spcPct val="50000"/>
              </a:spcBef>
              <a:buSzTx/>
              <a:buFontTx/>
              <a:buChar char="•"/>
            </a:pPr>
            <a:r>
              <a:rPr lang="fr-FR" altLang="fr-FR" sz="1600" dirty="0"/>
              <a:t> Rôles secondaires sur </a:t>
            </a:r>
            <a:r>
              <a:rPr lang="fr-FR" altLang="fr-FR" sz="1600" dirty="0" err="1">
                <a:latin typeface="Symbol" pitchFamily="18" charset="2"/>
              </a:rPr>
              <a:t>m</a:t>
            </a:r>
            <a:r>
              <a:rPr lang="fr-FR" altLang="fr-FR" sz="1600" dirty="0" err="1"/>
              <a:t>O</a:t>
            </a:r>
            <a:r>
              <a:rPr lang="fr-FR" altLang="fr-FR" sz="1600" dirty="0"/>
              <a:t> + élimination air occlus + pré-cuisson</a:t>
            </a:r>
          </a:p>
        </p:txBody>
      </p:sp>
      <p:pic>
        <p:nvPicPr>
          <p:cNvPr id="265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951163"/>
            <a:ext cx="11652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b="20462"/>
          <a:stretch>
            <a:fillRect/>
          </a:stretch>
        </p:blipFill>
        <p:spPr bwMode="auto">
          <a:xfrm>
            <a:off x="5572125" y="4465638"/>
            <a:ext cx="1241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410" y="1020102"/>
            <a:ext cx="217218" cy="2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5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5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5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5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5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5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5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5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5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5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5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5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5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5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5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5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5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3756976-AF12-6846-81A0-814668CE40CC}"/>
              </a:ext>
            </a:extLst>
          </p:cNvPr>
          <p:cNvSpPr/>
          <p:nvPr/>
        </p:nvSpPr>
        <p:spPr>
          <a:xfrm>
            <a:off x="224589" y="915988"/>
            <a:ext cx="8654299" cy="3448902"/>
          </a:xfrm>
          <a:prstGeom prst="rect">
            <a:avLst/>
          </a:prstGeom>
          <a:solidFill>
            <a:srgbClr val="F4F4F4"/>
          </a:solidFill>
          <a:ln w="28575">
            <a:solidFill>
              <a:srgbClr val="F74F41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801350"/>
                      <a:gd name="connsiteY0" fmla="*/ 0 h 5369669"/>
                      <a:gd name="connsiteX1" fmla="*/ 460479 w 10801350"/>
                      <a:gd name="connsiteY1" fmla="*/ 0 h 5369669"/>
                      <a:gd name="connsiteX2" fmla="*/ 704930 w 10801350"/>
                      <a:gd name="connsiteY2" fmla="*/ 0 h 5369669"/>
                      <a:gd name="connsiteX3" fmla="*/ 1489449 w 10801350"/>
                      <a:gd name="connsiteY3" fmla="*/ 0 h 5369669"/>
                      <a:gd name="connsiteX4" fmla="*/ 1949928 w 10801350"/>
                      <a:gd name="connsiteY4" fmla="*/ 0 h 5369669"/>
                      <a:gd name="connsiteX5" fmla="*/ 2410407 w 10801350"/>
                      <a:gd name="connsiteY5" fmla="*/ 0 h 5369669"/>
                      <a:gd name="connsiteX6" fmla="*/ 3194926 w 10801350"/>
                      <a:gd name="connsiteY6" fmla="*/ 0 h 5369669"/>
                      <a:gd name="connsiteX7" fmla="*/ 3547391 w 10801350"/>
                      <a:gd name="connsiteY7" fmla="*/ 0 h 5369669"/>
                      <a:gd name="connsiteX8" fmla="*/ 4331910 w 10801350"/>
                      <a:gd name="connsiteY8" fmla="*/ 0 h 5369669"/>
                      <a:gd name="connsiteX9" fmla="*/ 5116429 w 10801350"/>
                      <a:gd name="connsiteY9" fmla="*/ 0 h 5369669"/>
                      <a:gd name="connsiteX10" fmla="*/ 5684921 w 10801350"/>
                      <a:gd name="connsiteY10" fmla="*/ 0 h 5369669"/>
                      <a:gd name="connsiteX11" fmla="*/ 6469440 w 10801350"/>
                      <a:gd name="connsiteY11" fmla="*/ 0 h 5369669"/>
                      <a:gd name="connsiteX12" fmla="*/ 6929919 w 10801350"/>
                      <a:gd name="connsiteY12" fmla="*/ 0 h 5369669"/>
                      <a:gd name="connsiteX13" fmla="*/ 7390397 w 10801350"/>
                      <a:gd name="connsiteY13" fmla="*/ 0 h 5369669"/>
                      <a:gd name="connsiteX14" fmla="*/ 8066903 w 10801350"/>
                      <a:gd name="connsiteY14" fmla="*/ 0 h 5369669"/>
                      <a:gd name="connsiteX15" fmla="*/ 8527382 w 10801350"/>
                      <a:gd name="connsiteY15" fmla="*/ 0 h 5369669"/>
                      <a:gd name="connsiteX16" fmla="*/ 9311901 w 10801350"/>
                      <a:gd name="connsiteY16" fmla="*/ 0 h 5369669"/>
                      <a:gd name="connsiteX17" fmla="*/ 10096420 w 10801350"/>
                      <a:gd name="connsiteY17" fmla="*/ 0 h 5369669"/>
                      <a:gd name="connsiteX18" fmla="*/ 10801350 w 10801350"/>
                      <a:gd name="connsiteY18" fmla="*/ 0 h 5369669"/>
                      <a:gd name="connsiteX19" fmla="*/ 10801350 w 10801350"/>
                      <a:gd name="connsiteY19" fmla="*/ 542933 h 5369669"/>
                      <a:gd name="connsiteX20" fmla="*/ 10801350 w 10801350"/>
                      <a:gd name="connsiteY20" fmla="*/ 978473 h 5369669"/>
                      <a:gd name="connsiteX21" fmla="*/ 10801350 w 10801350"/>
                      <a:gd name="connsiteY21" fmla="*/ 1467710 h 5369669"/>
                      <a:gd name="connsiteX22" fmla="*/ 10801350 w 10801350"/>
                      <a:gd name="connsiteY22" fmla="*/ 2118036 h 5369669"/>
                      <a:gd name="connsiteX23" fmla="*/ 10801350 w 10801350"/>
                      <a:gd name="connsiteY23" fmla="*/ 2660969 h 5369669"/>
                      <a:gd name="connsiteX24" fmla="*/ 10801350 w 10801350"/>
                      <a:gd name="connsiteY24" fmla="*/ 3150206 h 5369669"/>
                      <a:gd name="connsiteX25" fmla="*/ 10801350 w 10801350"/>
                      <a:gd name="connsiteY25" fmla="*/ 3800532 h 5369669"/>
                      <a:gd name="connsiteX26" fmla="*/ 10801350 w 10801350"/>
                      <a:gd name="connsiteY26" fmla="*/ 4397162 h 5369669"/>
                      <a:gd name="connsiteX27" fmla="*/ 10801350 w 10801350"/>
                      <a:gd name="connsiteY27" fmla="*/ 5369669 h 5369669"/>
                      <a:gd name="connsiteX28" fmla="*/ 10016831 w 10801350"/>
                      <a:gd name="connsiteY28" fmla="*/ 5369669 h 5369669"/>
                      <a:gd name="connsiteX29" fmla="*/ 9340325 w 10801350"/>
                      <a:gd name="connsiteY29" fmla="*/ 5369669 h 5369669"/>
                      <a:gd name="connsiteX30" fmla="*/ 8987860 w 10801350"/>
                      <a:gd name="connsiteY30" fmla="*/ 5369669 h 5369669"/>
                      <a:gd name="connsiteX31" fmla="*/ 8311355 w 10801350"/>
                      <a:gd name="connsiteY31" fmla="*/ 5369669 h 5369669"/>
                      <a:gd name="connsiteX32" fmla="*/ 8066903 w 10801350"/>
                      <a:gd name="connsiteY32" fmla="*/ 5369669 h 5369669"/>
                      <a:gd name="connsiteX33" fmla="*/ 7390397 w 10801350"/>
                      <a:gd name="connsiteY33" fmla="*/ 5369669 h 5369669"/>
                      <a:gd name="connsiteX34" fmla="*/ 7037932 w 10801350"/>
                      <a:gd name="connsiteY34" fmla="*/ 5369669 h 5369669"/>
                      <a:gd name="connsiteX35" fmla="*/ 6793481 w 10801350"/>
                      <a:gd name="connsiteY35" fmla="*/ 5369669 h 5369669"/>
                      <a:gd name="connsiteX36" fmla="*/ 6441016 w 10801350"/>
                      <a:gd name="connsiteY36" fmla="*/ 5369669 h 5369669"/>
                      <a:gd name="connsiteX37" fmla="*/ 5764510 w 10801350"/>
                      <a:gd name="connsiteY37" fmla="*/ 5369669 h 5369669"/>
                      <a:gd name="connsiteX38" fmla="*/ 5412045 w 10801350"/>
                      <a:gd name="connsiteY38" fmla="*/ 5369669 h 5369669"/>
                      <a:gd name="connsiteX39" fmla="*/ 5167593 w 10801350"/>
                      <a:gd name="connsiteY39" fmla="*/ 5369669 h 5369669"/>
                      <a:gd name="connsiteX40" fmla="*/ 4815128 w 10801350"/>
                      <a:gd name="connsiteY40" fmla="*/ 5369669 h 5369669"/>
                      <a:gd name="connsiteX41" fmla="*/ 4354650 w 10801350"/>
                      <a:gd name="connsiteY41" fmla="*/ 5369669 h 5369669"/>
                      <a:gd name="connsiteX42" fmla="*/ 3786157 w 10801350"/>
                      <a:gd name="connsiteY42" fmla="*/ 5369669 h 5369669"/>
                      <a:gd name="connsiteX43" fmla="*/ 3433692 w 10801350"/>
                      <a:gd name="connsiteY43" fmla="*/ 5369669 h 5369669"/>
                      <a:gd name="connsiteX44" fmla="*/ 2649173 w 10801350"/>
                      <a:gd name="connsiteY44" fmla="*/ 5369669 h 5369669"/>
                      <a:gd name="connsiteX45" fmla="*/ 2080681 w 10801350"/>
                      <a:gd name="connsiteY45" fmla="*/ 5369669 h 5369669"/>
                      <a:gd name="connsiteX46" fmla="*/ 1296162 w 10801350"/>
                      <a:gd name="connsiteY46" fmla="*/ 5369669 h 5369669"/>
                      <a:gd name="connsiteX47" fmla="*/ 619656 w 10801350"/>
                      <a:gd name="connsiteY47" fmla="*/ 5369669 h 5369669"/>
                      <a:gd name="connsiteX48" fmla="*/ 0 w 10801350"/>
                      <a:gd name="connsiteY48" fmla="*/ 5369669 h 5369669"/>
                      <a:gd name="connsiteX49" fmla="*/ 0 w 10801350"/>
                      <a:gd name="connsiteY49" fmla="*/ 4719342 h 5369669"/>
                      <a:gd name="connsiteX50" fmla="*/ 0 w 10801350"/>
                      <a:gd name="connsiteY50" fmla="*/ 4069016 h 5369669"/>
                      <a:gd name="connsiteX51" fmla="*/ 0 w 10801350"/>
                      <a:gd name="connsiteY51" fmla="*/ 3472386 h 5369669"/>
                      <a:gd name="connsiteX52" fmla="*/ 0 w 10801350"/>
                      <a:gd name="connsiteY52" fmla="*/ 2768363 h 5369669"/>
                      <a:gd name="connsiteX53" fmla="*/ 0 w 10801350"/>
                      <a:gd name="connsiteY53" fmla="*/ 2064339 h 5369669"/>
                      <a:gd name="connsiteX54" fmla="*/ 0 w 10801350"/>
                      <a:gd name="connsiteY54" fmla="*/ 1414013 h 5369669"/>
                      <a:gd name="connsiteX55" fmla="*/ 0 w 10801350"/>
                      <a:gd name="connsiteY55" fmla="*/ 763686 h 5369669"/>
                      <a:gd name="connsiteX56" fmla="*/ 0 w 10801350"/>
                      <a:gd name="connsiteY56" fmla="*/ 0 h 5369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0801350" h="5369669" extrusionOk="0">
                        <a:moveTo>
                          <a:pt x="0" y="0"/>
                        </a:moveTo>
                        <a:cubicBezTo>
                          <a:pt x="117810" y="-42008"/>
                          <a:pt x="349236" y="37007"/>
                          <a:pt x="460479" y="0"/>
                        </a:cubicBezTo>
                        <a:cubicBezTo>
                          <a:pt x="571722" y="-37007"/>
                          <a:pt x="610098" y="21783"/>
                          <a:pt x="704930" y="0"/>
                        </a:cubicBezTo>
                        <a:cubicBezTo>
                          <a:pt x="799762" y="-21783"/>
                          <a:pt x="1287969" y="1520"/>
                          <a:pt x="1489449" y="0"/>
                        </a:cubicBezTo>
                        <a:cubicBezTo>
                          <a:pt x="1690929" y="-1520"/>
                          <a:pt x="1802967" y="25119"/>
                          <a:pt x="1949928" y="0"/>
                        </a:cubicBezTo>
                        <a:cubicBezTo>
                          <a:pt x="2096889" y="-25119"/>
                          <a:pt x="2253920" y="12995"/>
                          <a:pt x="2410407" y="0"/>
                        </a:cubicBezTo>
                        <a:cubicBezTo>
                          <a:pt x="2566894" y="-12995"/>
                          <a:pt x="2880056" y="12710"/>
                          <a:pt x="3194926" y="0"/>
                        </a:cubicBezTo>
                        <a:cubicBezTo>
                          <a:pt x="3509796" y="-12710"/>
                          <a:pt x="3439545" y="38044"/>
                          <a:pt x="3547391" y="0"/>
                        </a:cubicBezTo>
                        <a:cubicBezTo>
                          <a:pt x="3655237" y="-38044"/>
                          <a:pt x="4149838" y="92030"/>
                          <a:pt x="4331910" y="0"/>
                        </a:cubicBezTo>
                        <a:cubicBezTo>
                          <a:pt x="4513982" y="-92030"/>
                          <a:pt x="4861118" y="43974"/>
                          <a:pt x="5116429" y="0"/>
                        </a:cubicBezTo>
                        <a:cubicBezTo>
                          <a:pt x="5371740" y="-43974"/>
                          <a:pt x="5516201" y="5968"/>
                          <a:pt x="5684921" y="0"/>
                        </a:cubicBezTo>
                        <a:cubicBezTo>
                          <a:pt x="5853641" y="-5968"/>
                          <a:pt x="6232673" y="4811"/>
                          <a:pt x="6469440" y="0"/>
                        </a:cubicBezTo>
                        <a:cubicBezTo>
                          <a:pt x="6706207" y="-4811"/>
                          <a:pt x="6821992" y="54658"/>
                          <a:pt x="6929919" y="0"/>
                        </a:cubicBezTo>
                        <a:cubicBezTo>
                          <a:pt x="7037846" y="-54658"/>
                          <a:pt x="7251688" y="27803"/>
                          <a:pt x="7390397" y="0"/>
                        </a:cubicBezTo>
                        <a:cubicBezTo>
                          <a:pt x="7529106" y="-27803"/>
                          <a:pt x="7839813" y="16355"/>
                          <a:pt x="8066903" y="0"/>
                        </a:cubicBezTo>
                        <a:cubicBezTo>
                          <a:pt x="8293993" y="-16355"/>
                          <a:pt x="8359178" y="27664"/>
                          <a:pt x="8527382" y="0"/>
                        </a:cubicBezTo>
                        <a:cubicBezTo>
                          <a:pt x="8695586" y="-27664"/>
                          <a:pt x="9107752" y="45506"/>
                          <a:pt x="9311901" y="0"/>
                        </a:cubicBezTo>
                        <a:cubicBezTo>
                          <a:pt x="9516050" y="-45506"/>
                          <a:pt x="9791284" y="30731"/>
                          <a:pt x="10096420" y="0"/>
                        </a:cubicBezTo>
                        <a:cubicBezTo>
                          <a:pt x="10401556" y="-30731"/>
                          <a:pt x="10579654" y="82725"/>
                          <a:pt x="10801350" y="0"/>
                        </a:cubicBezTo>
                        <a:cubicBezTo>
                          <a:pt x="10818366" y="167104"/>
                          <a:pt x="10788144" y="359245"/>
                          <a:pt x="10801350" y="542933"/>
                        </a:cubicBezTo>
                        <a:cubicBezTo>
                          <a:pt x="10814556" y="726621"/>
                          <a:pt x="10786191" y="835998"/>
                          <a:pt x="10801350" y="978473"/>
                        </a:cubicBezTo>
                        <a:cubicBezTo>
                          <a:pt x="10816509" y="1120948"/>
                          <a:pt x="10748002" y="1308493"/>
                          <a:pt x="10801350" y="1467710"/>
                        </a:cubicBezTo>
                        <a:cubicBezTo>
                          <a:pt x="10854698" y="1626927"/>
                          <a:pt x="10741516" y="1940359"/>
                          <a:pt x="10801350" y="2118036"/>
                        </a:cubicBezTo>
                        <a:cubicBezTo>
                          <a:pt x="10861184" y="2295713"/>
                          <a:pt x="10768454" y="2435879"/>
                          <a:pt x="10801350" y="2660969"/>
                        </a:cubicBezTo>
                        <a:cubicBezTo>
                          <a:pt x="10834246" y="2886059"/>
                          <a:pt x="10755897" y="2938653"/>
                          <a:pt x="10801350" y="3150206"/>
                        </a:cubicBezTo>
                        <a:cubicBezTo>
                          <a:pt x="10846803" y="3361759"/>
                          <a:pt x="10763991" y="3615040"/>
                          <a:pt x="10801350" y="3800532"/>
                        </a:cubicBezTo>
                        <a:cubicBezTo>
                          <a:pt x="10838709" y="3986024"/>
                          <a:pt x="10743058" y="4112571"/>
                          <a:pt x="10801350" y="4397162"/>
                        </a:cubicBezTo>
                        <a:cubicBezTo>
                          <a:pt x="10859642" y="4681753"/>
                          <a:pt x="10755548" y="4992699"/>
                          <a:pt x="10801350" y="5369669"/>
                        </a:cubicBezTo>
                        <a:cubicBezTo>
                          <a:pt x="10532403" y="5380304"/>
                          <a:pt x="10247335" y="5324868"/>
                          <a:pt x="10016831" y="5369669"/>
                        </a:cubicBezTo>
                        <a:cubicBezTo>
                          <a:pt x="9786327" y="5414470"/>
                          <a:pt x="9604587" y="5359175"/>
                          <a:pt x="9340325" y="5369669"/>
                        </a:cubicBezTo>
                        <a:cubicBezTo>
                          <a:pt x="9076063" y="5380163"/>
                          <a:pt x="9113140" y="5360206"/>
                          <a:pt x="8987860" y="5369669"/>
                        </a:cubicBezTo>
                        <a:cubicBezTo>
                          <a:pt x="8862580" y="5379132"/>
                          <a:pt x="8635487" y="5351969"/>
                          <a:pt x="8311355" y="5369669"/>
                        </a:cubicBezTo>
                        <a:cubicBezTo>
                          <a:pt x="7987223" y="5387369"/>
                          <a:pt x="8186452" y="5350627"/>
                          <a:pt x="8066903" y="5369669"/>
                        </a:cubicBezTo>
                        <a:cubicBezTo>
                          <a:pt x="7947354" y="5388711"/>
                          <a:pt x="7648943" y="5315877"/>
                          <a:pt x="7390397" y="5369669"/>
                        </a:cubicBezTo>
                        <a:cubicBezTo>
                          <a:pt x="7131851" y="5423461"/>
                          <a:pt x="7141520" y="5334528"/>
                          <a:pt x="7037932" y="5369669"/>
                        </a:cubicBezTo>
                        <a:cubicBezTo>
                          <a:pt x="6934345" y="5404810"/>
                          <a:pt x="6915081" y="5347812"/>
                          <a:pt x="6793481" y="5369669"/>
                        </a:cubicBezTo>
                        <a:cubicBezTo>
                          <a:pt x="6671881" y="5391526"/>
                          <a:pt x="6525644" y="5335613"/>
                          <a:pt x="6441016" y="5369669"/>
                        </a:cubicBezTo>
                        <a:cubicBezTo>
                          <a:pt x="6356388" y="5403725"/>
                          <a:pt x="6004967" y="5334335"/>
                          <a:pt x="5764510" y="5369669"/>
                        </a:cubicBezTo>
                        <a:cubicBezTo>
                          <a:pt x="5524053" y="5405003"/>
                          <a:pt x="5582442" y="5328539"/>
                          <a:pt x="5412045" y="5369669"/>
                        </a:cubicBezTo>
                        <a:cubicBezTo>
                          <a:pt x="5241649" y="5410799"/>
                          <a:pt x="5251806" y="5360201"/>
                          <a:pt x="5167593" y="5369669"/>
                        </a:cubicBezTo>
                        <a:cubicBezTo>
                          <a:pt x="5083380" y="5379137"/>
                          <a:pt x="4980794" y="5367519"/>
                          <a:pt x="4815128" y="5369669"/>
                        </a:cubicBezTo>
                        <a:cubicBezTo>
                          <a:pt x="4649463" y="5371819"/>
                          <a:pt x="4495975" y="5342857"/>
                          <a:pt x="4354650" y="5369669"/>
                        </a:cubicBezTo>
                        <a:cubicBezTo>
                          <a:pt x="4213325" y="5396481"/>
                          <a:pt x="3978285" y="5343637"/>
                          <a:pt x="3786157" y="5369669"/>
                        </a:cubicBezTo>
                        <a:cubicBezTo>
                          <a:pt x="3594029" y="5395701"/>
                          <a:pt x="3552439" y="5354406"/>
                          <a:pt x="3433692" y="5369669"/>
                        </a:cubicBezTo>
                        <a:cubicBezTo>
                          <a:pt x="3314945" y="5384932"/>
                          <a:pt x="2866053" y="5363175"/>
                          <a:pt x="2649173" y="5369669"/>
                        </a:cubicBezTo>
                        <a:cubicBezTo>
                          <a:pt x="2432293" y="5376163"/>
                          <a:pt x="2225331" y="5321842"/>
                          <a:pt x="2080681" y="5369669"/>
                        </a:cubicBezTo>
                        <a:cubicBezTo>
                          <a:pt x="1936031" y="5417496"/>
                          <a:pt x="1516442" y="5294533"/>
                          <a:pt x="1296162" y="5369669"/>
                        </a:cubicBezTo>
                        <a:cubicBezTo>
                          <a:pt x="1075882" y="5444805"/>
                          <a:pt x="786155" y="5366897"/>
                          <a:pt x="619656" y="5369669"/>
                        </a:cubicBezTo>
                        <a:cubicBezTo>
                          <a:pt x="453157" y="5372441"/>
                          <a:pt x="199775" y="5328206"/>
                          <a:pt x="0" y="5369669"/>
                        </a:cubicBezTo>
                        <a:cubicBezTo>
                          <a:pt x="-42233" y="5161698"/>
                          <a:pt x="37476" y="4849452"/>
                          <a:pt x="0" y="4719342"/>
                        </a:cubicBezTo>
                        <a:cubicBezTo>
                          <a:pt x="-37476" y="4589232"/>
                          <a:pt x="58544" y="4277558"/>
                          <a:pt x="0" y="4069016"/>
                        </a:cubicBezTo>
                        <a:cubicBezTo>
                          <a:pt x="-58544" y="3860474"/>
                          <a:pt x="21857" y="3672639"/>
                          <a:pt x="0" y="3472386"/>
                        </a:cubicBezTo>
                        <a:cubicBezTo>
                          <a:pt x="-21857" y="3272133"/>
                          <a:pt x="65134" y="3021071"/>
                          <a:pt x="0" y="2768363"/>
                        </a:cubicBezTo>
                        <a:cubicBezTo>
                          <a:pt x="-65134" y="2515655"/>
                          <a:pt x="10739" y="2365028"/>
                          <a:pt x="0" y="2064339"/>
                        </a:cubicBezTo>
                        <a:cubicBezTo>
                          <a:pt x="-10739" y="1763650"/>
                          <a:pt x="59617" y="1701389"/>
                          <a:pt x="0" y="1414013"/>
                        </a:cubicBezTo>
                        <a:cubicBezTo>
                          <a:pt x="-59617" y="1126637"/>
                          <a:pt x="67198" y="940226"/>
                          <a:pt x="0" y="763686"/>
                        </a:cubicBezTo>
                        <a:cubicBezTo>
                          <a:pt x="-67198" y="587146"/>
                          <a:pt x="42536" y="2943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934" tIns="61573" rIns="153934" bIns="92360" rtlCol="0" anchor="ctr"/>
          <a:lstStyle/>
          <a:p>
            <a:pPr>
              <a:lnSpc>
                <a:spcPct val="120000"/>
              </a:lnSpc>
              <a:tabLst>
                <a:tab pos="454816" algn="l"/>
              </a:tabLst>
            </a:pPr>
            <a:endParaRPr lang="fr-FR" sz="1198" i="1" dirty="0">
              <a:solidFill>
                <a:srgbClr val="4042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027238" y="169863"/>
            <a:ext cx="6619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990000"/>
                </a:solidFill>
              </a:rPr>
              <a:t>Critère principal de choix = pH </a:t>
            </a:r>
            <a:endParaRPr lang="en-GB" altLang="fr-FR" b="1">
              <a:solidFill>
                <a:srgbClr val="990000"/>
              </a:solidFill>
            </a:endParaRP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446089" y="939800"/>
            <a:ext cx="852093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SzTx/>
              <a:buFont typeface="Wingdings" pitchFamily="2" charset="2"/>
              <a:buNone/>
              <a:defRPr/>
            </a:pPr>
            <a:r>
              <a:rPr lang="fr-FR" altLang="fr-FR" sz="1800" b="1" dirty="0" smtClean="0"/>
              <a:t>pH &lt; 4,3</a:t>
            </a:r>
            <a:r>
              <a:rPr lang="fr-FR" altLang="fr-FR" sz="1800" dirty="0" smtClean="0"/>
              <a:t> </a:t>
            </a:r>
            <a:r>
              <a:rPr lang="fr-FR" altLang="fr-FR" sz="1800" dirty="0" smtClean="0">
                <a:sym typeface="Symbol" pitchFamily="18" charset="2"/>
              </a:rPr>
              <a:t></a:t>
            </a:r>
            <a:r>
              <a:rPr lang="fr-FR" altLang="fr-FR" sz="1800" dirty="0" smtClean="0"/>
              <a:t> développement spores pathogènes impossible </a:t>
            </a:r>
          </a:p>
          <a:p>
            <a:pPr lvl="1">
              <a:spcBef>
                <a:spcPct val="50000"/>
              </a:spcBef>
              <a:buSzTx/>
              <a:buFontTx/>
              <a:buNone/>
              <a:defRPr/>
            </a:pPr>
            <a:r>
              <a:rPr lang="fr-FR" altLang="fr-FR" sz="1800" b="1" dirty="0" smtClean="0">
                <a:solidFill>
                  <a:srgbClr val="FF0F0F"/>
                </a:solidFill>
                <a:sym typeface="Symbol" pitchFamily="18" charset="2"/>
              </a:rPr>
              <a:t>	</a:t>
            </a:r>
            <a:r>
              <a:rPr lang="fr-FR" altLang="fr-FR" sz="1800" dirty="0" smtClean="0">
                <a:solidFill>
                  <a:srgbClr val="FF0F0F"/>
                </a:solidFill>
                <a:sym typeface="Symbol" pitchFamily="18" charset="2"/>
              </a:rPr>
              <a:t>Date de Durabilité Minimale </a:t>
            </a:r>
            <a:r>
              <a:rPr lang="fr-FR" altLang="fr-FR" sz="1800" b="1" dirty="0" smtClean="0">
                <a:solidFill>
                  <a:srgbClr val="FF0F0F"/>
                </a:solidFill>
                <a:sym typeface="Symbol" pitchFamily="18" charset="2"/>
              </a:rPr>
              <a:t>(</a:t>
            </a:r>
            <a:r>
              <a:rPr lang="fr-FR" altLang="fr-FR" sz="1800" dirty="0" smtClean="0">
                <a:solidFill>
                  <a:srgbClr val="FF0F0F"/>
                </a:solidFill>
                <a:sym typeface="Symbol" pitchFamily="18" charset="2"/>
              </a:rPr>
              <a:t>DDM) longue à T ambiante</a:t>
            </a:r>
            <a:r>
              <a:rPr lang="fr-FR" altLang="fr-FR" sz="1800" b="1" dirty="0" smtClean="0">
                <a:solidFill>
                  <a:srgbClr val="FF0F0F"/>
                </a:solidFill>
                <a:sym typeface="Symbol" pitchFamily="18" charset="2"/>
              </a:rPr>
              <a:t>  pasteurisation</a:t>
            </a:r>
          </a:p>
          <a:p>
            <a:pPr lvl="1" algn="ctr">
              <a:spcBef>
                <a:spcPct val="50000"/>
              </a:spcBef>
              <a:buSzTx/>
              <a:buFontTx/>
              <a:buNone/>
              <a:defRPr/>
            </a:pPr>
            <a:endParaRPr lang="fr-FR" altLang="fr-FR" sz="1200" b="1" dirty="0" smtClean="0">
              <a:solidFill>
                <a:srgbClr val="FF3300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SzTx/>
              <a:buFontTx/>
              <a:buNone/>
              <a:defRPr/>
            </a:pPr>
            <a:r>
              <a:rPr lang="fr-FR" altLang="fr-FR" sz="1800" b="1" dirty="0" smtClean="0"/>
              <a:t>pH &gt; 4,5</a:t>
            </a:r>
            <a:r>
              <a:rPr lang="fr-FR" altLang="fr-FR" sz="1800" dirty="0" smtClean="0"/>
              <a:t> </a:t>
            </a:r>
            <a:r>
              <a:rPr lang="fr-FR" altLang="fr-FR" sz="1800" dirty="0" smtClean="0">
                <a:sym typeface="Symbol" pitchFamily="18" charset="2"/>
              </a:rPr>
              <a:t> développement spores pathogènes possible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SzTx/>
              <a:buFontTx/>
              <a:buNone/>
              <a:defRPr/>
            </a:pPr>
            <a:r>
              <a:rPr lang="fr-FR" altLang="fr-FR" sz="1800" dirty="0">
                <a:solidFill>
                  <a:srgbClr val="FF0F0F"/>
                </a:solidFill>
                <a:sym typeface="Symbol" pitchFamily="18" charset="2"/>
              </a:rPr>
              <a:t>Date de Durabilité Minimale </a:t>
            </a:r>
            <a:r>
              <a:rPr lang="fr-FR" altLang="fr-FR" sz="1800" b="1" dirty="0" smtClean="0">
                <a:solidFill>
                  <a:srgbClr val="FF0F0F"/>
                </a:solidFill>
                <a:sym typeface="Symbol" pitchFamily="18" charset="2"/>
              </a:rPr>
              <a:t>(</a:t>
            </a:r>
            <a:r>
              <a:rPr lang="fr-FR" altLang="fr-FR" sz="1800" dirty="0" smtClean="0">
                <a:solidFill>
                  <a:srgbClr val="FF0F0F"/>
                </a:solidFill>
                <a:sym typeface="Symbol" pitchFamily="18" charset="2"/>
              </a:rPr>
              <a:t>DDM) longue à T ambiante</a:t>
            </a:r>
            <a:r>
              <a:rPr lang="fr-FR" altLang="fr-FR" sz="1800" b="1" dirty="0" smtClean="0">
                <a:solidFill>
                  <a:srgbClr val="FF0F0F"/>
                </a:solidFill>
                <a:sym typeface="Symbol" pitchFamily="18" charset="2"/>
              </a:rPr>
              <a:t>  stérilisation</a:t>
            </a:r>
          </a:p>
          <a:p>
            <a:pPr lvl="2">
              <a:spcBef>
                <a:spcPct val="50000"/>
              </a:spcBef>
              <a:buClr>
                <a:schemeClr val="tx1"/>
              </a:buClr>
              <a:buSzTx/>
              <a:buFontTx/>
              <a:buNone/>
              <a:defRPr/>
            </a:pPr>
            <a:r>
              <a:rPr lang="fr-FR" altLang="fr-FR" sz="1400" dirty="0" smtClean="0">
                <a:solidFill>
                  <a:schemeClr val="accent1">
                    <a:lumMod val="75000"/>
                  </a:schemeClr>
                </a:solidFill>
              </a:rPr>
              <a:t>Date Limite de Consommation (DLC) courte à 4 °C </a:t>
            </a:r>
            <a:r>
              <a:rPr lang="fr-FR" altLang="fr-FR" sz="1400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 pasteurisation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dirty="0" smtClean="0"/>
          </a:p>
          <a:p>
            <a:pPr>
              <a:spcBef>
                <a:spcPct val="50000"/>
              </a:spcBef>
              <a:buClr>
                <a:schemeClr val="tx1"/>
              </a:buClr>
              <a:buSzTx/>
              <a:buFontTx/>
              <a:buNone/>
              <a:defRPr/>
            </a:pPr>
            <a:r>
              <a:rPr lang="fr-FR" altLang="fr-FR" sz="1800" b="1" dirty="0" smtClean="0"/>
              <a:t>4,3 &lt; pH &lt; 4,5</a:t>
            </a:r>
            <a:r>
              <a:rPr lang="fr-FR" altLang="fr-FR" sz="1800" dirty="0" smtClean="0"/>
              <a:t> </a:t>
            </a:r>
            <a:r>
              <a:rPr lang="fr-FR" altLang="fr-FR" sz="1800" dirty="0" smtClean="0">
                <a:sym typeface="Symbol" pitchFamily="18" charset="2"/>
              </a:rPr>
              <a:t> zone limite </a:t>
            </a:r>
            <a:r>
              <a:rPr lang="fr-FR" altLang="fr-FR" sz="1800" b="1" dirty="0" smtClean="0">
                <a:solidFill>
                  <a:srgbClr val="FF0F0F"/>
                </a:solidFill>
                <a:sym typeface="Symbol" pitchFamily="18" charset="2"/>
              </a:rPr>
              <a:t> acidification + pasteurisation</a:t>
            </a:r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>
            <a:off x="446088" y="4873625"/>
            <a:ext cx="8335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54" name="Line 14"/>
          <p:cNvSpPr>
            <a:spLocks noChangeShapeType="1"/>
          </p:cNvSpPr>
          <p:nvPr/>
        </p:nvSpPr>
        <p:spPr bwMode="auto">
          <a:xfrm>
            <a:off x="6832600" y="4776788"/>
            <a:ext cx="0" cy="19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55" name="Line 15"/>
          <p:cNvSpPr>
            <a:spLocks noChangeShapeType="1"/>
          </p:cNvSpPr>
          <p:nvPr/>
        </p:nvSpPr>
        <p:spPr bwMode="auto">
          <a:xfrm>
            <a:off x="4090561" y="4776788"/>
            <a:ext cx="0" cy="19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57" name="Line 17"/>
          <p:cNvSpPr>
            <a:spLocks noChangeShapeType="1"/>
          </p:cNvSpPr>
          <p:nvPr/>
        </p:nvSpPr>
        <p:spPr bwMode="auto">
          <a:xfrm>
            <a:off x="1373188" y="4775200"/>
            <a:ext cx="0" cy="19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7905750" y="4458462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pH</a:t>
            </a:r>
          </a:p>
        </p:txBody>
      </p:sp>
      <p:sp>
        <p:nvSpPr>
          <p:cNvPr id="266260" name="Text Box 20"/>
          <p:cNvSpPr txBox="1">
            <a:spLocks noChangeArrowheads="1"/>
          </p:cNvSpPr>
          <p:nvPr/>
        </p:nvSpPr>
        <p:spPr bwMode="auto">
          <a:xfrm>
            <a:off x="6680200" y="4458462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7</a:t>
            </a:r>
          </a:p>
        </p:txBody>
      </p:sp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3843338" y="4458462"/>
            <a:ext cx="46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4,5</a:t>
            </a:r>
          </a:p>
        </p:txBody>
      </p:sp>
      <p:sp>
        <p:nvSpPr>
          <p:cNvPr id="266262" name="Text Box 22"/>
          <p:cNvSpPr txBox="1">
            <a:spLocks noChangeArrowheads="1"/>
          </p:cNvSpPr>
          <p:nvPr/>
        </p:nvSpPr>
        <p:spPr bwMode="auto">
          <a:xfrm>
            <a:off x="1217613" y="4458462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2</a:t>
            </a:r>
          </a:p>
        </p:txBody>
      </p:sp>
      <p:sp>
        <p:nvSpPr>
          <p:cNvPr id="266266" name="Line 26"/>
          <p:cNvSpPr>
            <a:spLocks noChangeShapeType="1"/>
          </p:cNvSpPr>
          <p:nvPr/>
        </p:nvSpPr>
        <p:spPr bwMode="auto">
          <a:xfrm>
            <a:off x="6838950" y="4843463"/>
            <a:ext cx="0" cy="180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66273" name="Group 33"/>
          <p:cNvGrpSpPr>
            <a:grpSpLocks/>
          </p:cNvGrpSpPr>
          <p:nvPr/>
        </p:nvGrpSpPr>
        <p:grpSpPr bwMode="auto">
          <a:xfrm>
            <a:off x="1363663" y="5140325"/>
            <a:ext cx="3956050" cy="0"/>
            <a:chOff x="847" y="3157"/>
            <a:chExt cx="2492" cy="0"/>
          </a:xfrm>
        </p:grpSpPr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847" y="3157"/>
              <a:ext cx="171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2559" y="3157"/>
              <a:ext cx="78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6274" name="Group 34"/>
          <p:cNvGrpSpPr>
            <a:grpSpLocks/>
          </p:cNvGrpSpPr>
          <p:nvPr/>
        </p:nvGrpSpPr>
        <p:grpSpPr bwMode="auto">
          <a:xfrm>
            <a:off x="3865563" y="5561013"/>
            <a:ext cx="2555875" cy="0"/>
            <a:chOff x="2435" y="3375"/>
            <a:chExt cx="1610" cy="0"/>
          </a:xfrm>
        </p:grpSpPr>
        <p:sp>
          <p:nvSpPr>
            <p:cNvPr id="8217" name="Line 29"/>
            <p:cNvSpPr>
              <a:spLocks noChangeShapeType="1"/>
            </p:cNvSpPr>
            <p:nvPr/>
          </p:nvSpPr>
          <p:spPr bwMode="auto">
            <a:xfrm>
              <a:off x="2576" y="3375"/>
              <a:ext cx="1469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18" name="Line 30"/>
            <p:cNvSpPr>
              <a:spLocks noChangeShapeType="1"/>
            </p:cNvSpPr>
            <p:nvPr/>
          </p:nvSpPr>
          <p:spPr bwMode="auto">
            <a:xfrm>
              <a:off x="2435" y="3375"/>
              <a:ext cx="148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6271" name="Line 31"/>
          <p:cNvSpPr>
            <a:spLocks noChangeShapeType="1"/>
          </p:cNvSpPr>
          <p:nvPr/>
        </p:nvSpPr>
        <p:spPr bwMode="auto">
          <a:xfrm>
            <a:off x="5364163" y="6270625"/>
            <a:ext cx="1417637" cy="0"/>
          </a:xfrm>
          <a:prstGeom prst="line">
            <a:avLst/>
          </a:prstGeom>
          <a:noFill/>
          <a:ln w="38100">
            <a:solidFill>
              <a:srgbClr val="FF0F0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75" name="Text Box 35"/>
          <p:cNvSpPr txBox="1">
            <a:spLocks noChangeArrowheads="1"/>
          </p:cNvSpPr>
          <p:nvPr/>
        </p:nvSpPr>
        <p:spPr bwMode="auto">
          <a:xfrm>
            <a:off x="2417763" y="4972050"/>
            <a:ext cx="660400" cy="336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Fruits</a:t>
            </a:r>
          </a:p>
        </p:txBody>
      </p:sp>
      <p:sp>
        <p:nvSpPr>
          <p:cNvPr id="266276" name="Text Box 36"/>
          <p:cNvSpPr txBox="1">
            <a:spLocks noChangeArrowheads="1"/>
          </p:cNvSpPr>
          <p:nvPr/>
        </p:nvSpPr>
        <p:spPr bwMode="auto">
          <a:xfrm>
            <a:off x="4711434" y="5268913"/>
            <a:ext cx="1007007" cy="584775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/>
              <a:t>Légumes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smtClean="0"/>
              <a:t>Amylacés</a:t>
            </a:r>
            <a:endParaRPr lang="fr-FR" altLang="fr-FR" sz="1600" dirty="0"/>
          </a:p>
        </p:txBody>
      </p:sp>
      <p:sp>
        <p:nvSpPr>
          <p:cNvPr id="266277" name="Text Box 37"/>
          <p:cNvSpPr txBox="1">
            <a:spLocks noChangeArrowheads="1"/>
          </p:cNvSpPr>
          <p:nvPr/>
        </p:nvSpPr>
        <p:spPr bwMode="auto">
          <a:xfrm>
            <a:off x="5629275" y="5980113"/>
            <a:ext cx="885825" cy="581025"/>
          </a:xfrm>
          <a:prstGeom prst="rect">
            <a:avLst/>
          </a:prstGeom>
          <a:solidFill>
            <a:srgbClr val="FF0F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Produits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/>
              <a:t>animaux</a:t>
            </a:r>
          </a:p>
        </p:txBody>
      </p:sp>
      <p:sp>
        <p:nvSpPr>
          <p:cNvPr id="266265" name="Line 25"/>
          <p:cNvSpPr>
            <a:spLocks noChangeShapeType="1"/>
          </p:cNvSpPr>
          <p:nvPr/>
        </p:nvSpPr>
        <p:spPr bwMode="auto">
          <a:xfrm>
            <a:off x="4087813" y="4816031"/>
            <a:ext cx="0" cy="180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79" name="Text Box 39"/>
          <p:cNvSpPr txBox="1">
            <a:spLocks noChangeArrowheads="1"/>
          </p:cNvSpPr>
          <p:nvPr/>
        </p:nvSpPr>
        <p:spPr bwMode="auto">
          <a:xfrm>
            <a:off x="1573744" y="4455529"/>
            <a:ext cx="1972184" cy="338554"/>
          </a:xfrm>
          <a:prstGeom prst="rect">
            <a:avLst/>
          </a:prstGeom>
          <a:solidFill>
            <a:srgbClr val="FEFE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FF0F0F"/>
                </a:solidFill>
              </a:rPr>
              <a:t>PASTEURISATION</a:t>
            </a:r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4479204" y="4458078"/>
            <a:ext cx="1785232" cy="338554"/>
          </a:xfrm>
          <a:prstGeom prst="rect">
            <a:avLst/>
          </a:prstGeom>
          <a:solidFill>
            <a:srgbClr val="FEFE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FF0F0F"/>
                </a:solidFill>
              </a:rPr>
              <a:t>STERILISATION</a:t>
            </a:r>
          </a:p>
        </p:txBody>
      </p:sp>
      <p:sp>
        <p:nvSpPr>
          <p:cNvPr id="266264" name="Line 24"/>
          <p:cNvSpPr>
            <a:spLocks noChangeShapeType="1"/>
          </p:cNvSpPr>
          <p:nvPr/>
        </p:nvSpPr>
        <p:spPr bwMode="auto">
          <a:xfrm>
            <a:off x="1371600" y="4843463"/>
            <a:ext cx="0" cy="180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7234238" y="5386388"/>
            <a:ext cx="1485900" cy="646112"/>
          </a:xfrm>
          <a:prstGeom prst="rect">
            <a:avLst/>
          </a:prstGeom>
          <a:solidFill>
            <a:srgbClr val="FFFF00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F0F"/>
                </a:solidFill>
                <a:sym typeface="Symbol" pitchFamily="18" charset="2"/>
              </a:rPr>
              <a:t>DDM longue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F0F"/>
                </a:solidFill>
                <a:sym typeface="Symbol" pitchFamily="18" charset="2"/>
              </a:rPr>
              <a:t>à T ambiante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525838" y="4458462"/>
            <a:ext cx="473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 smtClean="0"/>
              <a:t>4,3</a:t>
            </a:r>
            <a:endParaRPr lang="fr-FR" altLang="fr-FR" sz="1800" dirty="0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3770313" y="4818063"/>
            <a:ext cx="0" cy="180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3769833" y="4769964"/>
            <a:ext cx="0" cy="19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278" name="Text Box 38"/>
          <p:cNvSpPr txBox="1">
            <a:spLocks noChangeArrowheads="1"/>
          </p:cNvSpPr>
          <p:nvPr/>
        </p:nvSpPr>
        <p:spPr bwMode="auto">
          <a:xfrm>
            <a:off x="3406640" y="6111875"/>
            <a:ext cx="1104076" cy="457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/>
              <a:t>Produits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err="1"/>
              <a:t>lactofermentés</a:t>
            </a:r>
            <a:endParaRPr lang="fr-FR" altLang="fr-FR" sz="1200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A950ADE6-7BE1-4B4C-9B08-AB2DB32C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699" y="807379"/>
            <a:ext cx="217218" cy="21721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801393" y="3751904"/>
            <a:ext cx="407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DDM</a:t>
            </a:r>
            <a:r>
              <a:rPr lang="fr-FR" sz="1600" dirty="0"/>
              <a:t> : A consommer de préférence avant </a:t>
            </a:r>
            <a:r>
              <a:rPr lang="fr-FR" sz="1600" dirty="0" smtClean="0"/>
              <a:t>le…</a:t>
            </a:r>
            <a:endParaRPr lang="fr-FR" sz="1600" dirty="0"/>
          </a:p>
          <a:p>
            <a:r>
              <a:rPr lang="fr-FR" sz="1600" b="1" dirty="0"/>
              <a:t>DLC</a:t>
            </a:r>
            <a:r>
              <a:rPr lang="fr-FR" sz="1600" dirty="0"/>
              <a:t> : A consommer </a:t>
            </a:r>
            <a:r>
              <a:rPr lang="fr-FR" sz="1600" dirty="0" smtClean="0"/>
              <a:t>jusqu’au…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3217606" y="3845773"/>
            <a:ext cx="1454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Sur emballage </a:t>
            </a:r>
            <a:endParaRPr lang="fr-FR" sz="1600" dirty="0"/>
          </a:p>
        </p:txBody>
      </p:sp>
      <p:sp>
        <p:nvSpPr>
          <p:cNvPr id="4" name="Accolade ouvrante 3"/>
          <p:cNvSpPr/>
          <p:nvPr/>
        </p:nvSpPr>
        <p:spPr bwMode="auto">
          <a:xfrm>
            <a:off x="4671989" y="3719518"/>
            <a:ext cx="227011" cy="58477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3" grpId="0" animBg="1"/>
      <p:bldP spid="266254" grpId="0" animBg="1"/>
      <p:bldP spid="266255" grpId="0" animBg="1"/>
      <p:bldP spid="266257" grpId="0" animBg="1"/>
      <p:bldP spid="266259" grpId="0"/>
      <p:bldP spid="266260" grpId="0"/>
      <p:bldP spid="266261" grpId="0"/>
      <p:bldP spid="266262" grpId="0"/>
      <p:bldP spid="266266" grpId="0" animBg="1"/>
      <p:bldP spid="266271" grpId="0" animBg="1"/>
      <p:bldP spid="266275" grpId="0" animBg="1"/>
      <p:bldP spid="266276" grpId="0" animBg="1"/>
      <p:bldP spid="266277" grpId="0" animBg="1"/>
      <p:bldP spid="266265" grpId="0" animBg="1"/>
      <p:bldP spid="266279" grpId="0" animBg="1"/>
      <p:bldP spid="266280" grpId="0" animBg="1"/>
      <p:bldP spid="266264" grpId="0" animBg="1"/>
      <p:bldP spid="266281" grpId="0" animBg="1"/>
      <p:bldP spid="29" grpId="0"/>
      <p:bldP spid="30" grpId="0" animBg="1"/>
      <p:bldP spid="31" grpId="0" animBg="1"/>
      <p:bldP spid="2662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12738" y="2409825"/>
            <a:ext cx="845026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t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Cinétiques de destruction thermique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des micro-organismes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0" b="1">
              <a:solidFill>
                <a:srgbClr val="99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0" b="1">
              <a:solidFill>
                <a:srgbClr val="99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990000"/>
                </a:solidFill>
              </a:rPr>
              <a:t>notion de traitement équivalent</a:t>
            </a:r>
            <a:endParaRPr lang="en-GB" altLang="fr-FR" sz="40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pointsc">
  <a:themeElements>
    <a:clrScheme name="3pointsc 8">
      <a:dk1>
        <a:srgbClr val="232323"/>
      </a:dk1>
      <a:lt1>
        <a:srgbClr val="FBFEDA"/>
      </a:lt1>
      <a:dk2>
        <a:srgbClr val="993366"/>
      </a:dk2>
      <a:lt2>
        <a:srgbClr val="CC0066"/>
      </a:lt2>
      <a:accent1>
        <a:srgbClr val="FF9933"/>
      </a:accent1>
      <a:accent2>
        <a:srgbClr val="FFFF66"/>
      </a:accent2>
      <a:accent3>
        <a:srgbClr val="FDFEEA"/>
      </a:accent3>
      <a:accent4>
        <a:srgbClr val="1C1C1C"/>
      </a:accent4>
      <a:accent5>
        <a:srgbClr val="FFCAAD"/>
      </a:accent5>
      <a:accent6>
        <a:srgbClr val="E7E75C"/>
      </a:accent6>
      <a:hlink>
        <a:srgbClr val="676767"/>
      </a:hlink>
      <a:folHlink>
        <a:srgbClr val="CECECE"/>
      </a:folHlink>
    </a:clrScheme>
    <a:fontScheme name="3points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pointsc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points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pointsc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pointsc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pointsc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pointsc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pointsc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pointsc 8">
        <a:dk1>
          <a:srgbClr val="232323"/>
        </a:dk1>
        <a:lt1>
          <a:srgbClr val="FBFEDA"/>
        </a:lt1>
        <a:dk2>
          <a:srgbClr val="993366"/>
        </a:dk2>
        <a:lt2>
          <a:srgbClr val="CC0066"/>
        </a:lt2>
        <a:accent1>
          <a:srgbClr val="FF9933"/>
        </a:accent1>
        <a:accent2>
          <a:srgbClr val="FFFF66"/>
        </a:accent2>
        <a:accent3>
          <a:srgbClr val="FDFEEA"/>
        </a:accent3>
        <a:accent4>
          <a:srgbClr val="1C1C1C"/>
        </a:accent4>
        <a:accent5>
          <a:srgbClr val="FFCAAD"/>
        </a:accent5>
        <a:accent6>
          <a:srgbClr val="E7E75C"/>
        </a:accent6>
        <a:hlink>
          <a:srgbClr val="676767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3857</TotalTime>
  <Pages>13</Pages>
  <Words>1735</Words>
  <Application>Microsoft Office PowerPoint</Application>
  <PresentationFormat>Affichage à l'écran (4:3)</PresentationFormat>
  <Paragraphs>510</Paragraphs>
  <Slides>37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37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Courier New</vt:lpstr>
      <vt:lpstr>Monotype Sorts</vt:lpstr>
      <vt:lpstr>Symbol</vt:lpstr>
      <vt:lpstr>Times New Roman</vt:lpstr>
      <vt:lpstr>Wingdings</vt:lpstr>
      <vt:lpstr>3pointsc</vt:lpstr>
      <vt:lpstr>Graphique Microsoft Excel</vt:lpstr>
      <vt:lpstr>Équation</vt:lpstr>
      <vt:lpstr>Equation</vt:lpstr>
      <vt:lpstr>Graphique</vt:lpstr>
      <vt:lpstr>Présentation PowerPoint</vt:lpstr>
      <vt:lpstr>Présentation PowerPoint</vt:lpstr>
      <vt:lpstr>Plan du cours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FRITURE D'ANANAS</dc:title>
  <dc:creator>DORNIER M.</dc:creator>
  <cp:lastModifiedBy>Paloma</cp:lastModifiedBy>
  <cp:revision>1058</cp:revision>
  <cp:lastPrinted>2021-02-27T16:45:24Z</cp:lastPrinted>
  <dcterms:created xsi:type="dcterms:W3CDTF">1997-12-04T12:42:06Z</dcterms:created>
  <dcterms:modified xsi:type="dcterms:W3CDTF">2022-01-26T10:34:27Z</dcterms:modified>
</cp:coreProperties>
</file>