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8"/>
  </p:notesMasterIdLst>
  <p:handoutMasterIdLst>
    <p:handoutMasterId r:id="rId59"/>
  </p:handoutMasterIdLst>
  <p:sldIdLst>
    <p:sldId id="350" r:id="rId2"/>
    <p:sldId id="351" r:id="rId3"/>
    <p:sldId id="352" r:id="rId4"/>
    <p:sldId id="259" r:id="rId5"/>
    <p:sldId id="314" r:id="rId6"/>
    <p:sldId id="354" r:id="rId7"/>
    <p:sldId id="260" r:id="rId8"/>
    <p:sldId id="355" r:id="rId9"/>
    <p:sldId id="262" r:id="rId10"/>
    <p:sldId id="313" r:id="rId11"/>
    <p:sldId id="263" r:id="rId12"/>
    <p:sldId id="266" r:id="rId13"/>
    <p:sldId id="267" r:id="rId14"/>
    <p:sldId id="360" r:id="rId15"/>
    <p:sldId id="265" r:id="rId16"/>
    <p:sldId id="268" r:id="rId17"/>
    <p:sldId id="340" r:id="rId18"/>
    <p:sldId id="269" r:id="rId19"/>
    <p:sldId id="344" r:id="rId20"/>
    <p:sldId id="271" r:id="rId21"/>
    <p:sldId id="343" r:id="rId22"/>
    <p:sldId id="359" r:id="rId23"/>
    <p:sldId id="307" r:id="rId24"/>
    <p:sldId id="273" r:id="rId25"/>
    <p:sldId id="356" r:id="rId26"/>
    <p:sldId id="282" r:id="rId27"/>
    <p:sldId id="283" r:id="rId28"/>
    <p:sldId id="346" r:id="rId29"/>
    <p:sldId id="357" r:id="rId30"/>
    <p:sldId id="275" r:id="rId31"/>
    <p:sldId id="347" r:id="rId32"/>
    <p:sldId id="348" r:id="rId33"/>
    <p:sldId id="319" r:id="rId34"/>
    <p:sldId id="272" r:id="rId35"/>
    <p:sldId id="278" r:id="rId36"/>
    <p:sldId id="279" r:id="rId37"/>
    <p:sldId id="280" r:id="rId38"/>
    <p:sldId id="358" r:id="rId39"/>
    <p:sldId id="285" r:id="rId40"/>
    <p:sldId id="328" r:id="rId41"/>
    <p:sldId id="321" r:id="rId42"/>
    <p:sldId id="287" r:id="rId43"/>
    <p:sldId id="288" r:id="rId44"/>
    <p:sldId id="361" r:id="rId45"/>
    <p:sldId id="290" r:id="rId46"/>
    <p:sldId id="323" r:id="rId47"/>
    <p:sldId id="311" r:id="rId48"/>
    <p:sldId id="291" r:id="rId49"/>
    <p:sldId id="292" r:id="rId50"/>
    <p:sldId id="293" r:id="rId51"/>
    <p:sldId id="312" r:id="rId52"/>
    <p:sldId id="362" r:id="rId53"/>
    <p:sldId id="295" r:id="rId54"/>
    <p:sldId id="316" r:id="rId55"/>
    <p:sldId id="342" r:id="rId56"/>
    <p:sldId id="349" r:id="rId57"/>
  </p:sldIdLst>
  <p:sldSz cx="10691813" cy="7559675"/>
  <p:notesSz cx="6858000" cy="9144000"/>
  <p:defaultTextStyle>
    <a:defPPr>
      <a:defRPr lang="fr-FR"/>
    </a:defPPr>
    <a:lvl1pPr marL="0" algn="l" defTabSz="995507" rtl="0" eaLnBrk="1" latinLnBrk="0" hangingPunct="1">
      <a:defRPr sz="1960" kern="1200">
        <a:solidFill>
          <a:schemeClr val="tx1"/>
        </a:solidFill>
        <a:latin typeface="+mn-lt"/>
        <a:ea typeface="+mn-ea"/>
        <a:cs typeface="+mn-cs"/>
      </a:defRPr>
    </a:lvl1pPr>
    <a:lvl2pPr marL="497754" algn="l" defTabSz="995507" rtl="0" eaLnBrk="1" latinLnBrk="0" hangingPunct="1">
      <a:defRPr sz="1960" kern="1200">
        <a:solidFill>
          <a:schemeClr val="tx1"/>
        </a:solidFill>
        <a:latin typeface="+mn-lt"/>
        <a:ea typeface="+mn-ea"/>
        <a:cs typeface="+mn-cs"/>
      </a:defRPr>
    </a:lvl2pPr>
    <a:lvl3pPr marL="995507" algn="l" defTabSz="995507" rtl="0" eaLnBrk="1" latinLnBrk="0" hangingPunct="1">
      <a:defRPr sz="1960" kern="1200">
        <a:solidFill>
          <a:schemeClr val="tx1"/>
        </a:solidFill>
        <a:latin typeface="+mn-lt"/>
        <a:ea typeface="+mn-ea"/>
        <a:cs typeface="+mn-cs"/>
      </a:defRPr>
    </a:lvl3pPr>
    <a:lvl4pPr marL="1493261" algn="l" defTabSz="995507" rtl="0" eaLnBrk="1" latinLnBrk="0" hangingPunct="1">
      <a:defRPr sz="1960" kern="1200">
        <a:solidFill>
          <a:schemeClr val="tx1"/>
        </a:solidFill>
        <a:latin typeface="+mn-lt"/>
        <a:ea typeface="+mn-ea"/>
        <a:cs typeface="+mn-cs"/>
      </a:defRPr>
    </a:lvl4pPr>
    <a:lvl5pPr marL="1991015" algn="l" defTabSz="995507" rtl="0" eaLnBrk="1" latinLnBrk="0" hangingPunct="1">
      <a:defRPr sz="1960" kern="1200">
        <a:solidFill>
          <a:schemeClr val="tx1"/>
        </a:solidFill>
        <a:latin typeface="+mn-lt"/>
        <a:ea typeface="+mn-ea"/>
        <a:cs typeface="+mn-cs"/>
      </a:defRPr>
    </a:lvl5pPr>
    <a:lvl6pPr marL="2488768" algn="l" defTabSz="995507" rtl="0" eaLnBrk="1" latinLnBrk="0" hangingPunct="1">
      <a:defRPr sz="1960" kern="1200">
        <a:solidFill>
          <a:schemeClr val="tx1"/>
        </a:solidFill>
        <a:latin typeface="+mn-lt"/>
        <a:ea typeface="+mn-ea"/>
        <a:cs typeface="+mn-cs"/>
      </a:defRPr>
    </a:lvl6pPr>
    <a:lvl7pPr marL="2986522" algn="l" defTabSz="995507" rtl="0" eaLnBrk="1" latinLnBrk="0" hangingPunct="1">
      <a:defRPr sz="1960" kern="1200">
        <a:solidFill>
          <a:schemeClr val="tx1"/>
        </a:solidFill>
        <a:latin typeface="+mn-lt"/>
        <a:ea typeface="+mn-ea"/>
        <a:cs typeface="+mn-cs"/>
      </a:defRPr>
    </a:lvl7pPr>
    <a:lvl8pPr marL="3484275" algn="l" defTabSz="995507" rtl="0" eaLnBrk="1" latinLnBrk="0" hangingPunct="1">
      <a:defRPr sz="1960" kern="1200">
        <a:solidFill>
          <a:schemeClr val="tx1"/>
        </a:solidFill>
        <a:latin typeface="+mn-lt"/>
        <a:ea typeface="+mn-ea"/>
        <a:cs typeface="+mn-cs"/>
      </a:defRPr>
    </a:lvl8pPr>
    <a:lvl9pPr marL="3982029" algn="l" defTabSz="995507" rtl="0" eaLnBrk="1" latinLnBrk="0" hangingPunct="1">
      <a:defRPr sz="196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loma" initials="P" lastIdx="16" clrIdx="0">
    <p:extLst>
      <p:ext uri="{19B8F6BF-5375-455C-9EA6-DF929625EA0E}">
        <p15:presenceInfo xmlns:p15="http://schemas.microsoft.com/office/powerpoint/2012/main" userId="55d646dd439ad9ee" providerId="Windows Live"/>
      </p:ext>
    </p:extLst>
  </p:cmAuthor>
  <p:cmAuthor id="2" name="admin" initials="a" lastIdx="14" clrIdx="1">
    <p:extLst>
      <p:ext uri="{19B8F6BF-5375-455C-9EA6-DF929625EA0E}">
        <p15:presenceInfo xmlns:p15="http://schemas.microsoft.com/office/powerpoint/2012/main" userId="admin" providerId="None"/>
      </p:ext>
    </p:extLst>
  </p:cmAuthor>
  <p:cmAuthor id="3" name="Dominique Chevalier-Lucia" initials="DCh" lastIdx="20" clrIdx="2">
    <p:extLst>
      <p:ext uri="{19B8F6BF-5375-455C-9EA6-DF929625EA0E}">
        <p15:presenceInfo xmlns:p15="http://schemas.microsoft.com/office/powerpoint/2012/main" userId="Dominique Chevalier-Lucia" providerId="None"/>
      </p:ext>
    </p:extLst>
  </p:cmAuthor>
  <p:cmAuthor id="4" name="Donna" initials="D" lastIdx="5" clrIdx="3">
    <p:extLst>
      <p:ext uri="{19B8F6BF-5375-455C-9EA6-DF929625EA0E}">
        <p15:presenceInfo xmlns:p15="http://schemas.microsoft.com/office/powerpoint/2012/main" userId="Don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6580"/>
    <a:srgbClr val="C6D9F1"/>
    <a:srgbClr val="157CC6"/>
    <a:srgbClr val="73FB79"/>
    <a:srgbClr val="FFD579"/>
    <a:srgbClr val="7F7F7F"/>
    <a:srgbClr val="424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3946" autoAdjust="0"/>
  </p:normalViewPr>
  <p:slideViewPr>
    <p:cSldViewPr snapToGrid="0">
      <p:cViewPr varScale="1">
        <p:scale>
          <a:sx n="80" d="100"/>
          <a:sy n="80" d="100"/>
        </p:scale>
        <p:origin x="1205" y="4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53" d="100"/>
          <a:sy n="53" d="100"/>
        </p:scale>
        <p:origin x="122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05T09:09:54.524" idx="16">
    <p:pos x="5901" y="1849"/>
    <p:text>en ° ?</p:text>
    <p:extLst>
      <p:ext uri="{C676402C-5697-4E1C-873F-D02D1690AC5C}">
        <p15:threadingInfo xmlns:p15="http://schemas.microsoft.com/office/powerpoint/2012/main" timeZoneBias="-60"/>
      </p:ext>
    </p:extLst>
  </p:cm>
</p:cmLst>
</file>

<file path=ppt/drawings/_rels/vmlDrawing1.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 Id="rId4"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emf"/><Relationship Id="rId1" Type="http://schemas.openxmlformats.org/officeDocument/2006/relationships/image" Target="../media/image23.emf"/><Relationship Id="rId4"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B575C2-68DF-4341-AB53-64A73C1E3728}" type="datetimeFigureOut">
              <a:rPr lang="fr-FR" smtClean="0"/>
              <a:t>07/02/2022</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E92730-F4A2-48CE-885B-BB3E87280198}" type="slidenum">
              <a:rPr lang="fr-FR" smtClean="0"/>
              <a:t>‹N°›</a:t>
            </a:fld>
            <a:endParaRPr lang="fr-FR"/>
          </a:p>
        </p:txBody>
      </p:sp>
    </p:spTree>
    <p:extLst>
      <p:ext uri="{BB962C8B-B14F-4D97-AF65-F5344CB8AC3E}">
        <p14:creationId xmlns:p14="http://schemas.microsoft.com/office/powerpoint/2010/main" val="1471809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040E1-1ED2-4292-92BD-FD68873A775D}" type="datetimeFigureOut">
              <a:rPr lang="fr-FR" smtClean="0"/>
              <a:t>07/02/2022</a:t>
            </a:fld>
            <a:endParaRPr lang="fr-FR"/>
          </a:p>
        </p:txBody>
      </p:sp>
      <p:sp>
        <p:nvSpPr>
          <p:cNvPr id="4" name="Espace réservé de l'image des diapositives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2800B5-FD80-42CD-88DE-43C428AE92C7}" type="slidenum">
              <a:rPr lang="fr-FR" smtClean="0"/>
              <a:t>‹N°›</a:t>
            </a:fld>
            <a:endParaRPr lang="fr-FR"/>
          </a:p>
        </p:txBody>
      </p:sp>
    </p:spTree>
    <p:extLst>
      <p:ext uri="{BB962C8B-B14F-4D97-AF65-F5344CB8AC3E}">
        <p14:creationId xmlns:p14="http://schemas.microsoft.com/office/powerpoint/2010/main" val="3334636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2800B5-FD80-42CD-88DE-43C428AE92C7}" type="slidenum">
              <a:rPr lang="fr-FR" smtClean="0"/>
              <a:t>4</a:t>
            </a:fld>
            <a:endParaRPr lang="fr-FR"/>
          </a:p>
        </p:txBody>
      </p:sp>
    </p:spTree>
    <p:extLst>
      <p:ext uri="{BB962C8B-B14F-4D97-AF65-F5344CB8AC3E}">
        <p14:creationId xmlns:p14="http://schemas.microsoft.com/office/powerpoint/2010/main" val="842605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2800B5-FD80-42CD-88DE-43C428AE92C7}" type="slidenum">
              <a:rPr lang="fr-FR" smtClean="0"/>
              <a:t>46</a:t>
            </a:fld>
            <a:endParaRPr lang="fr-FR"/>
          </a:p>
        </p:txBody>
      </p:sp>
    </p:spTree>
    <p:extLst>
      <p:ext uri="{BB962C8B-B14F-4D97-AF65-F5344CB8AC3E}">
        <p14:creationId xmlns:p14="http://schemas.microsoft.com/office/powerpoint/2010/main" val="602919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2800B5-FD80-42CD-88DE-43C428AE92C7}" type="slidenum">
              <a:rPr lang="fr-FR" smtClean="0"/>
              <a:t>5</a:t>
            </a:fld>
            <a:endParaRPr lang="fr-FR"/>
          </a:p>
        </p:txBody>
      </p:sp>
    </p:spTree>
    <p:extLst>
      <p:ext uri="{BB962C8B-B14F-4D97-AF65-F5344CB8AC3E}">
        <p14:creationId xmlns:p14="http://schemas.microsoft.com/office/powerpoint/2010/main" val="132521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2800B5-FD80-42CD-88DE-43C428AE92C7}" type="slidenum">
              <a:rPr lang="fr-FR" smtClean="0"/>
              <a:t>6</a:t>
            </a:fld>
            <a:endParaRPr lang="fr-FR"/>
          </a:p>
        </p:txBody>
      </p:sp>
    </p:spTree>
    <p:extLst>
      <p:ext uri="{BB962C8B-B14F-4D97-AF65-F5344CB8AC3E}">
        <p14:creationId xmlns:p14="http://schemas.microsoft.com/office/powerpoint/2010/main" val="3713231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2800B5-FD80-42CD-88DE-43C428AE92C7}" type="slidenum">
              <a:rPr lang="fr-FR" smtClean="0"/>
              <a:t>24</a:t>
            </a:fld>
            <a:endParaRPr lang="fr-FR"/>
          </a:p>
        </p:txBody>
      </p:sp>
    </p:spTree>
    <p:extLst>
      <p:ext uri="{BB962C8B-B14F-4D97-AF65-F5344CB8AC3E}">
        <p14:creationId xmlns:p14="http://schemas.microsoft.com/office/powerpoint/2010/main" val="1006563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2800B5-FD80-42CD-88DE-43C428AE92C7}" type="slidenum">
              <a:rPr lang="fr-FR" smtClean="0"/>
              <a:t>31</a:t>
            </a:fld>
            <a:endParaRPr lang="fr-FR"/>
          </a:p>
        </p:txBody>
      </p:sp>
    </p:spTree>
    <p:extLst>
      <p:ext uri="{BB962C8B-B14F-4D97-AF65-F5344CB8AC3E}">
        <p14:creationId xmlns:p14="http://schemas.microsoft.com/office/powerpoint/2010/main" val="3051597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2800B5-FD80-42CD-88DE-43C428AE92C7}" type="slidenum">
              <a:rPr lang="fr-FR" smtClean="0"/>
              <a:t>32</a:t>
            </a:fld>
            <a:endParaRPr lang="fr-FR"/>
          </a:p>
        </p:txBody>
      </p:sp>
    </p:spTree>
    <p:extLst>
      <p:ext uri="{BB962C8B-B14F-4D97-AF65-F5344CB8AC3E}">
        <p14:creationId xmlns:p14="http://schemas.microsoft.com/office/powerpoint/2010/main" val="9868113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2800B5-FD80-42CD-88DE-43C428AE92C7}" type="slidenum">
              <a:rPr lang="fr-FR" smtClean="0"/>
              <a:t>36</a:t>
            </a:fld>
            <a:endParaRPr lang="fr-FR"/>
          </a:p>
        </p:txBody>
      </p:sp>
    </p:spTree>
    <p:extLst>
      <p:ext uri="{BB962C8B-B14F-4D97-AF65-F5344CB8AC3E}">
        <p14:creationId xmlns:p14="http://schemas.microsoft.com/office/powerpoint/2010/main" val="2690006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2800B5-FD80-42CD-88DE-43C428AE92C7}" type="slidenum">
              <a:rPr lang="fr-FR" smtClean="0"/>
              <a:t>43</a:t>
            </a:fld>
            <a:endParaRPr lang="fr-FR"/>
          </a:p>
        </p:txBody>
      </p:sp>
    </p:spTree>
    <p:extLst>
      <p:ext uri="{BB962C8B-B14F-4D97-AF65-F5344CB8AC3E}">
        <p14:creationId xmlns:p14="http://schemas.microsoft.com/office/powerpoint/2010/main" val="3389488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2800B5-FD80-42CD-88DE-43C428AE92C7}" type="slidenum">
              <a:rPr lang="fr-FR" smtClean="0"/>
              <a:t>45</a:t>
            </a:fld>
            <a:endParaRPr lang="fr-FR"/>
          </a:p>
        </p:txBody>
      </p:sp>
    </p:spTree>
    <p:extLst>
      <p:ext uri="{BB962C8B-B14F-4D97-AF65-F5344CB8AC3E}">
        <p14:creationId xmlns:p14="http://schemas.microsoft.com/office/powerpoint/2010/main" val="2508984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tif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re 1 ligne - ok taille objectifs">
    <p:spTree>
      <p:nvGrpSpPr>
        <p:cNvPr id="1" name=""/>
        <p:cNvGrpSpPr/>
        <p:nvPr/>
      </p:nvGrpSpPr>
      <p:grpSpPr>
        <a:xfrm>
          <a:off x="0" y="0"/>
          <a:ext cx="0" cy="0"/>
          <a:chOff x="0" y="0"/>
          <a:chExt cx="0" cy="0"/>
        </a:xfrm>
      </p:grpSpPr>
      <p:pic>
        <p:nvPicPr>
          <p:cNvPr id="32" name="Image 12"/>
          <p:cNvPicPr>
            <a:picLocks noChangeAspect="1"/>
          </p:cNvPicPr>
          <p:nvPr userDrawn="1"/>
        </p:nvPicPr>
        <p:blipFill>
          <a:blip r:embed="rId2">
            <a:extLst>
              <a:ext uri="{28A0092B-C50C-407E-A947-70E740481C1C}">
                <a14:useLocalDpi xmlns:a14="http://schemas.microsoft.com/office/drawing/2010/main" val="0"/>
              </a:ext>
            </a:extLst>
          </a:blip>
          <a:srcRect b="18753"/>
          <a:stretch>
            <a:fillRect/>
          </a:stretch>
        </p:blipFill>
        <p:spPr bwMode="auto">
          <a:xfrm>
            <a:off x="0" y="6482203"/>
            <a:ext cx="10691813" cy="109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a:extLst>
              <a:ext uri="{FF2B5EF4-FFF2-40B4-BE49-F238E27FC236}">
                <a16:creationId xmlns:a16="http://schemas.microsoft.com/office/drawing/2014/main" id="{D16F6F6B-8791-DF4E-B09E-688A0AC255AC}"/>
              </a:ext>
            </a:extLst>
          </p:cNvPr>
          <p:cNvSpPr/>
          <p:nvPr userDrawn="1"/>
        </p:nvSpPr>
        <p:spPr>
          <a:xfrm>
            <a:off x="-1" y="1851163"/>
            <a:ext cx="10691813" cy="4053672"/>
          </a:xfrm>
          <a:prstGeom prst="rect">
            <a:avLst/>
          </a:prstGeom>
          <a:solidFill>
            <a:srgbClr val="308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endParaRPr lang="fr-FR" sz="1579">
              <a:solidFill>
                <a:prstClr val="white"/>
              </a:solidFill>
              <a:latin typeface="Calibri" panose="020F0502020204030204"/>
            </a:endParaRPr>
          </a:p>
        </p:txBody>
      </p:sp>
      <p:sp>
        <p:nvSpPr>
          <p:cNvPr id="26" name="Espace réservé du texte 25"/>
          <p:cNvSpPr>
            <a:spLocks noGrp="1"/>
          </p:cNvSpPr>
          <p:nvPr>
            <p:ph type="body" sz="quarter" idx="13" hasCustomPrompt="1"/>
          </p:nvPr>
        </p:nvSpPr>
        <p:spPr>
          <a:xfrm>
            <a:off x="375403" y="2762249"/>
            <a:ext cx="5030979" cy="1814945"/>
          </a:xfrm>
          <a:prstGeom prst="rect">
            <a:avLst/>
          </a:prstGeom>
        </p:spPr>
        <p:txBody>
          <a:bodyPr/>
          <a:lstStyle>
            <a:lvl1pPr marL="0" indent="0" algn="l">
              <a:buFontTx/>
              <a:buNone/>
              <a:defRPr sz="3600" b="1" baseline="0">
                <a:solidFill>
                  <a:schemeClr val="bg1"/>
                </a:solidFill>
              </a:defRPr>
            </a:lvl1pPr>
          </a:lstStyle>
          <a:p>
            <a:pPr lvl="0"/>
            <a:r>
              <a:rPr lang="fr-FR" dirty="0" smtClean="0"/>
              <a:t>TITRE DU COURS</a:t>
            </a:r>
            <a:endParaRPr lang="fr-FR" dirty="0"/>
          </a:p>
        </p:txBody>
      </p:sp>
      <p:sp>
        <p:nvSpPr>
          <p:cNvPr id="19" name="Espace réservé du numéro de diapositive 2"/>
          <p:cNvSpPr>
            <a:spLocks noGrp="1"/>
          </p:cNvSpPr>
          <p:nvPr>
            <p:ph type="sldNum" sz="quarter" idx="14"/>
          </p:nvPr>
        </p:nvSpPr>
        <p:spPr>
          <a:xfrm>
            <a:off x="10053885" y="7141986"/>
            <a:ext cx="547087" cy="402483"/>
          </a:xfrm>
        </p:spPr>
        <p:txBody>
          <a:bodyPr/>
          <a:lstStyle/>
          <a:p>
            <a:fld id="{60906FEA-6988-4954-96AA-94004BCD4A9A}" type="slidenum">
              <a:rPr lang="fr-FR" smtClean="0"/>
              <a:pPr/>
              <a:t>‹N°›</a:t>
            </a:fld>
            <a:endParaRPr lang="fr-FR" dirty="0"/>
          </a:p>
        </p:txBody>
      </p:sp>
      <p:sp>
        <p:nvSpPr>
          <p:cNvPr id="27" name="Rectangle 26"/>
          <p:cNvSpPr/>
          <p:nvPr userDrawn="1"/>
        </p:nvSpPr>
        <p:spPr>
          <a:xfrm>
            <a:off x="375403" y="2222732"/>
            <a:ext cx="3280385" cy="307777"/>
          </a:xfrm>
          <a:prstGeom prst="rect">
            <a:avLst/>
          </a:prstGeom>
        </p:spPr>
        <p:txBody>
          <a:bodyPr wrap="none">
            <a:spAutoFit/>
          </a:bodyPr>
          <a:lstStyle/>
          <a:p>
            <a:pPr marL="0" marR="0" indent="0" algn="l" defTabSz="995507" rtl="0" eaLnBrk="1" fontAlgn="auto" latinLnBrk="0" hangingPunct="1">
              <a:lnSpc>
                <a:spcPct val="100000"/>
              </a:lnSpc>
              <a:spcBef>
                <a:spcPts val="0"/>
              </a:spcBef>
              <a:spcAft>
                <a:spcPts val="0"/>
              </a:spcAft>
              <a:buClrTx/>
              <a:buSzTx/>
              <a:buFontTx/>
              <a:buNone/>
              <a:tabLst/>
              <a:defRPr/>
            </a:pPr>
            <a:r>
              <a:rPr lang="fr-FR" sz="1400" dirty="0" smtClean="0">
                <a:solidFill>
                  <a:prstClr val="white"/>
                </a:solidFill>
                <a:latin typeface="Calibri Light" panose="020F0302020204030204"/>
                <a:cs typeface="Calibri" panose="020F0502020204030204" pitchFamily="34" charset="0"/>
              </a:rPr>
              <a:t>DOCUMENT SUPPORT DE CONNAISSANCES</a:t>
            </a:r>
          </a:p>
        </p:txBody>
      </p:sp>
      <p:sp>
        <p:nvSpPr>
          <p:cNvPr id="29" name="Espace réservé du texte 8"/>
          <p:cNvSpPr>
            <a:spLocks noGrp="1"/>
          </p:cNvSpPr>
          <p:nvPr>
            <p:ph type="body" sz="quarter" idx="20" hasCustomPrompt="1"/>
          </p:nvPr>
        </p:nvSpPr>
        <p:spPr>
          <a:xfrm>
            <a:off x="5274501" y="2759175"/>
            <a:ext cx="2603145" cy="1192843"/>
          </a:xfrm>
          <a:prstGeom prst="rect">
            <a:avLst/>
          </a:prstGeom>
        </p:spPr>
        <p:txBody>
          <a:bodyPr/>
          <a:lstStyle>
            <a:lvl1pPr marL="0" indent="0" algn="l">
              <a:lnSpc>
                <a:spcPct val="100000"/>
              </a:lnSpc>
              <a:spcBef>
                <a:spcPts val="0"/>
              </a:spcBef>
              <a:buNone/>
              <a:defRPr sz="1400" b="1" baseline="0">
                <a:solidFill>
                  <a:schemeClr val="bg1"/>
                </a:solidFill>
              </a:defRPr>
            </a:lvl1pPr>
          </a:lstStyle>
          <a:p>
            <a:pPr lvl="0"/>
            <a:r>
              <a:rPr lang="fr-FR" dirty="0" smtClean="0"/>
              <a:t>NOM PRENOM</a:t>
            </a:r>
          </a:p>
        </p:txBody>
      </p:sp>
      <p:pic>
        <p:nvPicPr>
          <p:cNvPr id="33" name="Image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3629" y="221357"/>
            <a:ext cx="3302159" cy="123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Espace réservé du texte 8"/>
          <p:cNvSpPr>
            <a:spLocks noGrp="1"/>
          </p:cNvSpPr>
          <p:nvPr>
            <p:ph type="body" sz="quarter" idx="21" hasCustomPrompt="1"/>
          </p:nvPr>
        </p:nvSpPr>
        <p:spPr>
          <a:xfrm>
            <a:off x="7734300" y="2762249"/>
            <a:ext cx="2919413" cy="1192843"/>
          </a:xfrm>
          <a:prstGeom prst="rect">
            <a:avLst/>
          </a:prstGeom>
        </p:spPr>
        <p:txBody>
          <a:bodyPr/>
          <a:lstStyle>
            <a:lvl1pPr marL="0" marR="0" indent="0" algn="l" defTabSz="1007943" rtl="0" eaLnBrk="1" fontAlgn="auto" latinLnBrk="0" hangingPunct="1">
              <a:lnSpc>
                <a:spcPct val="100000"/>
              </a:lnSpc>
              <a:spcBef>
                <a:spcPts val="0"/>
              </a:spcBef>
              <a:spcAft>
                <a:spcPts val="0"/>
              </a:spcAft>
              <a:buClrTx/>
              <a:buSzTx/>
              <a:buFont typeface="Arial" panose="020B0604020202020204" pitchFamily="34" charset="0"/>
              <a:buNone/>
              <a:tabLst/>
              <a:defRPr sz="1400" b="0" baseline="0">
                <a:solidFill>
                  <a:schemeClr val="bg1"/>
                </a:solidFill>
                <a:latin typeface="+mn-lt"/>
              </a:defRPr>
            </a:lvl1pPr>
          </a:lstStyle>
          <a:p>
            <a:pPr lvl="0"/>
            <a:r>
              <a:rPr lang="fr-FR" dirty="0" smtClean="0"/>
              <a:t>Etablissement</a:t>
            </a:r>
          </a:p>
          <a:p>
            <a:pPr lvl="0"/>
            <a:endParaRPr lang="fr-FR" dirty="0"/>
          </a:p>
        </p:txBody>
      </p:sp>
      <p:pic>
        <p:nvPicPr>
          <p:cNvPr id="36" name="Image 35">
            <a:extLst>
              <a:ext uri="{FF2B5EF4-FFF2-40B4-BE49-F238E27FC236}">
                <a16:creationId xmlns:a16="http://schemas.microsoft.com/office/drawing/2014/main" id="{7DFC07FF-75CC-6640-A49F-699970375110}"/>
              </a:ext>
            </a:extLst>
          </p:cNvPr>
          <p:cNvPicPr>
            <a:picLocks noChangeAspect="1"/>
          </p:cNvPicPr>
          <p:nvPr userDrawn="1"/>
        </p:nvPicPr>
        <p:blipFill>
          <a:blip r:embed="rId4"/>
          <a:stretch>
            <a:fillRect/>
          </a:stretch>
        </p:blipFill>
        <p:spPr>
          <a:xfrm>
            <a:off x="546014" y="4793189"/>
            <a:ext cx="257480" cy="257480"/>
          </a:xfrm>
          <a:prstGeom prst="rect">
            <a:avLst/>
          </a:prstGeom>
        </p:spPr>
      </p:pic>
      <p:sp>
        <p:nvSpPr>
          <p:cNvPr id="38" name="Espace réservé du texte 25"/>
          <p:cNvSpPr>
            <a:spLocks noGrp="1"/>
          </p:cNvSpPr>
          <p:nvPr>
            <p:ph type="body" sz="quarter" idx="22" hasCustomPrompt="1"/>
          </p:nvPr>
        </p:nvSpPr>
        <p:spPr>
          <a:xfrm>
            <a:off x="803494" y="4667451"/>
            <a:ext cx="663441" cy="473475"/>
          </a:xfrm>
          <a:prstGeom prst="rect">
            <a:avLst/>
          </a:prstGeom>
        </p:spPr>
        <p:txBody>
          <a:bodyPr/>
          <a:lstStyle>
            <a:lvl1pPr marL="0" indent="0" algn="l">
              <a:buFontTx/>
              <a:buNone/>
              <a:defRPr sz="2800" b="0" baseline="0">
                <a:solidFill>
                  <a:schemeClr val="bg1"/>
                </a:solidFill>
              </a:defRPr>
            </a:lvl1pPr>
          </a:lstStyle>
          <a:p>
            <a:pPr lvl="0"/>
            <a:r>
              <a:rPr lang="fr-FR" dirty="0" err="1" smtClean="0"/>
              <a:t>xh</a:t>
            </a:r>
            <a:endParaRPr lang="fr-FR" dirty="0"/>
          </a:p>
        </p:txBody>
      </p:sp>
      <p:sp>
        <p:nvSpPr>
          <p:cNvPr id="39" name="Rectangle 38"/>
          <p:cNvSpPr/>
          <p:nvPr userDrawn="1"/>
        </p:nvSpPr>
        <p:spPr>
          <a:xfrm>
            <a:off x="5269705" y="2222732"/>
            <a:ext cx="1409810" cy="307777"/>
          </a:xfrm>
          <a:prstGeom prst="rect">
            <a:avLst/>
          </a:prstGeom>
        </p:spPr>
        <p:txBody>
          <a:bodyPr wrap="none">
            <a:spAutoFit/>
          </a:bodyPr>
          <a:lstStyle/>
          <a:p>
            <a:pPr marL="0" marR="0" indent="0" algn="l" defTabSz="995507" rtl="0" eaLnBrk="1" fontAlgn="auto" latinLnBrk="0" hangingPunct="1">
              <a:lnSpc>
                <a:spcPct val="100000"/>
              </a:lnSpc>
              <a:spcBef>
                <a:spcPts val="0"/>
              </a:spcBef>
              <a:spcAft>
                <a:spcPts val="0"/>
              </a:spcAft>
              <a:buClrTx/>
              <a:buSzTx/>
              <a:buFontTx/>
              <a:buNone/>
              <a:tabLst/>
              <a:defRPr/>
            </a:pPr>
            <a:r>
              <a:rPr lang="fr-FR" sz="1400" dirty="0" smtClean="0">
                <a:solidFill>
                  <a:prstClr val="white"/>
                </a:solidFill>
                <a:latin typeface="Calibri Light" panose="020F0302020204030204"/>
                <a:cs typeface="Calibri" panose="020F0502020204030204" pitchFamily="34" charset="0"/>
              </a:rPr>
              <a:t>CONTRIBUTEURS</a:t>
            </a:r>
          </a:p>
        </p:txBody>
      </p:sp>
      <p:sp>
        <p:nvSpPr>
          <p:cNvPr id="40" name="Espace réservé du texte 25"/>
          <p:cNvSpPr>
            <a:spLocks noGrp="1"/>
          </p:cNvSpPr>
          <p:nvPr>
            <p:ph type="body" sz="quarter" idx="23" hasCustomPrompt="1"/>
          </p:nvPr>
        </p:nvSpPr>
        <p:spPr>
          <a:xfrm>
            <a:off x="5269705" y="4904188"/>
            <a:ext cx="1754949" cy="473475"/>
          </a:xfrm>
          <a:prstGeom prst="rect">
            <a:avLst/>
          </a:prstGeom>
        </p:spPr>
        <p:txBody>
          <a:bodyPr/>
          <a:lstStyle>
            <a:lvl1pPr marL="0" indent="0" algn="l">
              <a:buFontTx/>
              <a:buNone/>
              <a:defRPr sz="1600" b="0" baseline="0">
                <a:solidFill>
                  <a:schemeClr val="bg1"/>
                </a:solidFill>
              </a:defRPr>
            </a:lvl1pPr>
          </a:lstStyle>
          <a:p>
            <a:pPr lvl="0"/>
            <a:r>
              <a:rPr lang="fr-FR" dirty="0" smtClean="0"/>
              <a:t>mois année</a:t>
            </a:r>
            <a:endParaRPr lang="fr-FR" dirty="0"/>
          </a:p>
        </p:txBody>
      </p:sp>
    </p:spTree>
    <p:extLst>
      <p:ext uri="{BB962C8B-B14F-4D97-AF65-F5344CB8AC3E}">
        <p14:creationId xmlns:p14="http://schemas.microsoft.com/office/powerpoint/2010/main" val="223178352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358">
          <p15:clr>
            <a:srgbClr val="FBAE40"/>
          </p15:clr>
        </p15:guide>
        <p15:guide id="2" pos="336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496679" y="1789726"/>
            <a:ext cx="4856372" cy="1460500"/>
          </a:xfrm>
          <a:prstGeom prst="rect">
            <a:avLst/>
          </a:prstGeom>
        </p:spPr>
        <p:txBody>
          <a:bodyPr/>
          <a:lstStyle>
            <a:lvl1pPr marL="171450" indent="-171450">
              <a:buFont typeface="Arial" panose="020B0604020202020204" pitchFamily="34" charset="0"/>
              <a:buChar char="•"/>
              <a:defRPr lang="fr-FR" sz="2000" kern="1200" dirty="0" smtClean="0">
                <a:solidFill>
                  <a:srgbClr val="404243"/>
                </a:solidFill>
                <a:latin typeface="Calibri" panose="020F0502020204030204" pitchFamily="34" charset="0"/>
                <a:ea typeface="+mn-ea"/>
                <a:cs typeface="Calibri" panose="020F0502020204030204" pitchFamily="34" charset="0"/>
              </a:defRPr>
            </a:lvl1pPr>
          </a:lstStyle>
          <a:p>
            <a:r>
              <a:rPr lang="fr-FR" dirty="0" smtClean="0"/>
              <a:t>Modifiez le style du titre</a:t>
            </a:r>
            <a:endParaRPr lang="fr-FR" dirty="0"/>
          </a:p>
        </p:txBody>
      </p:sp>
      <p:sp>
        <p:nvSpPr>
          <p:cNvPr id="4" name="Rectangle 3">
            <a:extLst>
              <a:ext uri="{FF2B5EF4-FFF2-40B4-BE49-F238E27FC236}">
                <a16:creationId xmlns:a16="http://schemas.microsoft.com/office/drawing/2014/main" id="{BE121375-DAD2-CA43-9378-2568DAEFA2F6}"/>
              </a:ext>
            </a:extLst>
          </p:cNvPr>
          <p:cNvSpPr/>
          <p:nvPr userDrawn="1"/>
        </p:nvSpPr>
        <p:spPr>
          <a:xfrm>
            <a:off x="0" y="0"/>
            <a:ext cx="10691813" cy="549275"/>
          </a:xfrm>
          <a:prstGeom prst="rect">
            <a:avLst/>
          </a:prstGeom>
          <a:solidFill>
            <a:srgbClr val="308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26941C8A-3211-CF42-A142-8AEBD9BF9101}"/>
              </a:ext>
            </a:extLst>
          </p:cNvPr>
          <p:cNvSpPr txBox="1"/>
          <p:nvPr userDrawn="1"/>
        </p:nvSpPr>
        <p:spPr>
          <a:xfrm>
            <a:off x="5326063" y="953657"/>
            <a:ext cx="4764234" cy="535531"/>
          </a:xfrm>
          <a:prstGeom prst="rect">
            <a:avLst/>
          </a:prstGeom>
          <a:noFill/>
        </p:spPr>
        <p:txBody>
          <a:bodyPr wrap="square" rtlCol="0">
            <a:spAutoFit/>
          </a:bodyPr>
          <a:lstStyle/>
          <a:p>
            <a:pPr>
              <a:lnSpc>
                <a:spcPct val="120000"/>
              </a:lnSpc>
            </a:pPr>
            <a:r>
              <a:rPr lang="fr-FR" sz="2400" b="1" dirty="0">
                <a:solidFill>
                  <a:srgbClr val="30819A"/>
                </a:solidFill>
                <a:latin typeface="Calibri" panose="020F0502020204030204" pitchFamily="34" charset="0"/>
                <a:cs typeface="Calibri" panose="020F0502020204030204" pitchFamily="34" charset="0"/>
              </a:rPr>
              <a:t>PRÉREQUIS</a:t>
            </a:r>
          </a:p>
        </p:txBody>
      </p:sp>
      <p:sp>
        <p:nvSpPr>
          <p:cNvPr id="6" name="ZoneTexte 5">
            <a:extLst>
              <a:ext uri="{FF2B5EF4-FFF2-40B4-BE49-F238E27FC236}">
                <a16:creationId xmlns:a16="http://schemas.microsoft.com/office/drawing/2014/main" id="{ABFFA719-173D-8E49-A0FB-F44C156DD13A}"/>
              </a:ext>
            </a:extLst>
          </p:cNvPr>
          <p:cNvSpPr txBox="1"/>
          <p:nvPr userDrawn="1"/>
        </p:nvSpPr>
        <p:spPr>
          <a:xfrm>
            <a:off x="161330" y="34167"/>
            <a:ext cx="6283325" cy="535531"/>
          </a:xfrm>
          <a:prstGeom prst="rect">
            <a:avLst/>
          </a:prstGeom>
          <a:noFill/>
        </p:spPr>
        <p:txBody>
          <a:bodyPr wrap="square" rtlCol="0">
            <a:spAutoFit/>
          </a:bodyPr>
          <a:lstStyle/>
          <a:p>
            <a:pPr>
              <a:lnSpc>
                <a:spcPct val="120000"/>
              </a:lnSpc>
              <a:spcBef>
                <a:spcPts val="0"/>
              </a:spcBef>
            </a:pPr>
            <a:r>
              <a:rPr lang="fr-FR" sz="2400" dirty="0">
                <a:solidFill>
                  <a:schemeClr val="bg1"/>
                </a:solidFill>
                <a:latin typeface="Calibri" panose="020F0502020204030204" pitchFamily="34" charset="0"/>
                <a:cs typeface="Calibri" panose="020F0502020204030204" pitchFamily="34" charset="0"/>
              </a:rPr>
              <a:t>OBJECTIFS </a:t>
            </a:r>
            <a:r>
              <a:rPr lang="fr-FR" sz="2400" dirty="0" smtClean="0">
                <a:solidFill>
                  <a:schemeClr val="bg1"/>
                </a:solidFill>
                <a:latin typeface="Calibri" panose="020F0502020204030204" pitchFamily="34" charset="0"/>
                <a:cs typeface="Calibri" panose="020F0502020204030204" pitchFamily="34" charset="0"/>
              </a:rPr>
              <a:t>D’APPRENTISSAGE ET PRÉREQUIS </a:t>
            </a:r>
            <a:endParaRPr lang="fr-FR" sz="2400" dirty="0">
              <a:solidFill>
                <a:schemeClr val="bg1"/>
              </a:solidFill>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B1906BEC-DC48-7A4C-BA64-B2748AFE9555}"/>
              </a:ext>
            </a:extLst>
          </p:cNvPr>
          <p:cNvSpPr txBox="1"/>
          <p:nvPr userDrawn="1"/>
        </p:nvSpPr>
        <p:spPr>
          <a:xfrm>
            <a:off x="496678" y="953657"/>
            <a:ext cx="4856373" cy="535531"/>
          </a:xfrm>
          <a:prstGeom prst="rect">
            <a:avLst/>
          </a:prstGeom>
          <a:noFill/>
        </p:spPr>
        <p:txBody>
          <a:bodyPr wrap="square" rtlCol="0">
            <a:spAutoFit/>
          </a:bodyPr>
          <a:lstStyle/>
          <a:p>
            <a:pPr>
              <a:lnSpc>
                <a:spcPct val="120000"/>
              </a:lnSpc>
            </a:pPr>
            <a:r>
              <a:rPr lang="fr-FR" sz="2400" b="1" dirty="0">
                <a:solidFill>
                  <a:srgbClr val="30819A"/>
                </a:solidFill>
                <a:latin typeface="Calibri" panose="020F0502020204030204" pitchFamily="34" charset="0"/>
                <a:cs typeface="Calibri" panose="020F0502020204030204" pitchFamily="34" charset="0"/>
              </a:rPr>
              <a:t>OBJECTIFS D’APPRENTISSAGE</a:t>
            </a:r>
          </a:p>
        </p:txBody>
      </p:sp>
      <p:sp>
        <p:nvSpPr>
          <p:cNvPr id="10" name="Espace réservé du texte 8"/>
          <p:cNvSpPr>
            <a:spLocks noGrp="1"/>
          </p:cNvSpPr>
          <p:nvPr>
            <p:ph type="body" sz="quarter" idx="20" hasCustomPrompt="1"/>
          </p:nvPr>
        </p:nvSpPr>
        <p:spPr>
          <a:xfrm>
            <a:off x="5353051" y="1789726"/>
            <a:ext cx="4737246" cy="1460500"/>
          </a:xfrm>
          <a:prstGeom prst="rect">
            <a:avLst/>
          </a:prstGeom>
        </p:spPr>
        <p:txBody>
          <a:bodyPr/>
          <a:lstStyle>
            <a:lvl1pPr marL="171450" indent="-171450" algn="l" defTabSz="995507" rtl="0" eaLnBrk="1" latinLnBrk="0" hangingPunct="1">
              <a:lnSpc>
                <a:spcPct val="120000"/>
              </a:lnSpc>
              <a:spcBef>
                <a:spcPts val="0"/>
              </a:spcBef>
              <a:buFont typeface="Arial" panose="020B0604020202020204" pitchFamily="34" charset="0"/>
              <a:buChar char="•"/>
              <a:defRPr lang="fr-FR" sz="2000" kern="1200" dirty="0" smtClean="0">
                <a:solidFill>
                  <a:srgbClr val="404243"/>
                </a:solidFill>
                <a:latin typeface="Calibri" panose="020F0502020204030204" pitchFamily="34" charset="0"/>
                <a:ea typeface="+mn-ea"/>
                <a:cs typeface="Calibri" panose="020F0502020204030204" pitchFamily="34" charset="0"/>
              </a:defRPr>
            </a:lvl1pPr>
          </a:lstStyle>
          <a:p>
            <a:pPr lvl="0"/>
            <a:r>
              <a:rPr lang="fr-FR" dirty="0" smtClean="0"/>
              <a:t>Ecrire les prérequis</a:t>
            </a:r>
          </a:p>
        </p:txBody>
      </p:sp>
      <p:sp>
        <p:nvSpPr>
          <p:cNvPr id="16" name="Rectangle 15">
            <a:extLst>
              <a:ext uri="{FF2B5EF4-FFF2-40B4-BE49-F238E27FC236}">
                <a16:creationId xmlns:a16="http://schemas.microsoft.com/office/drawing/2014/main" id="{23756976-AF12-6846-81A0-814668CE40CC}"/>
              </a:ext>
            </a:extLst>
          </p:cNvPr>
          <p:cNvSpPr/>
          <p:nvPr userDrawn="1"/>
        </p:nvSpPr>
        <p:spPr>
          <a:xfrm>
            <a:off x="2598738" y="6461897"/>
            <a:ext cx="5508625" cy="496273"/>
          </a:xfrm>
          <a:prstGeom prst="rect">
            <a:avLst/>
          </a:prstGeom>
          <a:solidFill>
            <a:srgbClr val="F4F4F4"/>
          </a:solidFill>
          <a:ln w="28575">
            <a:solidFill>
              <a:srgbClr val="F74F41"/>
            </a:solidFill>
            <a:prstDash val="solid"/>
            <a:extLst>
              <a:ext uri="{C807C97D-BFC1-408E-A445-0C87EB9F89A2}">
                <ask:lineSketchStyleProps xmlns="" xmlns:ask="http://schemas.microsoft.com/office/drawing/2018/sketchyshape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ct val="120000"/>
              </a:lnSpc>
              <a:spcBef>
                <a:spcPts val="0"/>
              </a:spcBef>
              <a:tabLst>
                <a:tab pos="531813" algn="l"/>
              </a:tabLst>
            </a:pPr>
            <a:r>
              <a:rPr lang="fr-FR" sz="1400" i="1" dirty="0">
                <a:solidFill>
                  <a:srgbClr val="404243"/>
                </a:solidFill>
                <a:latin typeface="Calibri" panose="020F0502020204030204" pitchFamily="34" charset="0"/>
                <a:cs typeface="Calibri" panose="020F0502020204030204" pitchFamily="34" charset="0"/>
              </a:rPr>
              <a:t>Les points à retenir sont encadrés</a:t>
            </a:r>
          </a:p>
        </p:txBody>
      </p:sp>
      <p:pic>
        <p:nvPicPr>
          <p:cNvPr id="17" name="Image 16">
            <a:extLst>
              <a:ext uri="{FF2B5EF4-FFF2-40B4-BE49-F238E27FC236}">
                <a16:creationId xmlns:a16="http://schemas.microsoft.com/office/drawing/2014/main" id="{A950ADE6-7BE1-4B4C-9B08-AB2DB32C3FA4}"/>
              </a:ext>
            </a:extLst>
          </p:cNvPr>
          <p:cNvPicPr>
            <a:picLocks noChangeAspect="1"/>
          </p:cNvPicPr>
          <p:nvPr userDrawn="1"/>
        </p:nvPicPr>
        <p:blipFill>
          <a:blip r:embed="rId2"/>
          <a:stretch>
            <a:fillRect/>
          </a:stretch>
        </p:blipFill>
        <p:spPr>
          <a:xfrm>
            <a:off x="7980363" y="6334897"/>
            <a:ext cx="254000" cy="254000"/>
          </a:xfrm>
          <a:prstGeom prst="rect">
            <a:avLst/>
          </a:prstGeom>
        </p:spPr>
      </p:pic>
      <p:sp>
        <p:nvSpPr>
          <p:cNvPr id="12" name="Espace réservé du numéro de diapositive 2"/>
          <p:cNvSpPr>
            <a:spLocks noGrp="1"/>
          </p:cNvSpPr>
          <p:nvPr>
            <p:ph type="sldNum" sz="quarter" idx="4"/>
          </p:nvPr>
        </p:nvSpPr>
        <p:spPr bwMode="auto">
          <a:xfrm>
            <a:off x="10090297" y="7236221"/>
            <a:ext cx="547087" cy="306236"/>
          </a:xfrm>
          <a:prstGeom prst="rect">
            <a:avLst/>
          </a:prstGeom>
        </p:spPr>
        <p:txBody>
          <a:bodyPr/>
          <a:lstStyle>
            <a:lvl1pPr algn="r">
              <a:defRPr sz="1200">
                <a:solidFill>
                  <a:srgbClr val="898989"/>
                </a:solidFill>
              </a:defRPr>
            </a:lvl1pPr>
          </a:lstStyle>
          <a:p>
            <a:fld id="{60906FEA-6988-4954-96AA-94004BCD4A9A}" type="slidenum">
              <a:rPr lang="fr-FR" smtClean="0"/>
              <a:pPr/>
              <a:t>‹N°›</a:t>
            </a:fld>
            <a:endParaRPr lang="fr-FR" dirty="0"/>
          </a:p>
        </p:txBody>
      </p:sp>
    </p:spTree>
    <p:extLst>
      <p:ext uri="{BB962C8B-B14F-4D97-AF65-F5344CB8AC3E}">
        <p14:creationId xmlns:p14="http://schemas.microsoft.com/office/powerpoint/2010/main" val="3899178535"/>
      </p:ext>
    </p:extLst>
  </p:cSld>
  <p:clrMapOvr>
    <a:masterClrMapping/>
  </p:clrMapOvr>
  <p:extLst mod="1">
    <p:ext uri="{DCECCB84-F9BA-43D5-87BE-67443E8EF086}">
      <p15:sldGuideLst xmlns:p15="http://schemas.microsoft.com/office/powerpoint/2012/main">
        <p15:guide id="1" orient="horz" pos="2381">
          <p15:clr>
            <a:srgbClr val="FBAE40"/>
          </p15:clr>
        </p15:guide>
        <p15:guide id="2" pos="336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735013" y="403225"/>
            <a:ext cx="9221787" cy="1460500"/>
          </a:xfrm>
          <a:prstGeom prst="rect">
            <a:avLst/>
          </a:prstGeom>
        </p:spPr>
        <p:txBody>
          <a:bodyPr/>
          <a:lstStyle/>
          <a:p>
            <a:r>
              <a:rPr lang="fr-FR" smtClean="0"/>
              <a:t>Modifiez le style du titre</a:t>
            </a:r>
            <a:endParaRPr lang="fr-FR"/>
          </a:p>
        </p:txBody>
      </p:sp>
      <p:sp>
        <p:nvSpPr>
          <p:cNvPr id="3" name="Espace réservé du numéro de diapositive 2"/>
          <p:cNvSpPr>
            <a:spLocks noGrp="1"/>
          </p:cNvSpPr>
          <p:nvPr>
            <p:ph type="sldNum" sz="quarter" idx="10"/>
          </p:nvPr>
        </p:nvSpPr>
        <p:spPr>
          <a:xfrm>
            <a:off x="10090297" y="7139974"/>
            <a:ext cx="547087" cy="402483"/>
          </a:xfrm>
          <a:prstGeom prst="rect">
            <a:avLst/>
          </a:prstGeom>
        </p:spPr>
        <p:txBody>
          <a:bodyPr/>
          <a:lstStyle/>
          <a:p>
            <a:fld id="{60906FEA-6988-4954-96AA-94004BCD4A9A}" type="slidenum">
              <a:rPr lang="fr-FR" smtClean="0"/>
              <a:pPr/>
              <a:t>‹N°›</a:t>
            </a:fld>
            <a:endParaRPr lang="fr-FR" dirty="0"/>
          </a:p>
        </p:txBody>
      </p:sp>
      <p:sp>
        <p:nvSpPr>
          <p:cNvPr id="6" name="Rectangle 5">
            <a:extLst>
              <a:ext uri="{FF2B5EF4-FFF2-40B4-BE49-F238E27FC236}">
                <a16:creationId xmlns:a16="http://schemas.microsoft.com/office/drawing/2014/main" id="{BE121375-DAD2-CA43-9378-2568DAEFA2F6}"/>
              </a:ext>
            </a:extLst>
          </p:cNvPr>
          <p:cNvSpPr/>
          <p:nvPr userDrawn="1"/>
        </p:nvSpPr>
        <p:spPr>
          <a:xfrm>
            <a:off x="0" y="0"/>
            <a:ext cx="10691813" cy="7542457"/>
          </a:xfrm>
          <a:prstGeom prst="rect">
            <a:avLst/>
          </a:prstGeom>
          <a:solidFill>
            <a:srgbClr val="308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a:extLst>
              <a:ext uri="{FF2B5EF4-FFF2-40B4-BE49-F238E27FC236}">
                <a16:creationId xmlns:a16="http://schemas.microsoft.com/office/drawing/2014/main" id="{ABFFA719-173D-8E49-A0FB-F44C156DD13A}"/>
              </a:ext>
            </a:extLst>
          </p:cNvPr>
          <p:cNvSpPr txBox="1"/>
          <p:nvPr userDrawn="1"/>
        </p:nvSpPr>
        <p:spPr>
          <a:xfrm>
            <a:off x="521370" y="332597"/>
            <a:ext cx="6283325" cy="505972"/>
          </a:xfrm>
          <a:prstGeom prst="rect">
            <a:avLst/>
          </a:prstGeom>
          <a:noFill/>
        </p:spPr>
        <p:txBody>
          <a:bodyPr wrap="square" rtlCol="0">
            <a:spAutoFit/>
          </a:bodyPr>
          <a:lstStyle/>
          <a:p>
            <a:pPr>
              <a:lnSpc>
                <a:spcPct val="120000"/>
              </a:lnSpc>
              <a:spcBef>
                <a:spcPts val="0"/>
              </a:spcBef>
            </a:pPr>
            <a:r>
              <a:rPr lang="fr-FR" sz="2400" dirty="0" smtClean="0">
                <a:solidFill>
                  <a:schemeClr val="bg1"/>
                </a:solidFill>
                <a:latin typeface="Calibri" panose="020F0502020204030204" pitchFamily="34" charset="0"/>
                <a:cs typeface="Calibri" panose="020F0502020204030204" pitchFamily="34" charset="0"/>
              </a:rPr>
              <a:t>PLAN</a:t>
            </a:r>
            <a:endParaRPr lang="fr-FR" sz="2400" dirty="0">
              <a:solidFill>
                <a:schemeClr val="bg1"/>
              </a:solidFill>
              <a:latin typeface="Calibri" panose="020F0502020204030204" pitchFamily="34" charset="0"/>
              <a:cs typeface="Calibri" panose="020F0502020204030204" pitchFamily="34" charset="0"/>
            </a:endParaRPr>
          </a:p>
        </p:txBody>
      </p:sp>
      <p:sp>
        <p:nvSpPr>
          <p:cNvPr id="9" name="Espace réservé du texte 8"/>
          <p:cNvSpPr>
            <a:spLocks noGrp="1"/>
          </p:cNvSpPr>
          <p:nvPr>
            <p:ph type="body" sz="quarter" idx="20" hasCustomPrompt="1"/>
          </p:nvPr>
        </p:nvSpPr>
        <p:spPr>
          <a:xfrm>
            <a:off x="5353051" y="1789726"/>
            <a:ext cx="4737246" cy="4801574"/>
          </a:xfrm>
          <a:prstGeom prst="rect">
            <a:avLst/>
          </a:prstGeom>
        </p:spPr>
        <p:txBody>
          <a:bodyPr/>
          <a:lstStyle>
            <a:lvl1pPr marL="0" indent="0" algn="l" defTabSz="995507" rtl="0" eaLnBrk="1" latinLnBrk="0" hangingPunct="1">
              <a:lnSpc>
                <a:spcPct val="120000"/>
              </a:lnSpc>
              <a:spcBef>
                <a:spcPts val="0"/>
              </a:spcBef>
              <a:buFontTx/>
              <a:buNone/>
              <a:defRPr lang="fr-FR" sz="2000" kern="1200" dirty="0" smtClean="0">
                <a:solidFill>
                  <a:schemeClr val="bg1"/>
                </a:solidFill>
                <a:latin typeface="Calibri" panose="020F0502020204030204" pitchFamily="34" charset="0"/>
                <a:ea typeface="+mn-ea"/>
                <a:cs typeface="Calibri" panose="020F0502020204030204" pitchFamily="34" charset="0"/>
              </a:defRPr>
            </a:lvl1pPr>
          </a:lstStyle>
          <a:p>
            <a:pPr lvl="0"/>
            <a:r>
              <a:rPr lang="fr-FR" dirty="0" smtClean="0"/>
              <a:t>Ecrire le plan</a:t>
            </a:r>
          </a:p>
        </p:txBody>
      </p:sp>
      <p:sp>
        <p:nvSpPr>
          <p:cNvPr id="11" name="Espace réservé du texte 8"/>
          <p:cNvSpPr>
            <a:spLocks noGrp="1"/>
          </p:cNvSpPr>
          <p:nvPr>
            <p:ph type="body" sz="quarter" idx="21" hasCustomPrompt="1"/>
          </p:nvPr>
        </p:nvSpPr>
        <p:spPr>
          <a:xfrm>
            <a:off x="601516" y="1789726"/>
            <a:ext cx="4737246" cy="4801574"/>
          </a:xfrm>
          <a:prstGeom prst="rect">
            <a:avLst/>
          </a:prstGeom>
        </p:spPr>
        <p:txBody>
          <a:bodyPr/>
          <a:lstStyle>
            <a:lvl1pPr marL="0" indent="0" algn="l" defTabSz="995507" rtl="0" eaLnBrk="1" latinLnBrk="0" hangingPunct="1">
              <a:lnSpc>
                <a:spcPct val="120000"/>
              </a:lnSpc>
              <a:spcBef>
                <a:spcPts val="0"/>
              </a:spcBef>
              <a:buFontTx/>
              <a:buNone/>
              <a:defRPr lang="fr-FR" sz="2000" kern="1200" dirty="0" smtClean="0">
                <a:solidFill>
                  <a:schemeClr val="bg1"/>
                </a:solidFill>
                <a:latin typeface="Calibri" panose="020F0502020204030204" pitchFamily="34" charset="0"/>
                <a:ea typeface="+mn-ea"/>
                <a:cs typeface="Calibri" panose="020F0502020204030204" pitchFamily="34" charset="0"/>
              </a:defRPr>
            </a:lvl1pPr>
          </a:lstStyle>
          <a:p>
            <a:pPr lvl="0"/>
            <a:r>
              <a:rPr lang="fr-FR" dirty="0" smtClean="0"/>
              <a:t>Ecrire le plan</a:t>
            </a:r>
          </a:p>
        </p:txBody>
      </p:sp>
    </p:spTree>
    <p:extLst>
      <p:ext uri="{BB962C8B-B14F-4D97-AF65-F5344CB8AC3E}">
        <p14:creationId xmlns:p14="http://schemas.microsoft.com/office/powerpoint/2010/main" val="859292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1_Sous partie AVEC connaissances">
    <p:spTree>
      <p:nvGrpSpPr>
        <p:cNvPr id="1" name=""/>
        <p:cNvGrpSpPr/>
        <p:nvPr/>
      </p:nvGrpSpPr>
      <p:grpSpPr bwMode="auto">
        <a:xfrm>
          <a:off x="0" y="0"/>
          <a:ext cx="0" cy="0"/>
          <a:chOff x="0" y="0"/>
          <a:chExt cx="0" cy="0"/>
        </a:xfrm>
      </p:grpSpPr>
      <p:sp>
        <p:nvSpPr>
          <p:cNvPr id="4" name="Rectangle 3"/>
          <p:cNvSpPr/>
          <p:nvPr userDrawn="1"/>
        </p:nvSpPr>
        <p:spPr bwMode="auto">
          <a:xfrm>
            <a:off x="116" y="673"/>
            <a:ext cx="10706061" cy="614465"/>
          </a:xfrm>
          <a:prstGeom prst="rect">
            <a:avLst/>
          </a:prstGeom>
          <a:solidFill>
            <a:srgbClr val="308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defRPr/>
            </a:pPr>
            <a:endParaRPr lang="fr-FR"/>
          </a:p>
        </p:txBody>
      </p:sp>
      <p:sp>
        <p:nvSpPr>
          <p:cNvPr id="6" name="Espace réservé du texte 5"/>
          <p:cNvSpPr>
            <a:spLocks noGrp="1"/>
          </p:cNvSpPr>
          <p:nvPr>
            <p:ph type="body" sz="quarter" idx="11" hasCustomPrompt="1"/>
          </p:nvPr>
        </p:nvSpPr>
        <p:spPr bwMode="auto">
          <a:xfrm>
            <a:off x="0" y="0"/>
            <a:ext cx="10691813" cy="263471"/>
          </a:xfrm>
          <a:prstGeom prst="rect">
            <a:avLst/>
          </a:prstGeom>
        </p:spPr>
        <p:txBody>
          <a:bodyPr/>
          <a:lstStyle>
            <a:lvl1pPr marL="0" indent="0" algn="r">
              <a:buNone/>
              <a:defRPr sz="1400" i="1">
                <a:solidFill>
                  <a:schemeClr val="bg1">
                    <a:lumMod val="95000"/>
                  </a:schemeClr>
                </a:solidFill>
              </a:defRPr>
            </a:lvl1pPr>
          </a:lstStyle>
          <a:p>
            <a:pPr lvl="0">
              <a:defRPr/>
            </a:pPr>
            <a:r>
              <a:rPr lang="fr-FR"/>
              <a:t>x. Titre de la partie</a:t>
            </a:r>
            <a:endParaRPr/>
          </a:p>
        </p:txBody>
      </p:sp>
      <p:sp>
        <p:nvSpPr>
          <p:cNvPr id="8" name="Espace réservé du texte 7"/>
          <p:cNvSpPr>
            <a:spLocks noGrp="1"/>
          </p:cNvSpPr>
          <p:nvPr>
            <p:ph type="body" sz="quarter" idx="12" hasCustomPrompt="1"/>
          </p:nvPr>
        </p:nvSpPr>
        <p:spPr bwMode="auto">
          <a:xfrm>
            <a:off x="122232" y="138544"/>
            <a:ext cx="10583945" cy="350838"/>
          </a:xfrm>
          <a:prstGeom prst="rect">
            <a:avLst/>
          </a:prstGeom>
        </p:spPr>
        <p:txBody>
          <a:bodyPr/>
          <a:lstStyle>
            <a:lvl1pPr marL="0" indent="0">
              <a:lnSpc>
                <a:spcPct val="100000"/>
              </a:lnSpc>
              <a:spcBef>
                <a:spcPts val="0"/>
              </a:spcBef>
              <a:buNone/>
              <a:defRPr sz="2800" b="0">
                <a:solidFill>
                  <a:schemeClr val="bg1"/>
                </a:solidFill>
              </a:defRPr>
            </a:lvl1pPr>
          </a:lstStyle>
          <a:p>
            <a:pPr lvl="0">
              <a:defRPr/>
            </a:pPr>
            <a:r>
              <a:rPr lang="fr-FR" dirty="0" smtClean="0"/>
              <a:t>TITRE DE LA SOUS PARTIE</a:t>
            </a:r>
            <a:endParaRPr lang="fr-FR" dirty="0"/>
          </a:p>
        </p:txBody>
      </p:sp>
      <p:sp>
        <p:nvSpPr>
          <p:cNvPr id="10" name="Espace réservé du texte 9"/>
          <p:cNvSpPr>
            <a:spLocks noGrp="1"/>
          </p:cNvSpPr>
          <p:nvPr>
            <p:ph type="body" sz="quarter" idx="13" hasCustomPrompt="1"/>
          </p:nvPr>
        </p:nvSpPr>
        <p:spPr bwMode="auto">
          <a:xfrm>
            <a:off x="331787" y="1146175"/>
            <a:ext cx="10028238" cy="4246563"/>
          </a:xfrm>
          <a:prstGeom prst="rect">
            <a:avLst/>
          </a:prstGeom>
        </p:spPr>
        <p:txBody>
          <a:bodyPr/>
          <a:lstStyle>
            <a:lvl1pPr marL="0" indent="0" algn="just">
              <a:lnSpc>
                <a:spcPct val="100000"/>
              </a:lnSpc>
              <a:spcBef>
                <a:spcPts val="0"/>
              </a:spcBef>
              <a:buNone/>
              <a:defRPr sz="2000">
                <a:solidFill>
                  <a:schemeClr val="bg2"/>
                </a:solidFill>
              </a:defRPr>
            </a:lvl1pPr>
          </a:lstStyle>
          <a:p>
            <a:pPr lvl="0">
              <a:defRPr/>
            </a:pPr>
            <a:r>
              <a:rPr lang="fr-FR"/>
              <a:t>Modifier les styles du texte du masque – mettre en gras les mots importants</a:t>
            </a:r>
            <a:endParaRPr/>
          </a:p>
        </p:txBody>
      </p:sp>
      <p:sp>
        <p:nvSpPr>
          <p:cNvPr id="9" name="Espace réservé du numéro de diapositive 2"/>
          <p:cNvSpPr>
            <a:spLocks noGrp="1"/>
          </p:cNvSpPr>
          <p:nvPr>
            <p:ph type="sldNum" sz="quarter" idx="4"/>
          </p:nvPr>
        </p:nvSpPr>
        <p:spPr bwMode="auto">
          <a:xfrm>
            <a:off x="10090297" y="7236221"/>
            <a:ext cx="547087" cy="306236"/>
          </a:xfrm>
          <a:prstGeom prst="rect">
            <a:avLst/>
          </a:prstGeom>
        </p:spPr>
        <p:txBody>
          <a:bodyPr/>
          <a:lstStyle>
            <a:lvl1pPr algn="r">
              <a:defRPr sz="1200">
                <a:solidFill>
                  <a:srgbClr val="898989"/>
                </a:solidFill>
              </a:defRPr>
            </a:lvl1pPr>
          </a:lstStyle>
          <a:p>
            <a:fld id="{60906FEA-6988-4954-96AA-94004BCD4A9A}" type="slidenum">
              <a:rPr lang="fr-FR" smtClean="0"/>
              <a:pPr/>
              <a:t>‹N°›</a:t>
            </a:fld>
            <a:endParaRPr lang="fr-FR" dirty="0"/>
          </a:p>
        </p:txBody>
      </p:sp>
    </p:spTree>
    <p:extLst>
      <p:ext uri="{BB962C8B-B14F-4D97-AF65-F5344CB8AC3E}">
        <p14:creationId xmlns:p14="http://schemas.microsoft.com/office/powerpoint/2010/main" val="2083752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2 lignes - ok taille objectifs">
    <p:spTree>
      <p:nvGrpSpPr>
        <p:cNvPr id="1" name=""/>
        <p:cNvGrpSpPr/>
        <p:nvPr/>
      </p:nvGrpSpPr>
      <p:grpSpPr>
        <a:xfrm>
          <a:off x="0" y="0"/>
          <a:ext cx="0" cy="0"/>
          <a:chOff x="0" y="0"/>
          <a:chExt cx="0" cy="0"/>
        </a:xfrm>
      </p:grpSpPr>
      <p:sp>
        <p:nvSpPr>
          <p:cNvPr id="18" name="Espace réservé du graphique SmartArt 24"/>
          <p:cNvSpPr>
            <a:spLocks noGrp="1"/>
          </p:cNvSpPr>
          <p:nvPr>
            <p:ph type="dgm" sz="quarter" idx="19"/>
          </p:nvPr>
        </p:nvSpPr>
        <p:spPr>
          <a:xfrm>
            <a:off x="193675" y="3873500"/>
            <a:ext cx="10350500" cy="1670050"/>
          </a:xfrm>
          <a:prstGeom prst="rect">
            <a:avLst/>
          </a:prstGeom>
          <a:solidFill>
            <a:srgbClr val="C6D9F1"/>
          </a:solidFill>
        </p:spPr>
        <p:txBody>
          <a:bodyPr/>
          <a:lstStyle/>
          <a:p>
            <a:endParaRPr lang="fr-FR" dirty="0"/>
          </a:p>
        </p:txBody>
      </p:sp>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2009" y="6753037"/>
            <a:ext cx="7128711" cy="777898"/>
          </a:xfrm>
          <a:prstGeom prst="rect">
            <a:avLst/>
          </a:prstGeom>
        </p:spPr>
      </p:pic>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4289" y="264829"/>
            <a:ext cx="1334179" cy="900000"/>
          </a:xfrm>
          <a:prstGeom prst="rect">
            <a:avLst/>
          </a:prstGeom>
        </p:spPr>
      </p:pic>
      <p:pic>
        <p:nvPicPr>
          <p:cNvPr id="7" name="Imag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6099" t="14296" r="65243" b="15210"/>
          <a:stretch/>
        </p:blipFill>
        <p:spPr>
          <a:xfrm>
            <a:off x="9566396" y="264829"/>
            <a:ext cx="878279" cy="900000"/>
          </a:xfrm>
          <a:prstGeom prst="ellipse">
            <a:avLst/>
          </a:prstGeom>
        </p:spPr>
      </p:pic>
      <p:sp>
        <p:nvSpPr>
          <p:cNvPr id="8" name="ZoneTexte 7"/>
          <p:cNvSpPr txBox="1"/>
          <p:nvPr userDrawn="1"/>
        </p:nvSpPr>
        <p:spPr>
          <a:xfrm>
            <a:off x="8005248" y="264829"/>
            <a:ext cx="1717158" cy="523220"/>
          </a:xfrm>
          <a:prstGeom prst="rect">
            <a:avLst/>
          </a:prstGeom>
          <a:noFill/>
        </p:spPr>
        <p:txBody>
          <a:bodyPr wrap="square" rtlCol="0">
            <a:spAutoFit/>
          </a:bodyPr>
          <a:lstStyle/>
          <a:p>
            <a:pPr algn="ctr"/>
            <a:r>
              <a:rPr lang="fr-FR" sz="1400" i="1" dirty="0">
                <a:solidFill>
                  <a:schemeClr val="accent3"/>
                </a:solidFill>
              </a:rPr>
              <a:t>Document support de connaissances</a:t>
            </a:r>
          </a:p>
        </p:txBody>
      </p:sp>
      <p:sp>
        <p:nvSpPr>
          <p:cNvPr id="10" name="ZoneTexte 9"/>
          <p:cNvSpPr txBox="1"/>
          <p:nvPr userDrawn="1"/>
        </p:nvSpPr>
        <p:spPr>
          <a:xfrm>
            <a:off x="270004" y="1347492"/>
            <a:ext cx="10160385" cy="1200329"/>
          </a:xfrm>
          <a:prstGeom prst="rect">
            <a:avLst/>
          </a:prstGeom>
          <a:solidFill>
            <a:srgbClr val="009FE3"/>
          </a:solidFill>
          <a:ln>
            <a:solidFill>
              <a:schemeClr val="accent1"/>
            </a:solidFill>
          </a:ln>
        </p:spPr>
        <p:txBody>
          <a:bodyPr wrap="square" rtlCol="0" anchor="ctr" anchorCtr="0">
            <a:spAutoFit/>
          </a:bodyPr>
          <a:lstStyle/>
          <a:p>
            <a:pPr algn="ctr"/>
            <a:endParaRPr lang="fr-FR" sz="3600" b="1" dirty="0">
              <a:solidFill>
                <a:schemeClr val="bg1"/>
              </a:solidFill>
            </a:endParaRPr>
          </a:p>
          <a:p>
            <a:pPr algn="ctr"/>
            <a:endParaRPr lang="fr-FR" sz="3600" b="1" dirty="0">
              <a:solidFill>
                <a:schemeClr val="bg1"/>
              </a:solidFill>
            </a:endParaRPr>
          </a:p>
        </p:txBody>
      </p:sp>
      <p:sp>
        <p:nvSpPr>
          <p:cNvPr id="16" name="Forme en L 15">
            <a:extLst>
              <a:ext uri="{FF2B5EF4-FFF2-40B4-BE49-F238E27FC236}">
                <a16:creationId xmlns:a16="http://schemas.microsoft.com/office/drawing/2014/main" id="{2A7A47FB-2BA3-E446-8CEB-947F165F3EB8}"/>
              </a:ext>
            </a:extLst>
          </p:cNvPr>
          <p:cNvSpPr>
            <a:spLocks noChangeAspect="1"/>
          </p:cNvSpPr>
          <p:nvPr userDrawn="1"/>
        </p:nvSpPr>
        <p:spPr>
          <a:xfrm rot="5400000">
            <a:off x="65592" y="1402028"/>
            <a:ext cx="685720" cy="430026"/>
          </a:xfrm>
          <a:prstGeom prst="corner">
            <a:avLst>
              <a:gd name="adj1" fmla="val 30618"/>
              <a:gd name="adj2" fmla="val 29215"/>
            </a:avLst>
          </a:prstGeom>
          <a:solidFill>
            <a:schemeClr val="bg1"/>
          </a:solidFill>
          <a:ln w="3175">
            <a:solidFill>
              <a:srgbClr val="00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orme en L 16">
            <a:extLst>
              <a:ext uri="{FF2B5EF4-FFF2-40B4-BE49-F238E27FC236}">
                <a16:creationId xmlns:a16="http://schemas.microsoft.com/office/drawing/2014/main" id="{2A7A47FB-2BA3-E446-8CEB-947F165F3EB8}"/>
              </a:ext>
            </a:extLst>
          </p:cNvPr>
          <p:cNvSpPr/>
          <p:nvPr userDrawn="1"/>
        </p:nvSpPr>
        <p:spPr>
          <a:xfrm rot="16200000">
            <a:off x="9922669" y="2054364"/>
            <a:ext cx="687600" cy="432000"/>
          </a:xfrm>
          <a:prstGeom prst="corner">
            <a:avLst>
              <a:gd name="adj1" fmla="val 30618"/>
              <a:gd name="adj2" fmla="val 29215"/>
            </a:avLst>
          </a:prstGeom>
          <a:solidFill>
            <a:schemeClr val="bg1"/>
          </a:solidFill>
          <a:ln w="3175">
            <a:solidFill>
              <a:srgbClr val="00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space réservé du texte 25"/>
          <p:cNvSpPr>
            <a:spLocks noGrp="1"/>
          </p:cNvSpPr>
          <p:nvPr>
            <p:ph type="body" sz="quarter" idx="13" hasCustomPrompt="1"/>
          </p:nvPr>
        </p:nvSpPr>
        <p:spPr>
          <a:xfrm>
            <a:off x="284163" y="1347492"/>
            <a:ext cx="10160000" cy="1297045"/>
          </a:xfrm>
          <a:prstGeom prst="rect">
            <a:avLst/>
          </a:prstGeom>
        </p:spPr>
        <p:txBody>
          <a:bodyPr/>
          <a:lstStyle>
            <a:lvl1pPr marL="0" indent="0" algn="ctr">
              <a:buFontTx/>
              <a:buNone/>
              <a:defRPr sz="3600" b="1" baseline="0">
                <a:solidFill>
                  <a:schemeClr val="bg1"/>
                </a:solidFill>
              </a:defRPr>
            </a:lvl1pPr>
          </a:lstStyle>
          <a:p>
            <a:pPr lvl="0"/>
            <a:r>
              <a:rPr lang="fr-FR" dirty="0"/>
              <a:t>Titre du cours</a:t>
            </a:r>
          </a:p>
          <a:p>
            <a:pPr lvl="0"/>
            <a:r>
              <a:rPr lang="fr-FR" dirty="0"/>
              <a:t>Sur 2 lignes</a:t>
            </a:r>
          </a:p>
        </p:txBody>
      </p:sp>
      <p:sp>
        <p:nvSpPr>
          <p:cNvPr id="3" name="Espace réservé du texte 2"/>
          <p:cNvSpPr>
            <a:spLocks noGrp="1"/>
          </p:cNvSpPr>
          <p:nvPr>
            <p:ph type="body" sz="quarter" idx="15" hasCustomPrompt="1"/>
          </p:nvPr>
        </p:nvSpPr>
        <p:spPr>
          <a:xfrm>
            <a:off x="284163" y="2631519"/>
            <a:ext cx="3068637" cy="339648"/>
          </a:xfrm>
          <a:prstGeom prst="rect">
            <a:avLst/>
          </a:prstGeom>
        </p:spPr>
        <p:txBody>
          <a:bodyPr/>
          <a:lstStyle>
            <a:lvl1pPr marL="0" indent="0">
              <a:buFontTx/>
              <a:buNone/>
              <a:defRPr sz="1400" i="1">
                <a:solidFill>
                  <a:schemeClr val="bg1">
                    <a:lumMod val="65000"/>
                  </a:schemeClr>
                </a:solidFill>
              </a:defRPr>
            </a:lvl1pPr>
          </a:lstStyle>
          <a:p>
            <a:pPr lvl="0"/>
            <a:r>
              <a:rPr lang="fr-FR" dirty="0"/>
              <a:t>Mois année</a:t>
            </a:r>
          </a:p>
        </p:txBody>
      </p:sp>
      <p:sp>
        <p:nvSpPr>
          <p:cNvPr id="21" name="Espace réservé du texte 23"/>
          <p:cNvSpPr>
            <a:spLocks noGrp="1"/>
          </p:cNvSpPr>
          <p:nvPr>
            <p:ph type="body" sz="quarter" idx="12" hasCustomPrompt="1"/>
          </p:nvPr>
        </p:nvSpPr>
        <p:spPr>
          <a:xfrm>
            <a:off x="3352800" y="5623552"/>
            <a:ext cx="4400550" cy="1085850"/>
          </a:xfrm>
          <a:prstGeom prst="rect">
            <a:avLst/>
          </a:prstGeom>
        </p:spPr>
        <p:txBody>
          <a:bodyPr/>
          <a:lstStyle>
            <a:lvl1pPr marL="0" indent="0" algn="ctr">
              <a:lnSpc>
                <a:spcPct val="100000"/>
              </a:lnSpc>
              <a:spcBef>
                <a:spcPts val="0"/>
              </a:spcBef>
              <a:buFontTx/>
              <a:buNone/>
              <a:defRPr sz="1600" i="1" baseline="0">
                <a:solidFill>
                  <a:schemeClr val="bg1">
                    <a:lumMod val="50000"/>
                  </a:schemeClr>
                </a:solidFill>
              </a:defRPr>
            </a:lvl1pPr>
          </a:lstStyle>
          <a:p>
            <a:pPr lvl="0"/>
            <a:r>
              <a:rPr lang="fr-FR" sz="1600" dirty="0"/>
              <a:t>Prénom NOM, Prénom NOM · Etablissement</a:t>
            </a:r>
            <a:endParaRPr lang="fr-FR" dirty="0"/>
          </a:p>
        </p:txBody>
      </p:sp>
      <p:sp>
        <p:nvSpPr>
          <p:cNvPr id="22" name="Espace réservé du texte 8"/>
          <p:cNvSpPr>
            <a:spLocks noGrp="1"/>
          </p:cNvSpPr>
          <p:nvPr>
            <p:ph type="body" sz="quarter" idx="16" hasCustomPrompt="1"/>
          </p:nvPr>
        </p:nvSpPr>
        <p:spPr>
          <a:xfrm>
            <a:off x="310024" y="3990771"/>
            <a:ext cx="10134139" cy="1384300"/>
          </a:xfrm>
          <a:prstGeom prst="rect">
            <a:avLst/>
          </a:prstGeom>
        </p:spPr>
        <p:txBody>
          <a:bodyPr/>
          <a:lstStyle>
            <a:lvl1pPr marL="0" indent="0">
              <a:lnSpc>
                <a:spcPct val="100000"/>
              </a:lnSpc>
              <a:spcBef>
                <a:spcPts val="0"/>
              </a:spcBef>
              <a:buNone/>
              <a:defRPr sz="2000" b="1" baseline="0">
                <a:solidFill>
                  <a:srgbClr val="157CC6"/>
                </a:solidFill>
              </a:defRPr>
            </a:lvl1pPr>
          </a:lstStyle>
          <a:p>
            <a:pPr lvl="0"/>
            <a:r>
              <a:rPr lang="fr-FR" dirty="0"/>
              <a:t>- Ecrire en bleu gras mots importants et en noir non gras le reste</a:t>
            </a:r>
          </a:p>
        </p:txBody>
      </p:sp>
      <p:grpSp>
        <p:nvGrpSpPr>
          <p:cNvPr id="23" name="Groupe 22"/>
          <p:cNvGrpSpPr/>
          <p:nvPr userDrawn="1"/>
        </p:nvGrpSpPr>
        <p:grpSpPr>
          <a:xfrm>
            <a:off x="269639" y="3380842"/>
            <a:ext cx="508949" cy="491993"/>
            <a:chOff x="9959158" y="1049893"/>
            <a:chExt cx="632713" cy="606711"/>
          </a:xfrm>
        </p:grpSpPr>
        <p:pic>
          <p:nvPicPr>
            <p:cNvPr id="24" name="Image 23"/>
            <p:cNvPicPr>
              <a:picLocks noChangeAspect="1"/>
            </p:cNvPicPr>
            <p:nvPr/>
          </p:nvPicPr>
          <p:blipFill rotWithShape="1">
            <a:blip r:embed="rId5" cstate="print">
              <a:extLst>
                <a:ext uri="{28A0092B-C50C-407E-A947-70E740481C1C}">
                  <a14:useLocalDpi xmlns:a14="http://schemas.microsoft.com/office/drawing/2010/main" val="0"/>
                </a:ext>
              </a:extLst>
            </a:blip>
            <a:srcRect l="37612" t="6715" r="54339" b="81844"/>
            <a:stretch/>
          </p:blipFill>
          <p:spPr>
            <a:xfrm>
              <a:off x="9959158" y="1049893"/>
              <a:ext cx="632713" cy="606711"/>
            </a:xfrm>
            <a:prstGeom prst="ellipse">
              <a:avLst/>
            </a:prstGeom>
          </p:spPr>
        </p:pic>
        <p:pic>
          <p:nvPicPr>
            <p:cNvPr id="25" name="Image 24"/>
            <p:cNvPicPr>
              <a:picLocks noChangeAspect="1"/>
            </p:cNvPicPr>
            <p:nvPr/>
          </p:nvPicPr>
          <p:blipFill rotWithShape="1">
            <a:blip r:embed="rId6">
              <a:extLst>
                <a:ext uri="{28A0092B-C50C-407E-A947-70E740481C1C}">
                  <a14:useLocalDpi xmlns:a14="http://schemas.microsoft.com/office/drawing/2010/main" val="0"/>
                </a:ext>
              </a:extLst>
            </a:blip>
            <a:srcRect l="9410" t="13081" r="9971" b="11943"/>
            <a:stretch/>
          </p:blipFill>
          <p:spPr>
            <a:xfrm>
              <a:off x="10009364" y="1135830"/>
              <a:ext cx="532300" cy="434836"/>
            </a:xfrm>
            <a:prstGeom prst="ellipse">
              <a:avLst/>
            </a:prstGeom>
          </p:spPr>
        </p:pic>
      </p:grpSp>
      <p:sp>
        <p:nvSpPr>
          <p:cNvPr id="27" name="Rectangle 26"/>
          <p:cNvSpPr/>
          <p:nvPr userDrawn="1"/>
        </p:nvSpPr>
        <p:spPr>
          <a:xfrm>
            <a:off x="752852" y="3402268"/>
            <a:ext cx="3402342" cy="461665"/>
          </a:xfrm>
          <a:prstGeom prst="rect">
            <a:avLst/>
          </a:prstGeom>
        </p:spPr>
        <p:txBody>
          <a:bodyPr wrap="none">
            <a:spAutoFit/>
          </a:bodyPr>
          <a:lstStyle/>
          <a:p>
            <a:r>
              <a:rPr lang="fr-FR" sz="2400" b="1" dirty="0">
                <a:solidFill>
                  <a:srgbClr val="157CC6"/>
                </a:solidFill>
              </a:rPr>
              <a:t>Objectifs d’apprentissage</a:t>
            </a:r>
          </a:p>
        </p:txBody>
      </p:sp>
    </p:spTree>
    <p:extLst>
      <p:ext uri="{BB962C8B-B14F-4D97-AF65-F5344CB8AC3E}">
        <p14:creationId xmlns:p14="http://schemas.microsoft.com/office/powerpoint/2010/main" val="1986833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lan">
    <p:spTree>
      <p:nvGrpSpPr>
        <p:cNvPr id="1" name=""/>
        <p:cNvGrpSpPr/>
        <p:nvPr/>
      </p:nvGrpSpPr>
      <p:grpSpPr>
        <a:xfrm>
          <a:off x="0" y="0"/>
          <a:ext cx="0" cy="0"/>
          <a:chOff x="0" y="0"/>
          <a:chExt cx="0" cy="0"/>
        </a:xfrm>
      </p:grpSpPr>
      <p:sp>
        <p:nvSpPr>
          <p:cNvPr id="2" name="Rectangle 1"/>
          <p:cNvSpPr/>
          <p:nvPr userDrawn="1"/>
        </p:nvSpPr>
        <p:spPr>
          <a:xfrm>
            <a:off x="457200" y="1906571"/>
            <a:ext cx="9864000" cy="4788000"/>
          </a:xfrm>
          <a:prstGeom prst="rect">
            <a:avLst/>
          </a:prstGeom>
          <a:solidFill>
            <a:srgbClr val="C6D9F1"/>
          </a:solidFill>
          <a:ln>
            <a:solidFill>
              <a:srgbClr val="C6D9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4289" y="264829"/>
            <a:ext cx="1334179" cy="900000"/>
          </a:xfrm>
          <a:prstGeom prst="rect">
            <a:avLst/>
          </a:prstGeom>
        </p:spPr>
      </p:pic>
      <p:sp>
        <p:nvSpPr>
          <p:cNvPr id="10" name="Espace réservé du texte 9"/>
          <p:cNvSpPr>
            <a:spLocks noGrp="1"/>
          </p:cNvSpPr>
          <p:nvPr>
            <p:ph type="body" sz="quarter" idx="11" hasCustomPrompt="1"/>
          </p:nvPr>
        </p:nvSpPr>
        <p:spPr>
          <a:xfrm>
            <a:off x="658813" y="2358419"/>
            <a:ext cx="9551987" cy="506095"/>
          </a:xfrm>
          <a:prstGeom prst="rect">
            <a:avLst/>
          </a:prstGeom>
        </p:spPr>
        <p:txBody>
          <a:bodyPr/>
          <a:lstStyle>
            <a:lvl1pPr marL="0" indent="0">
              <a:lnSpc>
                <a:spcPct val="100000"/>
              </a:lnSpc>
              <a:spcBef>
                <a:spcPts val="0"/>
              </a:spcBef>
              <a:buNone/>
              <a:defRPr sz="2800" b="1">
                <a:solidFill>
                  <a:srgbClr val="157CC6"/>
                </a:solidFill>
              </a:defRPr>
            </a:lvl1pPr>
            <a:lvl3pPr marL="1007943" indent="0">
              <a:buNone/>
              <a:defRPr sz="2000" b="1" baseline="0">
                <a:solidFill>
                  <a:srgbClr val="157CC6"/>
                </a:solidFill>
              </a:defRPr>
            </a:lvl3pPr>
          </a:lstStyle>
          <a:p>
            <a:pPr lvl="0"/>
            <a:r>
              <a:rPr lang="fr-FR" dirty="0"/>
              <a:t>1. Partie 1</a:t>
            </a:r>
          </a:p>
        </p:txBody>
      </p:sp>
      <p:sp>
        <p:nvSpPr>
          <p:cNvPr id="12" name="Espace réservé du texte 11"/>
          <p:cNvSpPr>
            <a:spLocks noGrp="1"/>
          </p:cNvSpPr>
          <p:nvPr>
            <p:ph type="body" sz="quarter" idx="12" hasCustomPrompt="1"/>
          </p:nvPr>
        </p:nvSpPr>
        <p:spPr>
          <a:xfrm>
            <a:off x="1732729" y="449263"/>
            <a:ext cx="8619170" cy="554347"/>
          </a:xfrm>
          <a:prstGeom prst="rect">
            <a:avLst/>
          </a:prstGeom>
        </p:spPr>
        <p:txBody>
          <a:bodyPr/>
          <a:lstStyle>
            <a:lvl1pPr marL="0" indent="0" algn="r">
              <a:buNone/>
              <a:defRPr sz="1800">
                <a:solidFill>
                  <a:schemeClr val="accent3"/>
                </a:solidFill>
              </a:defRPr>
            </a:lvl1pPr>
          </a:lstStyle>
          <a:p>
            <a:pPr lvl="0"/>
            <a:r>
              <a:rPr lang="fr-FR" dirty="0"/>
              <a:t>Titre du cours</a:t>
            </a:r>
          </a:p>
        </p:txBody>
      </p:sp>
      <p:sp>
        <p:nvSpPr>
          <p:cNvPr id="14" name="Espace réservé du texte 13"/>
          <p:cNvSpPr>
            <a:spLocks noGrp="1"/>
          </p:cNvSpPr>
          <p:nvPr>
            <p:ph type="body" sz="quarter" idx="13" hasCustomPrompt="1"/>
          </p:nvPr>
        </p:nvSpPr>
        <p:spPr>
          <a:xfrm>
            <a:off x="658812" y="4965010"/>
            <a:ext cx="9551987" cy="509721"/>
          </a:xfrm>
          <a:prstGeom prst="rect">
            <a:avLst/>
          </a:prstGeom>
        </p:spPr>
        <p:txBody>
          <a:bodyPr/>
          <a:lstStyle>
            <a:lvl1pPr marL="0" indent="0">
              <a:lnSpc>
                <a:spcPct val="100000"/>
              </a:lnSpc>
              <a:spcBef>
                <a:spcPts val="0"/>
              </a:spcBef>
              <a:buNone/>
              <a:defRPr sz="2800" i="1" baseline="0">
                <a:solidFill>
                  <a:schemeClr val="bg1">
                    <a:lumMod val="50000"/>
                  </a:schemeClr>
                </a:solidFill>
              </a:defRPr>
            </a:lvl1pPr>
          </a:lstStyle>
          <a:p>
            <a:pPr lvl="0"/>
            <a:r>
              <a:rPr lang="fr-FR" dirty="0"/>
              <a:t>2. Partie 2</a:t>
            </a:r>
          </a:p>
        </p:txBody>
      </p:sp>
      <p:sp>
        <p:nvSpPr>
          <p:cNvPr id="18" name="Espace réservé du texte 17"/>
          <p:cNvSpPr>
            <a:spLocks noGrp="1"/>
          </p:cNvSpPr>
          <p:nvPr>
            <p:ph type="body" sz="quarter" idx="14" hasCustomPrompt="1"/>
          </p:nvPr>
        </p:nvSpPr>
        <p:spPr>
          <a:xfrm>
            <a:off x="658812" y="5551848"/>
            <a:ext cx="9551987" cy="428890"/>
          </a:xfrm>
          <a:prstGeom prst="rect">
            <a:avLst/>
          </a:prstGeom>
        </p:spPr>
        <p:txBody>
          <a:bodyPr/>
          <a:lstStyle>
            <a:lvl1pPr marL="0" indent="0">
              <a:lnSpc>
                <a:spcPct val="100000"/>
              </a:lnSpc>
              <a:spcBef>
                <a:spcPts val="0"/>
              </a:spcBef>
              <a:buNone/>
              <a:defRPr sz="2000" b="1" baseline="0">
                <a:solidFill>
                  <a:srgbClr val="157CC6"/>
                </a:solidFill>
              </a:defRPr>
            </a:lvl1pPr>
          </a:lstStyle>
          <a:p>
            <a:pPr lvl="0"/>
            <a:r>
              <a:rPr lang="fr-FR" dirty="0"/>
              <a:t>	Partie 1.1</a:t>
            </a:r>
          </a:p>
        </p:txBody>
      </p:sp>
      <p:sp>
        <p:nvSpPr>
          <p:cNvPr id="20" name="Espace réservé du texte 19"/>
          <p:cNvSpPr>
            <a:spLocks noGrp="1"/>
          </p:cNvSpPr>
          <p:nvPr>
            <p:ph type="body" sz="quarter" idx="15" hasCustomPrompt="1"/>
          </p:nvPr>
        </p:nvSpPr>
        <p:spPr>
          <a:xfrm>
            <a:off x="658812" y="6066226"/>
            <a:ext cx="9551987" cy="460463"/>
          </a:xfrm>
          <a:prstGeom prst="rect">
            <a:avLst/>
          </a:prstGeom>
        </p:spPr>
        <p:txBody>
          <a:bodyPr/>
          <a:lstStyle>
            <a:lvl1pPr marL="0" indent="0">
              <a:lnSpc>
                <a:spcPct val="100000"/>
              </a:lnSpc>
              <a:spcBef>
                <a:spcPts val="0"/>
              </a:spcBef>
              <a:buNone/>
              <a:defRPr sz="2000">
                <a:solidFill>
                  <a:schemeClr val="bg1">
                    <a:lumMod val="50000"/>
                  </a:schemeClr>
                </a:solidFill>
              </a:defRPr>
            </a:lvl1pPr>
          </a:lstStyle>
          <a:p>
            <a:pPr lvl="0"/>
            <a:r>
              <a:rPr lang="fr-FR" dirty="0"/>
              <a:t>	Partie 1.2</a:t>
            </a:r>
          </a:p>
        </p:txBody>
      </p:sp>
      <p:sp>
        <p:nvSpPr>
          <p:cNvPr id="6" name="Forme en L 5">
            <a:extLst>
              <a:ext uri="{FF2B5EF4-FFF2-40B4-BE49-F238E27FC236}">
                <a16:creationId xmlns:a16="http://schemas.microsoft.com/office/drawing/2014/main" id="{6DA6198A-883E-5640-BDA2-BDD0D4C9201F}"/>
              </a:ext>
            </a:extLst>
          </p:cNvPr>
          <p:cNvSpPr>
            <a:spLocks noChangeAspect="1"/>
          </p:cNvSpPr>
          <p:nvPr userDrawn="1"/>
        </p:nvSpPr>
        <p:spPr>
          <a:xfrm rot="5400000">
            <a:off x="-133511" y="2173032"/>
            <a:ext cx="2293920" cy="1438560"/>
          </a:xfrm>
          <a:prstGeom prst="corner">
            <a:avLst>
              <a:gd name="adj1" fmla="val 13441"/>
              <a:gd name="adj2" fmla="val 14198"/>
            </a:avLst>
          </a:prstGeom>
          <a:solidFill>
            <a:schemeClr val="bg1"/>
          </a:solidFill>
          <a:ln>
            <a:solidFill>
              <a:srgbClr val="00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orme en L 7">
            <a:extLst>
              <a:ext uri="{FF2B5EF4-FFF2-40B4-BE49-F238E27FC236}">
                <a16:creationId xmlns:a16="http://schemas.microsoft.com/office/drawing/2014/main" id="{6DA6198A-883E-5640-BDA2-BDD0D4C9201F}"/>
              </a:ext>
            </a:extLst>
          </p:cNvPr>
          <p:cNvSpPr>
            <a:spLocks noChangeAspect="1"/>
          </p:cNvSpPr>
          <p:nvPr userDrawn="1"/>
        </p:nvSpPr>
        <p:spPr>
          <a:xfrm rot="16200000">
            <a:off x="8601726" y="4962288"/>
            <a:ext cx="2293920" cy="1438560"/>
          </a:xfrm>
          <a:prstGeom prst="corner">
            <a:avLst>
              <a:gd name="adj1" fmla="val 13441"/>
              <a:gd name="adj2" fmla="val 14198"/>
            </a:avLst>
          </a:prstGeom>
          <a:solidFill>
            <a:schemeClr val="bg1"/>
          </a:solidFill>
          <a:ln>
            <a:solidFill>
              <a:srgbClr val="009E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5327698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numéro de diapositive 2"/>
          <p:cNvSpPr>
            <a:spLocks noGrp="1"/>
          </p:cNvSpPr>
          <p:nvPr>
            <p:ph type="sldNum" sz="quarter" idx="4"/>
          </p:nvPr>
        </p:nvSpPr>
        <p:spPr bwMode="auto">
          <a:xfrm>
            <a:off x="10090297" y="7236221"/>
            <a:ext cx="547087" cy="306236"/>
          </a:xfrm>
          <a:prstGeom prst="rect">
            <a:avLst/>
          </a:prstGeom>
        </p:spPr>
        <p:txBody>
          <a:bodyPr/>
          <a:lstStyle>
            <a:lvl1pPr algn="r">
              <a:defRPr sz="1200">
                <a:solidFill>
                  <a:srgbClr val="898989"/>
                </a:solidFill>
              </a:defRPr>
            </a:lvl1pPr>
          </a:lstStyle>
          <a:p>
            <a:fld id="{60906FEA-6988-4954-96AA-94004BCD4A9A}" type="slidenum">
              <a:rPr lang="fr-FR" smtClean="0"/>
              <a:pPr/>
              <a:t>‹N°›</a:t>
            </a:fld>
            <a:endParaRPr lang="fr-FR" dirty="0"/>
          </a:p>
        </p:txBody>
      </p:sp>
    </p:spTree>
    <p:extLst>
      <p:ext uri="{BB962C8B-B14F-4D97-AF65-F5344CB8AC3E}">
        <p14:creationId xmlns:p14="http://schemas.microsoft.com/office/powerpoint/2010/main" val="3894599878"/>
      </p:ext>
    </p:extLst>
  </p:cSld>
  <p:clrMap bg1="lt1" tx1="dk1" bg2="lt2" tx2="dk2" accent1="accent1" accent2="accent2" accent3="accent3" accent4="accent4" accent5="accent5" accent6="accent6" hlink="hlink" folHlink="folHlink"/>
  <p:sldLayoutIdLst>
    <p:sldLayoutId id="2147483691" r:id="rId1"/>
    <p:sldLayoutId id="2147483690" r:id="rId2"/>
    <p:sldLayoutId id="2147483688" r:id="rId3"/>
    <p:sldLayoutId id="2147483689" r:id="rId4"/>
    <p:sldLayoutId id="2147483687" r:id="rId5"/>
    <p:sldLayoutId id="2147483681" r:id="rId6"/>
  </p:sldLayoutIdLst>
  <p:hf hdr="0" ftr="0" dt="0"/>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7.emf"/><Relationship Id="rId5" Type="http://schemas.openxmlformats.org/officeDocument/2006/relationships/oleObject" Target="../embeddings/oleObject2.bin"/><Relationship Id="rId4" Type="http://schemas.openxmlformats.org/officeDocument/2006/relationships/image" Target="../media/image16.emf"/><Relationship Id="rId9" Type="http://schemas.openxmlformats.org/officeDocument/2006/relationships/image" Target="../media/image4.tiff"/></Relationships>
</file>

<file path=ppt/slides/_rels/slide12.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0.emf"/><Relationship Id="rId5" Type="http://schemas.openxmlformats.org/officeDocument/2006/relationships/oleObject" Target="../embeddings/oleObject5.bin"/><Relationship Id="rId10" Type="http://schemas.openxmlformats.org/officeDocument/2006/relationships/image" Target="../media/image22.emf"/><Relationship Id="rId4" Type="http://schemas.openxmlformats.org/officeDocument/2006/relationships/image" Target="../media/image19.emf"/><Relationship Id="rId9"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26.png"/><Relationship Id="rId7" Type="http://schemas.openxmlformats.org/officeDocument/2006/relationships/image" Target="../media/image24.emf"/><Relationship Id="rId12" Type="http://schemas.openxmlformats.org/officeDocument/2006/relationships/image" Target="../media/image4.tif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22.emf"/><Relationship Id="rId5" Type="http://schemas.openxmlformats.org/officeDocument/2006/relationships/image" Target="../media/image23.e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25.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4.tiff"/><Relationship Id="rId5" Type="http://schemas.openxmlformats.org/officeDocument/2006/relationships/image" Target="../media/image30.png"/><Relationship Id="rId4" Type="http://schemas.openxmlformats.org/officeDocument/2006/relationships/image" Target="../media/image29.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comments" Target="../comments/comment1.xml"/><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4.tiff"/><Relationship Id="rId5" Type="http://schemas.openxmlformats.org/officeDocument/2006/relationships/image" Target="../media/image34.emf"/><Relationship Id="rId4" Type="http://schemas.openxmlformats.org/officeDocument/2006/relationships/oleObject" Target="../embeddings/oleObject13.bin"/></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2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4.tiff"/><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tiff"/><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4.tiff"/><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67.tif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5" Type="http://schemas.openxmlformats.org/officeDocument/2006/relationships/image" Target="../media/image4.tiff"/><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xml"/><Relationship Id="rId5" Type="http://schemas.openxmlformats.org/officeDocument/2006/relationships/image" Target="../media/image4.tiff"/><Relationship Id="rId4" Type="http://schemas.openxmlformats.org/officeDocument/2006/relationships/image" Target="../media/image7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png"/><Relationship Id="rId1" Type="http://schemas.openxmlformats.org/officeDocument/2006/relationships/slideLayout" Target="../slideLayouts/slideLayout4.xml"/><Relationship Id="rId4" Type="http://schemas.openxmlformats.org/officeDocument/2006/relationships/image" Target="../media/image7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3"/>
          </p:nvPr>
        </p:nvSpPr>
        <p:spPr>
          <a:xfrm>
            <a:off x="389471" y="2759175"/>
            <a:ext cx="5030979" cy="1814945"/>
          </a:xfrm>
        </p:spPr>
        <p:txBody>
          <a:bodyPr/>
          <a:lstStyle/>
          <a:p>
            <a:r>
              <a:rPr lang="fr-FR" sz="3200" dirty="0" smtClean="0"/>
              <a:t>TRAITEMENTS TECHNOLOGIQUES PAR APPLICATION DES CHAMPS ÉLECTRIQUES PULSÉS </a:t>
            </a:r>
            <a:endParaRPr lang="fr-FR" sz="3200" dirty="0"/>
          </a:p>
        </p:txBody>
      </p:sp>
      <p:sp>
        <p:nvSpPr>
          <p:cNvPr id="8" name="Espace réservé du texte 7"/>
          <p:cNvSpPr>
            <a:spLocks noGrp="1"/>
          </p:cNvSpPr>
          <p:nvPr>
            <p:ph type="body" sz="quarter" idx="20"/>
          </p:nvPr>
        </p:nvSpPr>
        <p:spPr/>
        <p:txBody>
          <a:bodyPr/>
          <a:lstStyle/>
          <a:p>
            <a:r>
              <a:rPr lang="fr-FR" dirty="0" smtClean="0"/>
              <a:t>BERNARD CUQ</a:t>
            </a:r>
          </a:p>
          <a:p>
            <a:r>
              <a:rPr lang="fr-FR" dirty="0" smtClean="0"/>
              <a:t>DOMINIQUE CHEVALIER-LUCIA</a:t>
            </a:r>
            <a:endParaRPr lang="fr-FR" dirty="0"/>
          </a:p>
        </p:txBody>
      </p:sp>
      <p:sp>
        <p:nvSpPr>
          <p:cNvPr id="9" name="Espace réservé du texte 8"/>
          <p:cNvSpPr>
            <a:spLocks noGrp="1"/>
          </p:cNvSpPr>
          <p:nvPr>
            <p:ph type="body" sz="quarter" idx="21"/>
          </p:nvPr>
        </p:nvSpPr>
        <p:spPr/>
        <p:txBody>
          <a:bodyPr/>
          <a:lstStyle/>
          <a:p>
            <a:r>
              <a:rPr lang="fr-FR" dirty="0"/>
              <a:t>L’institut Agro | Montpellier </a:t>
            </a:r>
            <a:r>
              <a:rPr lang="fr-FR" dirty="0" err="1"/>
              <a:t>SupAgro</a:t>
            </a:r>
            <a:endParaRPr lang="fr-FR" dirty="0"/>
          </a:p>
          <a:p>
            <a:r>
              <a:rPr lang="fr-FR" dirty="0" err="1" smtClean="0"/>
              <a:t>Polytech</a:t>
            </a:r>
            <a:r>
              <a:rPr lang="fr-FR" dirty="0" smtClean="0"/>
              <a:t> Montpellier</a:t>
            </a:r>
            <a:endParaRPr lang="fr-FR" dirty="0"/>
          </a:p>
        </p:txBody>
      </p:sp>
      <p:sp>
        <p:nvSpPr>
          <p:cNvPr id="10" name="Espace réservé du texte 9"/>
          <p:cNvSpPr>
            <a:spLocks noGrp="1"/>
          </p:cNvSpPr>
          <p:nvPr>
            <p:ph type="body" sz="quarter" idx="22"/>
          </p:nvPr>
        </p:nvSpPr>
        <p:spPr/>
        <p:txBody>
          <a:bodyPr/>
          <a:lstStyle/>
          <a:p>
            <a:r>
              <a:rPr lang="fr-FR" dirty="0" smtClean="0"/>
              <a:t>2h</a:t>
            </a:r>
            <a:endParaRPr lang="fr-FR" dirty="0"/>
          </a:p>
        </p:txBody>
      </p:sp>
      <p:sp>
        <p:nvSpPr>
          <p:cNvPr id="11" name="Espace réservé du texte 10"/>
          <p:cNvSpPr>
            <a:spLocks noGrp="1"/>
          </p:cNvSpPr>
          <p:nvPr>
            <p:ph type="body" sz="quarter" idx="23"/>
          </p:nvPr>
        </p:nvSpPr>
        <p:spPr/>
        <p:txBody>
          <a:bodyPr/>
          <a:lstStyle/>
          <a:p>
            <a:r>
              <a:rPr lang="fr-FR" dirty="0" smtClean="0"/>
              <a:t>Mai 2021</a:t>
            </a:r>
            <a:endParaRPr lang="fr-FR" dirty="0"/>
          </a:p>
        </p:txBody>
      </p:sp>
    </p:spTree>
    <p:extLst>
      <p:ext uri="{BB962C8B-B14F-4D97-AF65-F5344CB8AC3E}">
        <p14:creationId xmlns:p14="http://schemas.microsoft.com/office/powerpoint/2010/main" val="1022055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3756976-AF12-6846-81A0-814668CE40CC}"/>
              </a:ext>
            </a:extLst>
          </p:cNvPr>
          <p:cNvSpPr/>
          <p:nvPr/>
        </p:nvSpPr>
        <p:spPr bwMode="auto">
          <a:xfrm>
            <a:off x="5957242" y="5055917"/>
            <a:ext cx="4119265" cy="1463445"/>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lvl="0" algn="just" defTabSz="1007943">
              <a:defRPr/>
            </a:pPr>
            <a:endParaRPr lang="fr-FR" sz="2000" dirty="0">
              <a:solidFill>
                <a:srgbClr val="000000"/>
              </a:solidFill>
            </a:endParaRPr>
          </a:p>
          <a:p>
            <a:pPr lvl="0" algn="just" defTabSz="1007943">
              <a:defRPr/>
            </a:pPr>
            <a:endParaRPr lang="fr-FR" sz="2000" dirty="0">
              <a:solidFill>
                <a:srgbClr val="000000"/>
              </a:solidFill>
            </a:endParaRPr>
          </a:p>
        </p:txBody>
      </p:sp>
      <p:sp>
        <p:nvSpPr>
          <p:cNvPr id="11" name="Rectangle 10"/>
          <p:cNvSpPr/>
          <p:nvPr/>
        </p:nvSpPr>
        <p:spPr>
          <a:xfrm>
            <a:off x="5957242" y="5264788"/>
            <a:ext cx="4119265" cy="1131079"/>
          </a:xfrm>
          <a:prstGeom prst="rect">
            <a:avLst/>
          </a:prstGeom>
        </p:spPr>
        <p:txBody>
          <a:bodyPr wrap="square">
            <a:spAutoFit/>
          </a:bodyPr>
          <a:lstStyle/>
          <a:p>
            <a:pPr algn="ctr">
              <a:lnSpc>
                <a:spcPts val="2700"/>
              </a:lnSpc>
              <a:spcBef>
                <a:spcPct val="0"/>
              </a:spcBef>
              <a:buFontTx/>
              <a:buNone/>
              <a:defRPr/>
            </a:pPr>
            <a:r>
              <a:rPr lang="fr-FR" altLang="fr-FR" sz="2000" dirty="0">
                <a:solidFill>
                  <a:schemeClr val="bg2"/>
                </a:solidFill>
                <a:cs typeface="Arial" panose="020B0604020202020204" pitchFamily="34" charset="0"/>
              </a:rPr>
              <a:t>Les </a:t>
            </a:r>
            <a:r>
              <a:rPr lang="fr-FR" altLang="fr-FR" sz="2000" b="1" dirty="0">
                <a:solidFill>
                  <a:srgbClr val="206580"/>
                </a:solidFill>
                <a:cs typeface="Arial" panose="020B0604020202020204" pitchFamily="34" charset="0"/>
              </a:rPr>
              <a:t>paramètres de réglage </a:t>
            </a:r>
            <a:r>
              <a:rPr lang="fr-FR" altLang="fr-FR" sz="2000" dirty="0">
                <a:solidFill>
                  <a:schemeClr val="bg2"/>
                </a:solidFill>
                <a:cs typeface="Arial" panose="020B0604020202020204" pitchFamily="34" charset="0"/>
              </a:rPr>
              <a:t>du procédé CEP sont les </a:t>
            </a:r>
            <a:r>
              <a:rPr lang="fr-FR" altLang="fr-FR" sz="2000" b="1" dirty="0">
                <a:solidFill>
                  <a:srgbClr val="206580"/>
                </a:solidFill>
                <a:cs typeface="Arial" panose="020B0604020202020204" pitchFamily="34" charset="0"/>
              </a:rPr>
              <a:t>caractéristiques du courant électrique</a:t>
            </a:r>
            <a:r>
              <a:rPr lang="fr-FR" altLang="fr-FR" sz="2000" dirty="0">
                <a:solidFill>
                  <a:schemeClr val="bg2"/>
                </a:solidFill>
                <a:cs typeface="Arial" panose="020B0604020202020204" pitchFamily="34" charset="0"/>
              </a:rPr>
              <a:t>.</a:t>
            </a:r>
          </a:p>
        </p:txBody>
      </p:sp>
      <p:sp>
        <p:nvSpPr>
          <p:cNvPr id="18" name="Rectangle 17">
            <a:extLst>
              <a:ext uri="{FF2B5EF4-FFF2-40B4-BE49-F238E27FC236}">
                <a16:creationId xmlns:a16="http://schemas.microsoft.com/office/drawing/2014/main" id="{23756976-AF12-6846-81A0-814668CE40CC}"/>
              </a:ext>
            </a:extLst>
          </p:cNvPr>
          <p:cNvSpPr/>
          <p:nvPr/>
        </p:nvSpPr>
        <p:spPr bwMode="auto">
          <a:xfrm>
            <a:off x="400085" y="977872"/>
            <a:ext cx="9905204" cy="1288233"/>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lvl="0" algn="just" defTabSz="1007943">
              <a:defRPr/>
            </a:pPr>
            <a:endParaRPr lang="fr-FR" sz="2000" dirty="0">
              <a:solidFill>
                <a:srgbClr val="000000"/>
              </a:solidFill>
            </a:endParaRPr>
          </a:p>
          <a:p>
            <a:pPr lvl="0" algn="just" defTabSz="1007943">
              <a:defRPr/>
            </a:pPr>
            <a:endParaRPr lang="fr-FR" sz="2000" dirty="0">
              <a:solidFill>
                <a:srgbClr val="000000"/>
              </a:solidFill>
            </a:endParaRPr>
          </a:p>
        </p:txBody>
      </p:sp>
      <p:sp>
        <p:nvSpPr>
          <p:cNvPr id="13" name="Rectangle 12">
            <a:extLst>
              <a:ext uri="{FF2B5EF4-FFF2-40B4-BE49-F238E27FC236}">
                <a16:creationId xmlns:a16="http://schemas.microsoft.com/office/drawing/2014/main" id="{3A049833-D9A4-944F-94EC-7D2B0E2A9880}"/>
              </a:ext>
            </a:extLst>
          </p:cNvPr>
          <p:cNvSpPr/>
          <p:nvPr/>
        </p:nvSpPr>
        <p:spPr>
          <a:xfrm>
            <a:off x="1373238" y="4235822"/>
            <a:ext cx="1257300" cy="862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
          <p:cNvSpPr>
            <a:spLocks noGrp="1"/>
          </p:cNvSpPr>
          <p:nvPr>
            <p:ph type="body" sz="quarter" idx="11"/>
          </p:nvPr>
        </p:nvSpPr>
        <p:spPr/>
        <p:txBody>
          <a:bodyPr/>
          <a:lstStyle/>
          <a:p>
            <a:r>
              <a:rPr lang="fr-FR" dirty="0"/>
              <a:t>2. Principes des champs électriques pulsés</a:t>
            </a:r>
          </a:p>
        </p:txBody>
      </p:sp>
      <p:sp>
        <p:nvSpPr>
          <p:cNvPr id="5" name="Espace réservé du texte 4"/>
          <p:cNvSpPr>
            <a:spLocks noGrp="1"/>
          </p:cNvSpPr>
          <p:nvPr>
            <p:ph type="body" sz="quarter" idx="12"/>
          </p:nvPr>
        </p:nvSpPr>
        <p:spPr/>
        <p:txBody>
          <a:bodyPr/>
          <a:lstStyle/>
          <a:p>
            <a:r>
              <a:rPr lang="fr-FR" sz="2400" dirty="0" smtClean="0"/>
              <a:t>2.1. GÉNÉRATION D'UN CHAMP ÉLECTRIQUE DE FORTE INTENSITÉ</a:t>
            </a:r>
          </a:p>
          <a:p>
            <a:endParaRPr lang="fr-FR" sz="2400" dirty="0"/>
          </a:p>
        </p:txBody>
      </p:sp>
      <p:sp>
        <p:nvSpPr>
          <p:cNvPr id="4" name="Espace réservé du texte 3"/>
          <p:cNvSpPr>
            <a:spLocks noGrp="1"/>
          </p:cNvSpPr>
          <p:nvPr>
            <p:ph type="body" sz="quarter" idx="13"/>
          </p:nvPr>
        </p:nvSpPr>
        <p:spPr>
          <a:xfrm>
            <a:off x="537245" y="1052844"/>
            <a:ext cx="9768044" cy="2862322"/>
          </a:xfrm>
        </p:spPr>
        <p:txBody>
          <a:bodyPr wrap="square">
            <a:spAutoFit/>
          </a:bodyPr>
          <a:lstStyle/>
          <a:p>
            <a:pPr marL="11113" indent="-11113" algn="l">
              <a:lnSpc>
                <a:spcPts val="2700"/>
              </a:lnSpc>
              <a:spcBef>
                <a:spcPts val="0"/>
              </a:spcBef>
            </a:pPr>
            <a:r>
              <a:rPr lang="fr-FR" dirty="0"/>
              <a:t>Une </a:t>
            </a:r>
            <a:r>
              <a:rPr lang="fr-FR" b="1" dirty="0">
                <a:solidFill>
                  <a:srgbClr val="206580"/>
                </a:solidFill>
              </a:rPr>
              <a:t>impulsion électrique haute tension </a:t>
            </a:r>
            <a:r>
              <a:rPr lang="fr-FR" dirty="0"/>
              <a:t>est appliquée aux électrodes conductrices pour induire </a:t>
            </a:r>
            <a:r>
              <a:rPr lang="fr-FR" b="1" dirty="0">
                <a:solidFill>
                  <a:srgbClr val="206580"/>
                </a:solidFill>
              </a:rPr>
              <a:t>une</a:t>
            </a:r>
            <a:r>
              <a:rPr lang="fr-FR" dirty="0">
                <a:solidFill>
                  <a:srgbClr val="206580"/>
                </a:solidFill>
              </a:rPr>
              <a:t> </a:t>
            </a:r>
            <a:r>
              <a:rPr lang="fr-FR" b="1" dirty="0">
                <a:solidFill>
                  <a:srgbClr val="206580"/>
                </a:solidFill>
              </a:rPr>
              <a:t>impulsion de très courte durée de champ électrique de haute intensité </a:t>
            </a:r>
            <a:r>
              <a:rPr lang="fr-FR" dirty="0"/>
              <a:t>sur le produit.</a:t>
            </a:r>
          </a:p>
          <a:p>
            <a:pPr algn="l">
              <a:lnSpc>
                <a:spcPts val="2700"/>
              </a:lnSpc>
              <a:spcBef>
                <a:spcPts val="0"/>
              </a:spcBef>
            </a:pPr>
            <a:endParaRPr lang="fr-FR" dirty="0"/>
          </a:p>
          <a:p>
            <a:pPr algn="l">
              <a:lnSpc>
                <a:spcPts val="2700"/>
              </a:lnSpc>
              <a:spcBef>
                <a:spcPts val="0"/>
              </a:spcBef>
            </a:pPr>
            <a:endParaRPr lang="fr-FR" dirty="0"/>
          </a:p>
          <a:p>
            <a:pPr algn="l">
              <a:lnSpc>
                <a:spcPts val="2700"/>
              </a:lnSpc>
              <a:spcBef>
                <a:spcPts val="0"/>
              </a:spcBef>
            </a:pPr>
            <a:r>
              <a:rPr lang="fr-FR" dirty="0"/>
              <a:t>En appliquant une </a:t>
            </a:r>
            <a:r>
              <a:rPr lang="fr-FR" b="1" dirty="0">
                <a:solidFill>
                  <a:srgbClr val="206580"/>
                </a:solidFill>
              </a:rPr>
              <a:t>tension</a:t>
            </a:r>
            <a:r>
              <a:rPr lang="fr-FR" b="1" dirty="0"/>
              <a:t> </a:t>
            </a:r>
            <a:r>
              <a:rPr lang="fr-FR" dirty="0"/>
              <a:t>(V) entre 2 points séparés par un matériau diélectrique, un champ électrique est généré dans la région entre les points d'application (distance D), avec une intensité (E).</a:t>
            </a:r>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10</a:t>
            </a:fld>
            <a:endParaRPr lang="fr-FR" dirty="0"/>
          </a:p>
        </p:txBody>
      </p:sp>
      <p:sp>
        <p:nvSpPr>
          <p:cNvPr id="6" name="Espace réservé du texte 3"/>
          <p:cNvSpPr txBox="1">
            <a:spLocks/>
          </p:cNvSpPr>
          <p:nvPr/>
        </p:nvSpPr>
        <p:spPr>
          <a:xfrm>
            <a:off x="1733064" y="5141293"/>
            <a:ext cx="5018123" cy="1131079"/>
          </a:xfrm>
          <a:prstGeom prst="rect">
            <a:avLst/>
          </a:prstGeom>
        </p:spPr>
        <p:txBody>
          <a:bodyPr>
            <a:spAutoFit/>
          </a:bodyPr>
          <a:lstStyle>
            <a:lvl1pPr marL="0" indent="0" algn="just" defTabSz="1007943" rtl="0" eaLnBrk="1" latinLnBrk="0" hangingPunct="1">
              <a:lnSpc>
                <a:spcPct val="90000"/>
              </a:lnSpc>
              <a:spcBef>
                <a:spcPts val="1102"/>
              </a:spcBef>
              <a:buFont typeface="Arial" panose="020B0604020202020204" pitchFamily="34" charset="0"/>
              <a:buNone/>
              <a:defRPr sz="2000" kern="1200">
                <a:solidFill>
                  <a:schemeClr val="bg2"/>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l">
              <a:lnSpc>
                <a:spcPts val="2700"/>
              </a:lnSpc>
              <a:spcBef>
                <a:spcPts val="0"/>
              </a:spcBef>
            </a:pPr>
            <a:r>
              <a:rPr lang="fr-FR" sz="1600" dirty="0"/>
              <a:t>E = </a:t>
            </a:r>
            <a:r>
              <a:rPr lang="fr-FR" sz="1600" b="1" dirty="0">
                <a:solidFill>
                  <a:srgbClr val="206580"/>
                </a:solidFill>
              </a:rPr>
              <a:t>Intensité du champ électrique </a:t>
            </a:r>
            <a:r>
              <a:rPr lang="fr-FR" sz="1600" dirty="0"/>
              <a:t>(V/m)</a:t>
            </a:r>
          </a:p>
          <a:p>
            <a:pPr algn="l">
              <a:lnSpc>
                <a:spcPts val="2700"/>
              </a:lnSpc>
              <a:spcBef>
                <a:spcPts val="0"/>
              </a:spcBef>
            </a:pPr>
            <a:r>
              <a:rPr lang="fr-FR" sz="1600" dirty="0"/>
              <a:t>V = </a:t>
            </a:r>
            <a:r>
              <a:rPr lang="fr-FR" sz="1600" b="1" dirty="0">
                <a:solidFill>
                  <a:srgbClr val="206580"/>
                </a:solidFill>
              </a:rPr>
              <a:t>Tension appliquée </a:t>
            </a:r>
            <a:r>
              <a:rPr lang="fr-FR" sz="1600" dirty="0"/>
              <a:t>(V)</a:t>
            </a:r>
          </a:p>
          <a:p>
            <a:pPr algn="l">
              <a:lnSpc>
                <a:spcPts val="2700"/>
              </a:lnSpc>
              <a:spcBef>
                <a:spcPts val="0"/>
              </a:spcBef>
            </a:pPr>
            <a:r>
              <a:rPr lang="fr-FR" sz="1600" i="1" dirty="0"/>
              <a:t>D = Distance entre les électrodes (m)</a:t>
            </a:r>
            <a:endParaRPr lang="en-US" sz="1600" i="1" dirty="0"/>
          </a:p>
        </p:txBody>
      </p:sp>
      <mc:AlternateContent xmlns:mc="http://schemas.openxmlformats.org/markup-compatibility/2006" xmlns:a14="http://schemas.microsoft.com/office/drawing/2010/main">
        <mc:Choice Requires="a14">
          <p:sp>
            <p:nvSpPr>
              <p:cNvPr id="7" name="Espace réservé du texte 3"/>
              <p:cNvSpPr txBox="1">
                <a:spLocks/>
              </p:cNvSpPr>
              <p:nvPr/>
            </p:nvSpPr>
            <p:spPr>
              <a:xfrm>
                <a:off x="1502778" y="4278510"/>
                <a:ext cx="998220" cy="777407"/>
              </a:xfrm>
              <a:prstGeom prst="rect">
                <a:avLst/>
              </a:prstGeom>
            </p:spPr>
            <p:txBody>
              <a:bodyPr/>
              <a:lstStyle>
                <a:lvl1pPr marL="0" indent="0" algn="just" defTabSz="1007943" rtl="0" eaLnBrk="1" latinLnBrk="0" hangingPunct="1">
                  <a:lnSpc>
                    <a:spcPct val="90000"/>
                  </a:lnSpc>
                  <a:spcBef>
                    <a:spcPts val="1102"/>
                  </a:spcBef>
                  <a:buFont typeface="Arial" panose="020B0604020202020204" pitchFamily="34" charset="0"/>
                  <a:buNone/>
                  <a:defRPr sz="2000" kern="1200">
                    <a:solidFill>
                      <a:schemeClr val="bg2"/>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r>
                        <a:rPr lang="fr-FR" b="0" i="1" dirty="0" smtClean="0">
                          <a:latin typeface="Cambria Math" panose="02040503050406030204" pitchFamily="18" charset="0"/>
                        </a:rPr>
                        <m:t>𝐸</m:t>
                      </m:r>
                      <m:r>
                        <a:rPr lang="fr-FR" b="0" i="1" dirty="0" smtClean="0">
                          <a:latin typeface="Cambria Math" panose="02040503050406030204" pitchFamily="18" charset="0"/>
                        </a:rPr>
                        <m:t>=</m:t>
                      </m:r>
                      <m:f>
                        <m:fPr>
                          <m:ctrlPr>
                            <a:rPr lang="fr-FR" b="0" i="1" dirty="0" smtClean="0">
                              <a:latin typeface="Cambria Math" panose="02040503050406030204" pitchFamily="18" charset="0"/>
                            </a:rPr>
                          </m:ctrlPr>
                        </m:fPr>
                        <m:num>
                          <m:r>
                            <a:rPr lang="fr-FR" b="0" i="1" dirty="0" smtClean="0">
                              <a:latin typeface="Cambria Math" panose="02040503050406030204" pitchFamily="18" charset="0"/>
                            </a:rPr>
                            <m:t>𝑉</m:t>
                          </m:r>
                        </m:num>
                        <m:den>
                          <m:r>
                            <a:rPr lang="fr-FR" b="0" i="1" dirty="0" smtClean="0">
                              <a:latin typeface="Cambria Math" panose="02040503050406030204" pitchFamily="18" charset="0"/>
                            </a:rPr>
                            <m:t>𝐷</m:t>
                          </m:r>
                        </m:den>
                      </m:f>
                    </m:oMath>
                  </m:oMathPara>
                </a14:m>
                <a:endParaRPr lang="fr-FR" b="0" dirty="0"/>
              </a:p>
              <a:p>
                <a:endParaRPr lang="fr-FR" dirty="0"/>
              </a:p>
            </p:txBody>
          </p:sp>
        </mc:Choice>
        <mc:Fallback xmlns="">
          <p:sp>
            <p:nvSpPr>
              <p:cNvPr id="7" name="Espace réservé du texte 3"/>
              <p:cNvSpPr txBox="1">
                <a:spLocks noRot="1" noChangeAspect="1" noMove="1" noResize="1" noEditPoints="1" noAdjustHandles="1" noChangeArrowheads="1" noChangeShapeType="1" noTextEdit="1"/>
              </p:cNvSpPr>
              <p:nvPr/>
            </p:nvSpPr>
            <p:spPr>
              <a:xfrm>
                <a:off x="1502778" y="4278510"/>
                <a:ext cx="998220" cy="777407"/>
              </a:xfrm>
              <a:prstGeom prst="rect">
                <a:avLst/>
              </a:prstGeom>
              <a:blipFill>
                <a:blip r:embed="rId2"/>
                <a:stretch>
                  <a:fillRect/>
                </a:stretch>
              </a:blipFill>
            </p:spPr>
            <p:txBody>
              <a:bodyPr/>
              <a:lstStyle/>
              <a:p>
                <a:r>
                  <a:rPr lang="fr-FR">
                    <a:noFill/>
                  </a:rPr>
                  <a:t> </a:t>
                </a:r>
              </a:p>
            </p:txBody>
          </p:sp>
        </mc:Fallback>
      </mc:AlternateContent>
      <p:pic>
        <p:nvPicPr>
          <p:cNvPr id="21" name="Image 20">
            <a:extLst>
              <a:ext uri="{FF2B5EF4-FFF2-40B4-BE49-F238E27FC236}">
                <a16:creationId xmlns:a16="http://schemas.microsoft.com/office/drawing/2014/main" id="{A950ADE6-7BE1-4B4C-9B08-AB2DB32C3FA4}"/>
              </a:ext>
            </a:extLst>
          </p:cNvPr>
          <p:cNvPicPr>
            <a:picLocks noChangeAspect="1"/>
          </p:cNvPicPr>
          <p:nvPr/>
        </p:nvPicPr>
        <p:blipFill>
          <a:blip r:embed="rId3"/>
          <a:stretch>
            <a:fillRect/>
          </a:stretch>
        </p:blipFill>
        <p:spPr bwMode="auto">
          <a:xfrm>
            <a:off x="10188449" y="871354"/>
            <a:ext cx="254000" cy="254000"/>
          </a:xfrm>
          <a:prstGeom prst="rect">
            <a:avLst/>
          </a:prstGeom>
        </p:spPr>
      </p:pic>
      <p:pic>
        <p:nvPicPr>
          <p:cNvPr id="22" name="Image 21">
            <a:extLst>
              <a:ext uri="{FF2B5EF4-FFF2-40B4-BE49-F238E27FC236}">
                <a16:creationId xmlns:a16="http://schemas.microsoft.com/office/drawing/2014/main" id="{A950ADE6-7BE1-4B4C-9B08-AB2DB32C3FA4}"/>
              </a:ext>
            </a:extLst>
          </p:cNvPr>
          <p:cNvPicPr>
            <a:picLocks noChangeAspect="1"/>
          </p:cNvPicPr>
          <p:nvPr/>
        </p:nvPicPr>
        <p:blipFill>
          <a:blip r:embed="rId3"/>
          <a:stretch>
            <a:fillRect/>
          </a:stretch>
        </p:blipFill>
        <p:spPr bwMode="auto">
          <a:xfrm>
            <a:off x="9949507" y="4887293"/>
            <a:ext cx="254000" cy="254000"/>
          </a:xfrm>
          <a:prstGeom prst="rect">
            <a:avLst/>
          </a:prstGeom>
        </p:spPr>
      </p:pic>
    </p:spTree>
    <p:extLst>
      <p:ext uri="{BB962C8B-B14F-4D97-AF65-F5344CB8AC3E}">
        <p14:creationId xmlns:p14="http://schemas.microsoft.com/office/powerpoint/2010/main" val="2938317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p:txBody>
          <a:bodyPr/>
          <a:lstStyle/>
          <a:p>
            <a:r>
              <a:rPr lang="fr-FR" dirty="0"/>
              <a:t>2. Principes des champs électriques pulsés</a:t>
            </a:r>
          </a:p>
        </p:txBody>
      </p:sp>
      <p:sp>
        <p:nvSpPr>
          <p:cNvPr id="5" name="Espace réservé du texte 4"/>
          <p:cNvSpPr>
            <a:spLocks noGrp="1"/>
          </p:cNvSpPr>
          <p:nvPr>
            <p:ph type="body" sz="quarter" idx="12"/>
          </p:nvPr>
        </p:nvSpPr>
        <p:spPr/>
        <p:txBody>
          <a:bodyPr/>
          <a:lstStyle/>
          <a:p>
            <a:r>
              <a:rPr lang="fr-FR" sz="2400" dirty="0" smtClean="0"/>
              <a:t>2.2. RÉSISTANCE ET CONDUCTIVITÉ ÉLECTRIQUE DES ALIMENTS</a:t>
            </a:r>
            <a:endParaRPr lang="fr-FR" sz="2400" dirty="0"/>
          </a:p>
        </p:txBody>
      </p:sp>
      <p:sp>
        <p:nvSpPr>
          <p:cNvPr id="4" name="Espace réservé du texte 3"/>
          <p:cNvSpPr>
            <a:spLocks noGrp="1"/>
          </p:cNvSpPr>
          <p:nvPr>
            <p:ph type="body" sz="quarter" idx="13"/>
          </p:nvPr>
        </p:nvSpPr>
        <p:spPr>
          <a:xfrm>
            <a:off x="330200" y="1143885"/>
            <a:ext cx="10028238" cy="4246563"/>
          </a:xfrm>
        </p:spPr>
        <p:txBody>
          <a:bodyPr/>
          <a:lstStyle/>
          <a:p>
            <a:r>
              <a:rPr lang="fr-FR" b="1" dirty="0" smtClean="0">
                <a:solidFill>
                  <a:srgbClr val="206580"/>
                </a:solidFill>
              </a:rPr>
              <a:t>Caractéristiques de la chambre de traitement et de l'aliment</a:t>
            </a:r>
          </a:p>
          <a:p>
            <a:endParaRPr lang="fr-FR" dirty="0"/>
          </a:p>
          <a:p>
            <a:r>
              <a:rPr lang="fr-FR" dirty="0"/>
              <a:t>- </a:t>
            </a:r>
            <a:r>
              <a:rPr lang="fr-FR" b="1" dirty="0">
                <a:solidFill>
                  <a:srgbClr val="206580"/>
                </a:solidFill>
              </a:rPr>
              <a:t>Résistance</a:t>
            </a:r>
            <a:r>
              <a:rPr lang="fr-FR" dirty="0"/>
              <a:t> dans la chambre de traitement (</a:t>
            </a:r>
            <a:r>
              <a:rPr lang="fr-FR" dirty="0" err="1"/>
              <a:t>R</a:t>
            </a:r>
            <a:r>
              <a:rPr lang="fr-FR" baseline="-25000" dirty="0" err="1"/>
              <a:t>Ch</a:t>
            </a:r>
            <a:r>
              <a:rPr lang="fr-FR" dirty="0"/>
              <a:t> ; </a:t>
            </a:r>
            <a:r>
              <a:rPr lang="el-GR" altLang="fr-FR" dirty="0">
                <a:cs typeface="Arial" panose="020B0604020202020204" pitchFamily="34" charset="0"/>
              </a:rPr>
              <a:t>Ω</a:t>
            </a:r>
            <a:r>
              <a:rPr lang="fr-FR" altLang="fr-FR" dirty="0">
                <a:cs typeface="Arial" panose="020B0604020202020204" pitchFamily="34" charset="0"/>
              </a:rPr>
              <a:t>)</a:t>
            </a:r>
            <a:endParaRPr lang="fr-FR" dirty="0"/>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11</a:t>
            </a:fld>
            <a:endParaRPr lang="fr-FR" dirty="0"/>
          </a:p>
        </p:txBody>
      </p:sp>
      <p:sp>
        <p:nvSpPr>
          <p:cNvPr id="6" name="Espace réservé du texte 3"/>
          <p:cNvSpPr txBox="1">
            <a:spLocks/>
          </p:cNvSpPr>
          <p:nvPr/>
        </p:nvSpPr>
        <p:spPr>
          <a:xfrm>
            <a:off x="4621817" y="3423787"/>
            <a:ext cx="5018123" cy="1429220"/>
          </a:xfrm>
          <a:prstGeom prst="rect">
            <a:avLst/>
          </a:prstGeom>
        </p:spPr>
        <p:txBody>
          <a:bodyPr/>
          <a:lstStyle>
            <a:lvl1pPr marL="0" indent="0" algn="just" defTabSz="1007943" rtl="0" eaLnBrk="1" latinLnBrk="0" hangingPunct="1">
              <a:lnSpc>
                <a:spcPct val="90000"/>
              </a:lnSpc>
              <a:spcBef>
                <a:spcPts val="1102"/>
              </a:spcBef>
              <a:buFont typeface="Arial" panose="020B0604020202020204" pitchFamily="34" charset="0"/>
              <a:buNone/>
              <a:defRPr sz="2000" kern="1200">
                <a:solidFill>
                  <a:schemeClr val="bg2"/>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l"/>
            <a:endParaRPr lang="en-US" dirty="0"/>
          </a:p>
        </p:txBody>
      </p:sp>
      <p:graphicFrame>
        <p:nvGraphicFramePr>
          <p:cNvPr id="10" name="Object 2"/>
          <p:cNvGraphicFramePr>
            <a:graphicFrameLocks noChangeAspect="1"/>
          </p:cNvGraphicFramePr>
          <p:nvPr>
            <p:extLst>
              <p:ext uri="{D42A27DB-BD31-4B8C-83A1-F6EECF244321}">
                <p14:modId xmlns:p14="http://schemas.microsoft.com/office/powerpoint/2010/main" val="1340621467"/>
              </p:ext>
            </p:extLst>
          </p:nvPr>
        </p:nvGraphicFramePr>
        <p:xfrm>
          <a:off x="508476" y="2495006"/>
          <a:ext cx="1665287" cy="796925"/>
        </p:xfrm>
        <a:graphic>
          <a:graphicData uri="http://schemas.openxmlformats.org/presentationml/2006/ole">
            <mc:AlternateContent xmlns:mc="http://schemas.openxmlformats.org/markup-compatibility/2006">
              <mc:Choice xmlns:v="urn:schemas-microsoft-com:vml" Requires="v">
                <p:oleObj spid="_x0000_s22573" name="Équation" r:id="rId3" imgW="0" imgH="0" progId="Equation.3">
                  <p:embed/>
                </p:oleObj>
              </mc:Choice>
              <mc:Fallback>
                <p:oleObj name="Équation" r:id="rId3" imgW="0" imgH="0" progId="Equation.3">
                  <p:embed/>
                  <p:pic>
                    <p:nvPicPr>
                      <p:cNvPr id="2764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476" y="2495006"/>
                        <a:ext cx="1665287" cy="796925"/>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9">
            <a:extLst>
              <a:ext uri="{FF2B5EF4-FFF2-40B4-BE49-F238E27FC236}">
                <a16:creationId xmlns:a16="http://schemas.microsoft.com/office/drawing/2014/main" id="{CBDF8A42-1F96-8D43-B248-957CACA65AB4}"/>
              </a:ext>
            </a:extLst>
          </p:cNvPr>
          <p:cNvSpPr>
            <a:spLocks noChangeArrowheads="1"/>
          </p:cNvSpPr>
          <p:nvPr/>
        </p:nvSpPr>
        <p:spPr bwMode="auto">
          <a:xfrm>
            <a:off x="2579565" y="2384161"/>
            <a:ext cx="434472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ts val="2400"/>
              </a:lnSpc>
              <a:spcBef>
                <a:spcPct val="0"/>
              </a:spcBef>
              <a:buFontTx/>
              <a:buNone/>
              <a:defRPr/>
            </a:pPr>
            <a:r>
              <a:rPr lang="fr-FR" altLang="fr-FR" sz="1600" i="1" dirty="0">
                <a:solidFill>
                  <a:schemeClr val="bg2"/>
                </a:solidFill>
                <a:latin typeface="+mn-lt"/>
                <a:cs typeface="Arial" panose="020B0604020202020204" pitchFamily="34" charset="0"/>
              </a:rPr>
              <a:t>D = Distance entre les électrodes (m)</a:t>
            </a:r>
          </a:p>
          <a:p>
            <a:pPr>
              <a:lnSpc>
                <a:spcPts val="2400"/>
              </a:lnSpc>
              <a:spcBef>
                <a:spcPct val="0"/>
              </a:spcBef>
              <a:buNone/>
              <a:defRPr/>
            </a:pPr>
            <a:r>
              <a:rPr lang="fr-FR" altLang="fr-FR" sz="1600" i="1" dirty="0">
                <a:solidFill>
                  <a:schemeClr val="bg2"/>
                </a:solidFill>
                <a:latin typeface="+mn-lt"/>
                <a:cs typeface="Arial" panose="020B0604020202020204" pitchFamily="34" charset="0"/>
              </a:rPr>
              <a:t>A = Surface apparente des électrodes (m²)</a:t>
            </a:r>
          </a:p>
          <a:p>
            <a:pPr>
              <a:lnSpc>
                <a:spcPts val="2400"/>
              </a:lnSpc>
              <a:spcBef>
                <a:spcPct val="0"/>
              </a:spcBef>
              <a:buNone/>
              <a:defRPr/>
            </a:pPr>
            <a:r>
              <a:rPr lang="fr-FR" altLang="fr-FR" sz="1600" dirty="0">
                <a:solidFill>
                  <a:schemeClr val="bg2"/>
                </a:solidFill>
                <a:latin typeface="+mn-lt"/>
                <a:cs typeface="Arial" panose="020B0604020202020204" pitchFamily="34" charset="0"/>
                <a:sym typeface="Symbol" pitchFamily="2" charset="2"/>
              </a:rPr>
              <a:t></a:t>
            </a:r>
            <a:r>
              <a:rPr lang="fr-FR" altLang="fr-FR" sz="1600" dirty="0">
                <a:solidFill>
                  <a:schemeClr val="bg2"/>
                </a:solidFill>
                <a:latin typeface="+mn-lt"/>
                <a:cs typeface="Arial" panose="020B0604020202020204" pitchFamily="34" charset="0"/>
              </a:rPr>
              <a:t> </a:t>
            </a:r>
            <a:r>
              <a:rPr lang="fr-FR" altLang="fr-FR" sz="1600" dirty="0">
                <a:solidFill>
                  <a:srgbClr val="206580"/>
                </a:solidFill>
                <a:latin typeface="+mn-lt"/>
                <a:cs typeface="Arial" panose="020B0604020202020204" pitchFamily="34" charset="0"/>
              </a:rPr>
              <a:t>= </a:t>
            </a:r>
            <a:r>
              <a:rPr lang="fr-FR" altLang="fr-FR" sz="1600" b="1" dirty="0">
                <a:solidFill>
                  <a:srgbClr val="206580"/>
                </a:solidFill>
                <a:latin typeface="+mn-lt"/>
                <a:cs typeface="Arial" panose="020B0604020202020204" pitchFamily="34" charset="0"/>
              </a:rPr>
              <a:t>Conductivité électrique du produit </a:t>
            </a:r>
            <a:r>
              <a:rPr lang="fr-FR" altLang="fr-FR" sz="1600" dirty="0">
                <a:solidFill>
                  <a:schemeClr val="bg2"/>
                </a:solidFill>
                <a:latin typeface="+mn-lt"/>
                <a:cs typeface="Arial" panose="020B0604020202020204" pitchFamily="34" charset="0"/>
              </a:rPr>
              <a:t>(</a:t>
            </a:r>
            <a:r>
              <a:rPr lang="fr-FR" altLang="fr-FR" sz="1600" dirty="0" err="1">
                <a:solidFill>
                  <a:schemeClr val="bg2"/>
                </a:solidFill>
                <a:latin typeface="+mn-lt"/>
                <a:cs typeface="Arial" panose="020B0604020202020204" pitchFamily="34" charset="0"/>
              </a:rPr>
              <a:t>S.m</a:t>
            </a:r>
            <a:r>
              <a:rPr lang="fr-FR" altLang="fr-FR" sz="1600" dirty="0">
                <a:solidFill>
                  <a:schemeClr val="bg2"/>
                </a:solidFill>
                <a:latin typeface="+mn-lt"/>
                <a:cs typeface="Arial" panose="020B0604020202020204" pitchFamily="34" charset="0"/>
              </a:rPr>
              <a:t>)</a:t>
            </a:r>
          </a:p>
        </p:txBody>
      </p:sp>
      <p:graphicFrame>
        <p:nvGraphicFramePr>
          <p:cNvPr id="13" name="Object 2"/>
          <p:cNvGraphicFramePr>
            <a:graphicFrameLocks noChangeAspect="1"/>
          </p:cNvGraphicFramePr>
          <p:nvPr>
            <p:extLst>
              <p:ext uri="{D42A27DB-BD31-4B8C-83A1-F6EECF244321}">
                <p14:modId xmlns:p14="http://schemas.microsoft.com/office/powerpoint/2010/main" val="470014670"/>
              </p:ext>
            </p:extLst>
          </p:nvPr>
        </p:nvGraphicFramePr>
        <p:xfrm>
          <a:off x="508476" y="4550263"/>
          <a:ext cx="1981200" cy="881063"/>
        </p:xfrm>
        <a:graphic>
          <a:graphicData uri="http://schemas.openxmlformats.org/presentationml/2006/ole">
            <mc:AlternateContent xmlns:mc="http://schemas.openxmlformats.org/markup-compatibility/2006">
              <mc:Choice xmlns:v="urn:schemas-microsoft-com:vml" Requires="v">
                <p:oleObj spid="_x0000_s22574" name="Équation" r:id="rId5" imgW="0" imgH="0" progId="Equation.3">
                  <p:embed/>
                </p:oleObj>
              </mc:Choice>
              <mc:Fallback>
                <p:oleObj name="Équation" r:id="rId5" imgW="0" imgH="0" progId="Equation.3">
                  <p:embed/>
                  <p:pic>
                    <p:nvPicPr>
                      <p:cNvPr id="27657"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476" y="4550263"/>
                        <a:ext cx="1981200" cy="881063"/>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Rectangle 11"/>
          <p:cNvSpPr>
            <a:spLocks noChangeArrowheads="1"/>
          </p:cNvSpPr>
          <p:nvPr/>
        </p:nvSpPr>
        <p:spPr bwMode="auto">
          <a:xfrm>
            <a:off x="2772825" y="4499383"/>
            <a:ext cx="4807551" cy="100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4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30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6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1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1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9pPr>
          </a:lstStyle>
          <a:p>
            <a:pPr>
              <a:lnSpc>
                <a:spcPts val="2400"/>
              </a:lnSpc>
              <a:spcBef>
                <a:spcPct val="0"/>
              </a:spcBef>
              <a:buNone/>
            </a:pPr>
            <a:r>
              <a:rPr lang="fr-FR" altLang="fr-FR" sz="1600" i="1" dirty="0">
                <a:solidFill>
                  <a:schemeClr val="bg2"/>
                </a:solidFill>
                <a:latin typeface="+mn-lt"/>
              </a:rPr>
              <a:t>V = Tension </a:t>
            </a:r>
            <a:r>
              <a:rPr lang="fr-FR" altLang="fr-FR" sz="1600" i="1" dirty="0">
                <a:solidFill>
                  <a:schemeClr val="bg2"/>
                </a:solidFill>
                <a:latin typeface="+mn-lt"/>
                <a:cs typeface="Arial" panose="020B0604020202020204" pitchFamily="34" charset="0"/>
              </a:rPr>
              <a:t>(V)</a:t>
            </a:r>
            <a:endParaRPr lang="fr-FR" altLang="fr-FR" sz="1600" b="1" i="1" u="sng" dirty="0">
              <a:solidFill>
                <a:schemeClr val="bg2"/>
              </a:solidFill>
              <a:latin typeface="+mn-lt"/>
            </a:endParaRPr>
          </a:p>
          <a:p>
            <a:pPr>
              <a:lnSpc>
                <a:spcPts val="2400"/>
              </a:lnSpc>
              <a:spcBef>
                <a:spcPct val="0"/>
              </a:spcBef>
              <a:buNone/>
            </a:pPr>
            <a:r>
              <a:rPr lang="fr-FR" altLang="fr-FR" sz="1600" i="1" dirty="0">
                <a:solidFill>
                  <a:schemeClr val="bg2"/>
                </a:solidFill>
                <a:latin typeface="+mn-lt"/>
              </a:rPr>
              <a:t>R</a:t>
            </a:r>
            <a:r>
              <a:rPr lang="fr-FR" altLang="fr-FR" sz="1600" i="1" baseline="-25000" dirty="0">
                <a:solidFill>
                  <a:schemeClr val="bg2"/>
                </a:solidFill>
                <a:latin typeface="+mn-lt"/>
              </a:rPr>
              <a:t>T</a:t>
            </a:r>
            <a:r>
              <a:rPr lang="fr-FR" altLang="fr-FR" sz="1600" i="1" dirty="0">
                <a:solidFill>
                  <a:schemeClr val="bg2"/>
                </a:solidFill>
                <a:latin typeface="+mn-lt"/>
              </a:rPr>
              <a:t> = Résistance totale </a:t>
            </a:r>
            <a:r>
              <a:rPr lang="fr-FR" altLang="fr-FR" sz="1600" i="1" dirty="0">
                <a:solidFill>
                  <a:schemeClr val="bg2"/>
                </a:solidFill>
                <a:latin typeface="+mn-lt"/>
                <a:cs typeface="Arial" panose="020B0604020202020204" pitchFamily="34" charset="0"/>
              </a:rPr>
              <a:t>(</a:t>
            </a:r>
            <a:r>
              <a:rPr lang="el-GR" altLang="fr-FR" sz="1600" i="1" dirty="0">
                <a:solidFill>
                  <a:schemeClr val="bg2"/>
                </a:solidFill>
                <a:latin typeface="+mn-lt"/>
                <a:cs typeface="Arial" panose="020B0604020202020204" pitchFamily="34" charset="0"/>
              </a:rPr>
              <a:t>Ω</a:t>
            </a:r>
            <a:r>
              <a:rPr lang="fr-FR" altLang="fr-FR" sz="1600" i="1" dirty="0">
                <a:solidFill>
                  <a:schemeClr val="bg2"/>
                </a:solidFill>
                <a:latin typeface="+mn-lt"/>
                <a:cs typeface="Arial" panose="020B0604020202020204" pitchFamily="34" charset="0"/>
              </a:rPr>
              <a:t>)</a:t>
            </a:r>
            <a:endParaRPr lang="fr-FR" altLang="fr-FR" sz="1600" i="1" dirty="0">
              <a:solidFill>
                <a:schemeClr val="bg2"/>
              </a:solidFill>
              <a:latin typeface="+mn-lt"/>
            </a:endParaRPr>
          </a:p>
          <a:p>
            <a:pPr>
              <a:lnSpc>
                <a:spcPts val="2400"/>
              </a:lnSpc>
              <a:spcBef>
                <a:spcPct val="0"/>
              </a:spcBef>
              <a:buNone/>
            </a:pPr>
            <a:r>
              <a:rPr lang="fr-FR" altLang="fr-FR" sz="1600" i="1" dirty="0" err="1">
                <a:solidFill>
                  <a:schemeClr val="bg2"/>
                </a:solidFill>
                <a:latin typeface="+mn-lt"/>
              </a:rPr>
              <a:t>R</a:t>
            </a:r>
            <a:r>
              <a:rPr lang="fr-FR" altLang="fr-FR" sz="1600" i="1" baseline="-25000" dirty="0" err="1">
                <a:solidFill>
                  <a:schemeClr val="bg2"/>
                </a:solidFill>
                <a:latin typeface="+mn-lt"/>
              </a:rPr>
              <a:t>Ch</a:t>
            </a:r>
            <a:r>
              <a:rPr lang="fr-FR" altLang="fr-FR" sz="1600" i="1" dirty="0">
                <a:solidFill>
                  <a:schemeClr val="bg2"/>
                </a:solidFill>
                <a:latin typeface="+mn-lt"/>
              </a:rPr>
              <a:t> = Résistance de la chambre </a:t>
            </a:r>
            <a:r>
              <a:rPr lang="fr-FR" altLang="fr-FR" sz="1600" i="1" dirty="0">
                <a:solidFill>
                  <a:schemeClr val="bg2"/>
                </a:solidFill>
                <a:latin typeface="+mn-lt"/>
                <a:cs typeface="Arial" panose="020B0604020202020204" pitchFamily="34" charset="0"/>
              </a:rPr>
              <a:t>(</a:t>
            </a:r>
            <a:r>
              <a:rPr lang="el-GR" altLang="fr-FR" sz="1600" i="1" dirty="0">
                <a:solidFill>
                  <a:schemeClr val="bg2"/>
                </a:solidFill>
                <a:cs typeface="Arial" panose="020B0604020202020204" pitchFamily="34" charset="0"/>
              </a:rPr>
              <a:t>Ω</a:t>
            </a:r>
            <a:r>
              <a:rPr lang="fr-FR" altLang="fr-FR" sz="1600" i="1" dirty="0">
                <a:solidFill>
                  <a:schemeClr val="bg2"/>
                </a:solidFill>
                <a:latin typeface="+mn-lt"/>
                <a:cs typeface="Arial" panose="020B0604020202020204" pitchFamily="34" charset="0"/>
              </a:rPr>
              <a:t>)</a:t>
            </a:r>
            <a:endParaRPr lang="fr-FR" altLang="fr-FR" sz="1600" b="1" i="1" u="sng" dirty="0">
              <a:solidFill>
                <a:schemeClr val="bg2"/>
              </a:solidFill>
              <a:latin typeface="+mn-lt"/>
            </a:endParaRPr>
          </a:p>
        </p:txBody>
      </p:sp>
      <p:sp>
        <p:nvSpPr>
          <p:cNvPr id="15" name="Rectangle 16"/>
          <p:cNvSpPr>
            <a:spLocks noChangeArrowheads="1"/>
          </p:cNvSpPr>
          <p:nvPr/>
        </p:nvSpPr>
        <p:spPr bwMode="auto">
          <a:xfrm>
            <a:off x="330200" y="3642043"/>
            <a:ext cx="620759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4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30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6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1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1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9pPr>
          </a:lstStyle>
          <a:p>
            <a:pPr>
              <a:lnSpc>
                <a:spcPct val="125000"/>
              </a:lnSpc>
              <a:spcBef>
                <a:spcPct val="0"/>
              </a:spcBef>
              <a:buFontTx/>
              <a:buNone/>
            </a:pPr>
            <a:endParaRPr lang="fr-FR" altLang="fr-FR" sz="2000" dirty="0">
              <a:solidFill>
                <a:schemeClr val="bg2"/>
              </a:solidFill>
              <a:latin typeface="+mn-lt"/>
              <a:cs typeface="Arial" panose="020B0604020202020204" pitchFamily="34" charset="0"/>
            </a:endParaRPr>
          </a:p>
          <a:p>
            <a:pPr>
              <a:lnSpc>
                <a:spcPct val="125000"/>
              </a:lnSpc>
              <a:spcBef>
                <a:spcPct val="0"/>
              </a:spcBef>
              <a:buFontTx/>
              <a:buNone/>
            </a:pPr>
            <a:r>
              <a:rPr lang="fr-FR" altLang="fr-FR" sz="2000" dirty="0">
                <a:solidFill>
                  <a:schemeClr val="bg2"/>
                </a:solidFill>
                <a:latin typeface="+mn-lt"/>
                <a:cs typeface="Arial" panose="020B0604020202020204" pitchFamily="34" charset="0"/>
              </a:rPr>
              <a:t>- </a:t>
            </a:r>
            <a:r>
              <a:rPr lang="fr-FR" altLang="fr-FR" sz="2000" b="1" dirty="0">
                <a:solidFill>
                  <a:srgbClr val="206580"/>
                </a:solidFill>
                <a:latin typeface="+mn-lt"/>
                <a:cs typeface="Arial" panose="020B0604020202020204" pitchFamily="34" charset="0"/>
              </a:rPr>
              <a:t>Voltage</a:t>
            </a:r>
            <a:r>
              <a:rPr lang="fr-FR" altLang="fr-FR" sz="2000" dirty="0">
                <a:solidFill>
                  <a:schemeClr val="bg2"/>
                </a:solidFill>
                <a:latin typeface="+mn-lt"/>
                <a:cs typeface="Arial" panose="020B0604020202020204" pitchFamily="34" charset="0"/>
              </a:rPr>
              <a:t> appliqué dans la chambre de traitement (</a:t>
            </a:r>
            <a:r>
              <a:rPr lang="fr-FR" altLang="fr-FR" sz="2000" dirty="0" err="1">
                <a:solidFill>
                  <a:schemeClr val="bg2"/>
                </a:solidFill>
                <a:latin typeface="+mn-lt"/>
                <a:cs typeface="Arial" panose="020B0604020202020204" pitchFamily="34" charset="0"/>
              </a:rPr>
              <a:t>V</a:t>
            </a:r>
            <a:r>
              <a:rPr lang="fr-FR" altLang="fr-FR" sz="2000" baseline="-25000" dirty="0" err="1">
                <a:solidFill>
                  <a:schemeClr val="bg2"/>
                </a:solidFill>
                <a:latin typeface="+mn-lt"/>
                <a:cs typeface="Arial" panose="020B0604020202020204" pitchFamily="34" charset="0"/>
              </a:rPr>
              <a:t>Ch</a:t>
            </a:r>
            <a:r>
              <a:rPr lang="fr-FR" altLang="fr-FR" sz="2000" baseline="-25000" dirty="0">
                <a:solidFill>
                  <a:schemeClr val="bg2"/>
                </a:solidFill>
                <a:latin typeface="+mn-lt"/>
                <a:cs typeface="Arial" panose="020B0604020202020204" pitchFamily="34" charset="0"/>
              </a:rPr>
              <a:t> </a:t>
            </a:r>
            <a:r>
              <a:rPr lang="fr-FR" altLang="fr-FR" sz="2000" dirty="0">
                <a:solidFill>
                  <a:schemeClr val="bg2"/>
                </a:solidFill>
                <a:latin typeface="+mn-lt"/>
                <a:cs typeface="Arial" panose="020B0604020202020204" pitchFamily="34" charset="0"/>
              </a:rPr>
              <a:t>; V)</a:t>
            </a:r>
          </a:p>
        </p:txBody>
      </p:sp>
      <p:graphicFrame>
        <p:nvGraphicFramePr>
          <p:cNvPr id="16" name="Object 2"/>
          <p:cNvGraphicFramePr>
            <a:graphicFrameLocks noChangeAspect="1"/>
          </p:cNvGraphicFramePr>
          <p:nvPr>
            <p:extLst>
              <p:ext uri="{D42A27DB-BD31-4B8C-83A1-F6EECF244321}">
                <p14:modId xmlns:p14="http://schemas.microsoft.com/office/powerpoint/2010/main" val="4023807787"/>
              </p:ext>
            </p:extLst>
          </p:nvPr>
        </p:nvGraphicFramePr>
        <p:xfrm>
          <a:off x="508476" y="6610437"/>
          <a:ext cx="1417637" cy="412750"/>
        </p:xfrm>
        <a:graphic>
          <a:graphicData uri="http://schemas.openxmlformats.org/presentationml/2006/ole">
            <mc:AlternateContent xmlns:mc="http://schemas.openxmlformats.org/markup-compatibility/2006">
              <mc:Choice xmlns:v="urn:schemas-microsoft-com:vml" Requires="v">
                <p:oleObj spid="_x0000_s22575" name="Équation" r:id="rId7" imgW="0" imgH="0" progId="Equation.3">
                  <p:embed/>
                </p:oleObj>
              </mc:Choice>
              <mc:Fallback>
                <p:oleObj name="Équation" r:id="rId7" imgW="0" imgH="0" progId="Equation.3">
                  <p:embed/>
                  <p:pic>
                    <p:nvPicPr>
                      <p:cNvPr id="2766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476" y="6610437"/>
                        <a:ext cx="1417637" cy="41275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Rectangle 14"/>
          <p:cNvSpPr>
            <a:spLocks noChangeArrowheads="1"/>
          </p:cNvSpPr>
          <p:nvPr/>
        </p:nvSpPr>
        <p:spPr bwMode="auto">
          <a:xfrm>
            <a:off x="330200" y="6085829"/>
            <a:ext cx="7533640" cy="41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4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30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6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1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1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9pPr>
          </a:lstStyle>
          <a:p>
            <a:pPr>
              <a:lnSpc>
                <a:spcPts val="2700"/>
              </a:lnSpc>
              <a:spcBef>
                <a:spcPct val="0"/>
              </a:spcBef>
              <a:buFontTx/>
              <a:buNone/>
            </a:pPr>
            <a:r>
              <a:rPr lang="fr-FR" altLang="fr-FR" sz="2000" dirty="0">
                <a:solidFill>
                  <a:schemeClr val="bg2"/>
                </a:solidFill>
                <a:latin typeface="+mn-lt"/>
                <a:cs typeface="Arial" panose="020B0604020202020204" pitchFamily="34" charset="0"/>
              </a:rPr>
              <a:t>- </a:t>
            </a:r>
            <a:r>
              <a:rPr lang="fr-FR" altLang="fr-FR" sz="2000" b="1" dirty="0">
                <a:solidFill>
                  <a:srgbClr val="206580"/>
                </a:solidFill>
                <a:latin typeface="+mn-lt"/>
                <a:cs typeface="Arial" panose="020B0604020202020204" pitchFamily="34" charset="0"/>
              </a:rPr>
              <a:t>Puissance</a:t>
            </a:r>
            <a:r>
              <a:rPr lang="fr-FR" altLang="fr-FR" sz="2000" dirty="0">
                <a:solidFill>
                  <a:srgbClr val="206580"/>
                </a:solidFill>
                <a:latin typeface="+mn-lt"/>
                <a:cs typeface="Arial" panose="020B0604020202020204" pitchFamily="34" charset="0"/>
              </a:rPr>
              <a:t> </a:t>
            </a:r>
            <a:r>
              <a:rPr lang="fr-FR" altLang="fr-FR" sz="2000" dirty="0">
                <a:solidFill>
                  <a:schemeClr val="bg2"/>
                </a:solidFill>
                <a:latin typeface="+mn-lt"/>
                <a:cs typeface="Arial" panose="020B0604020202020204" pitchFamily="34" charset="0"/>
              </a:rPr>
              <a:t>(P) délivrée au produit dans la chambre de traitement (W)</a:t>
            </a:r>
          </a:p>
        </p:txBody>
      </p:sp>
      <p:sp>
        <p:nvSpPr>
          <p:cNvPr id="18" name="Rectangle 22"/>
          <p:cNvSpPr>
            <a:spLocks noChangeArrowheads="1"/>
          </p:cNvSpPr>
          <p:nvPr/>
        </p:nvSpPr>
        <p:spPr bwMode="auto">
          <a:xfrm>
            <a:off x="2784255" y="6548604"/>
            <a:ext cx="759090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4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30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6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1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1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9pPr>
          </a:lstStyle>
          <a:p>
            <a:pPr>
              <a:lnSpc>
                <a:spcPts val="2400"/>
              </a:lnSpc>
              <a:spcBef>
                <a:spcPct val="0"/>
              </a:spcBef>
              <a:buNone/>
            </a:pPr>
            <a:r>
              <a:rPr lang="fr-FR" altLang="fr-FR" sz="1600" i="1" dirty="0" err="1">
                <a:solidFill>
                  <a:schemeClr val="bg2"/>
                </a:solidFill>
                <a:latin typeface="+mn-lt"/>
              </a:rPr>
              <a:t>V</a:t>
            </a:r>
            <a:r>
              <a:rPr lang="fr-FR" altLang="fr-FR" sz="1600" i="1" baseline="-25000" dirty="0" err="1">
                <a:solidFill>
                  <a:schemeClr val="bg2"/>
                </a:solidFill>
                <a:latin typeface="+mn-lt"/>
              </a:rPr>
              <a:t>Ch</a:t>
            </a:r>
            <a:r>
              <a:rPr lang="fr-FR" altLang="fr-FR" sz="1600" i="1" dirty="0">
                <a:solidFill>
                  <a:schemeClr val="bg2"/>
                </a:solidFill>
                <a:latin typeface="+mn-lt"/>
              </a:rPr>
              <a:t> = Tension dans la chambre </a:t>
            </a:r>
            <a:r>
              <a:rPr lang="fr-FR" altLang="fr-FR" sz="1600" i="1" dirty="0">
                <a:solidFill>
                  <a:schemeClr val="bg2"/>
                </a:solidFill>
                <a:latin typeface="+mn-lt"/>
                <a:cs typeface="Arial" panose="020B0604020202020204" pitchFamily="34" charset="0"/>
              </a:rPr>
              <a:t>(V)</a:t>
            </a:r>
            <a:endParaRPr lang="fr-FR" altLang="fr-FR" sz="1600" i="1" dirty="0">
              <a:solidFill>
                <a:schemeClr val="bg2"/>
              </a:solidFill>
              <a:latin typeface="+mn-lt"/>
            </a:endParaRPr>
          </a:p>
          <a:p>
            <a:pPr>
              <a:lnSpc>
                <a:spcPts val="2400"/>
              </a:lnSpc>
              <a:spcBef>
                <a:spcPct val="0"/>
              </a:spcBef>
              <a:buNone/>
            </a:pPr>
            <a:r>
              <a:rPr lang="fr-FR" altLang="fr-FR" sz="1600" dirty="0">
                <a:solidFill>
                  <a:schemeClr val="bg2"/>
                </a:solidFill>
                <a:latin typeface="+mn-lt"/>
              </a:rPr>
              <a:t>I = </a:t>
            </a:r>
            <a:r>
              <a:rPr lang="fr-FR" altLang="fr-FR" sz="1600" b="1" dirty="0">
                <a:solidFill>
                  <a:srgbClr val="206580"/>
                </a:solidFill>
                <a:latin typeface="+mn-lt"/>
              </a:rPr>
              <a:t>Intensité du courant électrique </a:t>
            </a:r>
            <a:r>
              <a:rPr lang="fr-FR" altLang="fr-FR" sz="1600" dirty="0">
                <a:solidFill>
                  <a:schemeClr val="bg2"/>
                </a:solidFill>
                <a:latin typeface="+mn-lt"/>
              </a:rPr>
              <a:t>au travers de la chambre </a:t>
            </a:r>
            <a:r>
              <a:rPr lang="fr-FR" altLang="fr-FR" sz="1600" dirty="0">
                <a:solidFill>
                  <a:schemeClr val="bg2"/>
                </a:solidFill>
                <a:latin typeface="+mn-lt"/>
                <a:cs typeface="Arial" panose="020B0604020202020204" pitchFamily="34" charset="0"/>
              </a:rPr>
              <a:t>(A)</a:t>
            </a:r>
            <a:endParaRPr lang="fr-FR" altLang="fr-FR" sz="1600" b="1" u="sng" dirty="0">
              <a:solidFill>
                <a:schemeClr val="bg2"/>
              </a:solidFill>
              <a:latin typeface="+mn-lt"/>
            </a:endParaRPr>
          </a:p>
        </p:txBody>
      </p:sp>
      <p:sp>
        <p:nvSpPr>
          <p:cNvPr id="23" name="Rectangle 22">
            <a:extLst>
              <a:ext uri="{FF2B5EF4-FFF2-40B4-BE49-F238E27FC236}">
                <a16:creationId xmlns:a16="http://schemas.microsoft.com/office/drawing/2014/main" id="{23756976-AF12-6846-81A0-814668CE40CC}"/>
              </a:ext>
            </a:extLst>
          </p:cNvPr>
          <p:cNvSpPr/>
          <p:nvPr/>
        </p:nvSpPr>
        <p:spPr bwMode="auto">
          <a:xfrm>
            <a:off x="6527538" y="2070344"/>
            <a:ext cx="3922898" cy="3653800"/>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r>
              <a:rPr lang="fr-FR" altLang="fr-FR" sz="2000" dirty="0">
                <a:solidFill>
                  <a:schemeClr val="bg2"/>
                </a:solidFill>
                <a:cs typeface="Arial" panose="020B0604020202020204" pitchFamily="34" charset="0"/>
              </a:rPr>
              <a:t>La</a:t>
            </a:r>
            <a:r>
              <a:rPr lang="fr-FR" altLang="fr-FR" sz="2000" b="1" dirty="0">
                <a:solidFill>
                  <a:schemeClr val="bg2"/>
                </a:solidFill>
                <a:cs typeface="Arial" panose="020B0604020202020204" pitchFamily="34" charset="0"/>
              </a:rPr>
              <a:t> </a:t>
            </a:r>
            <a:r>
              <a:rPr lang="fr-FR" altLang="fr-FR" sz="2000" b="1" dirty="0">
                <a:solidFill>
                  <a:srgbClr val="206580"/>
                </a:solidFill>
                <a:cs typeface="Arial" panose="020B0604020202020204" pitchFamily="34" charset="0"/>
              </a:rPr>
              <a:t>conductivité électrique </a:t>
            </a:r>
            <a:r>
              <a:rPr lang="fr-FR" altLang="fr-FR" sz="2000" dirty="0">
                <a:solidFill>
                  <a:schemeClr val="bg2"/>
                </a:solidFill>
                <a:cs typeface="Arial" panose="020B0604020202020204" pitchFamily="34" charset="0"/>
              </a:rPr>
              <a:t>(</a:t>
            </a:r>
            <a:r>
              <a:rPr lang="fr-FR" altLang="fr-FR" sz="2000" dirty="0">
                <a:solidFill>
                  <a:schemeClr val="bg2"/>
                </a:solidFill>
                <a:cs typeface="Arial" panose="020B0604020202020204" pitchFamily="34" charset="0"/>
                <a:sym typeface="Symbol" pitchFamily="2" charset="2"/>
              </a:rPr>
              <a:t></a:t>
            </a:r>
            <a:r>
              <a:rPr lang="fr-FR" altLang="fr-FR" sz="2000" dirty="0">
                <a:solidFill>
                  <a:schemeClr val="bg2"/>
                </a:solidFill>
                <a:cs typeface="Arial" panose="020B0604020202020204" pitchFamily="34" charset="0"/>
              </a:rPr>
              <a:t>) du produit est un </a:t>
            </a:r>
            <a:r>
              <a:rPr lang="fr-FR" altLang="fr-FR" sz="2000" b="1" dirty="0">
                <a:solidFill>
                  <a:srgbClr val="206580"/>
                </a:solidFill>
                <a:cs typeface="Arial" panose="020B0604020202020204" pitchFamily="34" charset="0"/>
              </a:rPr>
              <a:t>facteur de contrôle </a:t>
            </a:r>
            <a:r>
              <a:rPr lang="fr-FR" altLang="fr-FR" sz="2000" dirty="0">
                <a:solidFill>
                  <a:schemeClr val="bg2"/>
                </a:solidFill>
                <a:cs typeface="Arial" panose="020B0604020202020204" pitchFamily="34" charset="0"/>
              </a:rPr>
              <a:t>du procédé.</a:t>
            </a:r>
            <a:endParaRPr lang="fr-FR" altLang="fr-FR" sz="2000" i="1" dirty="0">
              <a:solidFill>
                <a:schemeClr val="bg2"/>
              </a:solidFill>
              <a:cs typeface="Arial" panose="020B0604020202020204" pitchFamily="34" charset="0"/>
            </a:endParaRPr>
          </a:p>
          <a:p>
            <a:pPr>
              <a:lnSpc>
                <a:spcPts val="2700"/>
              </a:lnSpc>
              <a:spcBef>
                <a:spcPct val="0"/>
              </a:spcBef>
              <a:buFontTx/>
              <a:buNone/>
              <a:defRPr/>
            </a:pPr>
            <a:endParaRPr lang="fr-FR" altLang="fr-FR" sz="2000" i="1" dirty="0">
              <a:solidFill>
                <a:schemeClr val="bg2"/>
              </a:solidFill>
              <a:cs typeface="Arial" panose="020B0604020202020204" pitchFamily="34" charset="0"/>
            </a:endParaRPr>
          </a:p>
          <a:p>
            <a:pPr>
              <a:lnSpc>
                <a:spcPts val="2700"/>
              </a:lnSpc>
              <a:spcBef>
                <a:spcPct val="0"/>
              </a:spcBef>
              <a:defRPr/>
            </a:pPr>
            <a:r>
              <a:rPr lang="fr-FR" altLang="fr-FR" sz="2000" dirty="0" smtClean="0">
                <a:solidFill>
                  <a:schemeClr val="bg2"/>
                </a:solidFill>
                <a:cs typeface="Arial" panose="020B0604020202020204" pitchFamily="34" charset="0"/>
              </a:rPr>
              <a:t>La </a:t>
            </a:r>
            <a:r>
              <a:rPr lang="fr-FR" altLang="fr-FR" sz="2000" b="1" dirty="0">
                <a:solidFill>
                  <a:srgbClr val="206580"/>
                </a:solidFill>
                <a:cs typeface="Arial" panose="020B0604020202020204" pitchFamily="34" charset="0"/>
              </a:rPr>
              <a:t>conductivité thermique </a:t>
            </a:r>
            <a:r>
              <a:rPr lang="fr-FR" altLang="fr-FR" sz="2000" dirty="0">
                <a:solidFill>
                  <a:schemeClr val="bg2"/>
                </a:solidFill>
                <a:cs typeface="Arial" panose="020B0604020202020204" pitchFamily="34" charset="0"/>
              </a:rPr>
              <a:t>et la </a:t>
            </a:r>
            <a:r>
              <a:rPr lang="fr-FR" altLang="fr-FR" sz="2000" b="1" dirty="0">
                <a:solidFill>
                  <a:srgbClr val="206580"/>
                </a:solidFill>
                <a:cs typeface="Arial" panose="020B0604020202020204" pitchFamily="34" charset="0"/>
              </a:rPr>
              <a:t>texture (solide vs. liquide) </a:t>
            </a:r>
            <a:r>
              <a:rPr lang="fr-FR" altLang="fr-FR" sz="2000" dirty="0">
                <a:solidFill>
                  <a:schemeClr val="bg2"/>
                </a:solidFill>
                <a:cs typeface="Arial" panose="020B0604020202020204" pitchFamily="34" charset="0"/>
              </a:rPr>
              <a:t>ne sont </a:t>
            </a:r>
            <a:r>
              <a:rPr lang="fr-FR" altLang="fr-FR" sz="2000" b="1" dirty="0">
                <a:solidFill>
                  <a:srgbClr val="206580"/>
                </a:solidFill>
                <a:cs typeface="Arial" panose="020B0604020202020204" pitchFamily="34" charset="0"/>
              </a:rPr>
              <a:t>pas</a:t>
            </a:r>
            <a:r>
              <a:rPr lang="fr-FR" altLang="fr-FR" sz="2000" dirty="0">
                <a:solidFill>
                  <a:schemeClr val="bg2"/>
                </a:solidFill>
                <a:cs typeface="Arial" panose="020B0604020202020204" pitchFamily="34" charset="0"/>
              </a:rPr>
              <a:t> des facteurs de contrôle du procédé CEP, à la différence des procédés thermiques classiques.</a:t>
            </a:r>
          </a:p>
        </p:txBody>
      </p:sp>
      <p:pic>
        <p:nvPicPr>
          <p:cNvPr id="19" name="Image 18">
            <a:extLst>
              <a:ext uri="{FF2B5EF4-FFF2-40B4-BE49-F238E27FC236}">
                <a16:creationId xmlns:a16="http://schemas.microsoft.com/office/drawing/2014/main" id="{A950ADE6-7BE1-4B4C-9B08-AB2DB32C3FA4}"/>
              </a:ext>
            </a:extLst>
          </p:cNvPr>
          <p:cNvPicPr>
            <a:picLocks noChangeAspect="1"/>
          </p:cNvPicPr>
          <p:nvPr/>
        </p:nvPicPr>
        <p:blipFill>
          <a:blip r:embed="rId9"/>
          <a:stretch>
            <a:fillRect/>
          </a:stretch>
        </p:blipFill>
        <p:spPr bwMode="auto">
          <a:xfrm>
            <a:off x="10323436" y="1938712"/>
            <a:ext cx="254000" cy="254000"/>
          </a:xfrm>
          <a:prstGeom prst="rect">
            <a:avLst/>
          </a:prstGeom>
        </p:spPr>
      </p:pic>
    </p:spTree>
    <p:extLst>
      <p:ext uri="{BB962C8B-B14F-4D97-AF65-F5344CB8AC3E}">
        <p14:creationId xmlns:p14="http://schemas.microsoft.com/office/powerpoint/2010/main" val="2339239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1"/>
          </p:nvPr>
        </p:nvSpPr>
        <p:spPr/>
        <p:txBody>
          <a:bodyPr/>
          <a:lstStyle/>
          <a:p>
            <a:r>
              <a:rPr lang="fr-FR" dirty="0"/>
              <a:t>2. Principes des champs électriques pulsés</a:t>
            </a:r>
          </a:p>
          <a:p>
            <a:endParaRPr lang="fr-FR" dirty="0"/>
          </a:p>
        </p:txBody>
      </p:sp>
      <p:sp>
        <p:nvSpPr>
          <p:cNvPr id="7" name="Espace réservé du texte 6"/>
          <p:cNvSpPr>
            <a:spLocks noGrp="1"/>
          </p:cNvSpPr>
          <p:nvPr>
            <p:ph type="body" sz="quarter" idx="12"/>
          </p:nvPr>
        </p:nvSpPr>
        <p:spPr/>
        <p:txBody>
          <a:bodyPr/>
          <a:lstStyle/>
          <a:p>
            <a:r>
              <a:rPr lang="fr-FR" sz="2400" dirty="0" smtClean="0"/>
              <a:t>2.3. PUISSANCE ÉLECTRIQUE DÉLIVRÉE AU PRODUIT</a:t>
            </a:r>
          </a:p>
          <a:p>
            <a:endParaRPr lang="fr-FR" sz="2400" dirty="0"/>
          </a:p>
        </p:txBody>
      </p:sp>
      <p:sp>
        <p:nvSpPr>
          <p:cNvPr id="5" name="Espace réservé du texte 4"/>
          <p:cNvSpPr>
            <a:spLocks noGrp="1"/>
          </p:cNvSpPr>
          <p:nvPr>
            <p:ph type="body" sz="quarter" idx="13"/>
          </p:nvPr>
        </p:nvSpPr>
        <p:spPr/>
        <p:txBody>
          <a:bodyPr/>
          <a:lstStyle/>
          <a:p>
            <a:pPr algn="l">
              <a:lnSpc>
                <a:spcPts val="2700"/>
              </a:lnSpc>
              <a:spcBef>
                <a:spcPts val="0"/>
              </a:spcBef>
            </a:pPr>
            <a:r>
              <a:rPr lang="fr-FR" dirty="0"/>
              <a:t>Comme l'énergie est appliquée sous forme de pulsations, la </a:t>
            </a:r>
            <a:r>
              <a:rPr lang="fr-FR" b="1" dirty="0">
                <a:solidFill>
                  <a:srgbClr val="206580"/>
                </a:solidFill>
              </a:rPr>
              <a:t>puissance fournie </a:t>
            </a:r>
            <a:r>
              <a:rPr lang="fr-FR" dirty="0"/>
              <a:t>dans chaque impulsion (</a:t>
            </a:r>
            <a:r>
              <a:rPr lang="fr-FR" dirty="0" err="1"/>
              <a:t>P</a:t>
            </a:r>
            <a:r>
              <a:rPr lang="fr-FR" baseline="-25000" dirty="0" err="1"/>
              <a:t>pulse</a:t>
            </a:r>
            <a:r>
              <a:rPr lang="fr-FR" dirty="0"/>
              <a:t>), intégrée sur la durée de la pulsation (t), donne </a:t>
            </a:r>
            <a:r>
              <a:rPr lang="fr-FR" b="1" dirty="0">
                <a:solidFill>
                  <a:srgbClr val="206580"/>
                </a:solidFill>
              </a:rPr>
              <a:t>l'énergie totale par pulsation</a:t>
            </a:r>
            <a:r>
              <a:rPr lang="fr-FR" b="1" dirty="0">
                <a:solidFill>
                  <a:srgbClr val="157CC6"/>
                </a:solidFill>
              </a:rPr>
              <a:t> </a:t>
            </a:r>
            <a:r>
              <a:rPr lang="fr-FR" dirty="0"/>
              <a:t>(</a:t>
            </a:r>
            <a:r>
              <a:rPr lang="fr-FR" dirty="0" err="1"/>
              <a:t>Q</a:t>
            </a:r>
            <a:r>
              <a:rPr lang="fr-FR" baseline="-25000" dirty="0" err="1"/>
              <a:t>pulse</a:t>
            </a:r>
            <a:r>
              <a:rPr lang="fr-FR" dirty="0"/>
              <a:t>).</a:t>
            </a:r>
          </a:p>
          <a:p>
            <a:pPr algn="l">
              <a:lnSpc>
                <a:spcPts val="2700"/>
              </a:lnSpc>
              <a:spcBef>
                <a:spcPts val="0"/>
              </a:spcBef>
            </a:pPr>
            <a:endParaRPr lang="fr-FR" dirty="0"/>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12</a:t>
            </a:fld>
            <a:endParaRPr lang="fr-FR" dirty="0"/>
          </a:p>
        </p:txBody>
      </p:sp>
      <p:graphicFrame>
        <p:nvGraphicFramePr>
          <p:cNvPr id="13" name="Object 3"/>
          <p:cNvGraphicFramePr>
            <a:graphicFrameLocks noChangeAspect="1"/>
          </p:cNvGraphicFramePr>
          <p:nvPr>
            <p:extLst>
              <p:ext uri="{D42A27DB-BD31-4B8C-83A1-F6EECF244321}">
                <p14:modId xmlns:p14="http://schemas.microsoft.com/office/powerpoint/2010/main" val="4068465659"/>
              </p:ext>
            </p:extLst>
          </p:nvPr>
        </p:nvGraphicFramePr>
        <p:xfrm>
          <a:off x="1480603" y="2182429"/>
          <a:ext cx="3233738" cy="604837"/>
        </p:xfrm>
        <a:graphic>
          <a:graphicData uri="http://schemas.openxmlformats.org/presentationml/2006/ole">
            <mc:AlternateContent xmlns:mc="http://schemas.openxmlformats.org/markup-compatibility/2006">
              <mc:Choice xmlns:v="urn:schemas-microsoft-com:vml" Requires="v">
                <p:oleObj spid="_x0000_s21202" name="Équation" r:id="rId3" imgW="0" imgH="0" progId="Equation.3">
                  <p:embed/>
                </p:oleObj>
              </mc:Choice>
              <mc:Fallback>
                <p:oleObj name="Équation" r:id="rId3" imgW="0" imgH="0" progId="Equation.3">
                  <p:embed/>
                  <p:pic>
                    <p:nvPicPr>
                      <p:cNvPr id="2969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0603" y="2182429"/>
                        <a:ext cx="3233738"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4"/>
          <p:cNvGraphicFramePr>
            <a:graphicFrameLocks noChangeAspect="1"/>
          </p:cNvGraphicFramePr>
          <p:nvPr>
            <p:extLst>
              <p:ext uri="{D42A27DB-BD31-4B8C-83A1-F6EECF244321}">
                <p14:modId xmlns:p14="http://schemas.microsoft.com/office/powerpoint/2010/main" val="1478329908"/>
              </p:ext>
            </p:extLst>
          </p:nvPr>
        </p:nvGraphicFramePr>
        <p:xfrm>
          <a:off x="6759370" y="6569074"/>
          <a:ext cx="2462212" cy="468313"/>
        </p:xfrm>
        <a:graphic>
          <a:graphicData uri="http://schemas.openxmlformats.org/presentationml/2006/ole">
            <mc:AlternateContent xmlns:mc="http://schemas.openxmlformats.org/markup-compatibility/2006">
              <mc:Choice xmlns:v="urn:schemas-microsoft-com:vml" Requires="v">
                <p:oleObj spid="_x0000_s21203" name="Équation" r:id="rId5" imgW="0" imgH="0" progId="Equation.3">
                  <p:embed/>
                </p:oleObj>
              </mc:Choice>
              <mc:Fallback>
                <p:oleObj name="Équation" r:id="rId5" imgW="0" imgH="0" progId="Equation.3">
                  <p:embed/>
                  <p:pic>
                    <p:nvPicPr>
                      <p:cNvPr id="29699"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9370" y="6569074"/>
                        <a:ext cx="2462212" cy="468313"/>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Rectangle 20"/>
          <p:cNvSpPr>
            <a:spLocks noChangeArrowheads="1"/>
          </p:cNvSpPr>
          <p:nvPr/>
        </p:nvSpPr>
        <p:spPr bwMode="auto">
          <a:xfrm>
            <a:off x="404813" y="6415318"/>
            <a:ext cx="655002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4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30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6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1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1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9pPr>
          </a:lstStyle>
          <a:p>
            <a:pPr>
              <a:lnSpc>
                <a:spcPts val="2700"/>
              </a:lnSpc>
              <a:spcBef>
                <a:spcPts val="0"/>
              </a:spcBef>
              <a:buFontTx/>
              <a:buNone/>
            </a:pPr>
            <a:r>
              <a:rPr lang="fr-FR" altLang="fr-FR" sz="2000" dirty="0">
                <a:solidFill>
                  <a:schemeClr val="bg2"/>
                </a:solidFill>
                <a:latin typeface="+mn-lt"/>
                <a:cs typeface="Arial" panose="020B0604020202020204" pitchFamily="34" charset="0"/>
              </a:rPr>
              <a:t>La puissance moyenne (</a:t>
            </a:r>
            <a:r>
              <a:rPr lang="fr-FR" altLang="fr-FR" sz="2000" dirty="0" err="1">
                <a:solidFill>
                  <a:schemeClr val="bg2"/>
                </a:solidFill>
                <a:latin typeface="+mn-lt"/>
                <a:cs typeface="Arial" panose="020B0604020202020204" pitchFamily="34" charset="0"/>
              </a:rPr>
              <a:t>P</a:t>
            </a:r>
            <a:r>
              <a:rPr lang="fr-FR" altLang="fr-FR" sz="2000" baseline="-25000" dirty="0" err="1">
                <a:solidFill>
                  <a:schemeClr val="bg2"/>
                </a:solidFill>
                <a:latin typeface="+mn-lt"/>
                <a:cs typeface="Arial" panose="020B0604020202020204" pitchFamily="34" charset="0"/>
              </a:rPr>
              <a:t>average</a:t>
            </a:r>
            <a:r>
              <a:rPr lang="fr-FR" altLang="fr-FR" sz="2000" dirty="0">
                <a:solidFill>
                  <a:schemeClr val="bg2"/>
                </a:solidFill>
                <a:latin typeface="+mn-lt"/>
                <a:cs typeface="Arial" panose="020B0604020202020204" pitchFamily="34" charset="0"/>
              </a:rPr>
              <a:t>) délivrée est basée sur le </a:t>
            </a:r>
            <a:r>
              <a:rPr lang="fr-FR" altLang="fr-FR" sz="2000" b="1" dirty="0">
                <a:solidFill>
                  <a:srgbClr val="206580"/>
                </a:solidFill>
                <a:latin typeface="+mn-lt"/>
                <a:cs typeface="Arial" panose="020B0604020202020204" pitchFamily="34" charset="0"/>
              </a:rPr>
              <a:t>nombre d'impulsions appliquées par seconde </a:t>
            </a:r>
            <a:r>
              <a:rPr lang="fr-FR" altLang="fr-FR" sz="2000" dirty="0">
                <a:solidFill>
                  <a:schemeClr val="bg2"/>
                </a:solidFill>
                <a:latin typeface="+mn-lt"/>
                <a:cs typeface="Arial" panose="020B0604020202020204" pitchFamily="34" charset="0"/>
              </a:rPr>
              <a:t>(N).</a:t>
            </a:r>
          </a:p>
        </p:txBody>
      </p:sp>
      <p:graphicFrame>
        <p:nvGraphicFramePr>
          <p:cNvPr id="16" name="Object 2"/>
          <p:cNvGraphicFramePr>
            <a:graphicFrameLocks noChangeAspect="1"/>
          </p:cNvGraphicFramePr>
          <p:nvPr>
            <p:extLst>
              <p:ext uri="{D42A27DB-BD31-4B8C-83A1-F6EECF244321}">
                <p14:modId xmlns:p14="http://schemas.microsoft.com/office/powerpoint/2010/main" val="858507160"/>
              </p:ext>
            </p:extLst>
          </p:nvPr>
        </p:nvGraphicFramePr>
        <p:xfrm>
          <a:off x="5880354" y="2017328"/>
          <a:ext cx="2971800" cy="935038"/>
        </p:xfrm>
        <a:graphic>
          <a:graphicData uri="http://schemas.openxmlformats.org/presentationml/2006/ole">
            <mc:AlternateContent xmlns:mc="http://schemas.openxmlformats.org/markup-compatibility/2006">
              <mc:Choice xmlns:v="urn:schemas-microsoft-com:vml" Requires="v">
                <p:oleObj spid="_x0000_s21204" name="Équation" r:id="rId7" imgW="0" imgH="0" progId="Equation.3">
                  <p:embed/>
                </p:oleObj>
              </mc:Choice>
              <mc:Fallback>
                <p:oleObj name="Équation" r:id="rId7" imgW="0" imgH="0" progId="Equation.3">
                  <p:embed/>
                  <p:pic>
                    <p:nvPicPr>
                      <p:cNvPr id="29705"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0354" y="2017328"/>
                        <a:ext cx="2971800" cy="935038"/>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Rectangle 15"/>
          <p:cNvSpPr>
            <a:spLocks noChangeArrowheads="1"/>
          </p:cNvSpPr>
          <p:nvPr/>
        </p:nvSpPr>
        <p:spPr bwMode="auto">
          <a:xfrm>
            <a:off x="6172711" y="2959607"/>
            <a:ext cx="4245136" cy="130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4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30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6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1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1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9pPr>
          </a:lstStyle>
          <a:p>
            <a:pPr>
              <a:lnSpc>
                <a:spcPts val="2400"/>
              </a:lnSpc>
              <a:spcBef>
                <a:spcPct val="0"/>
              </a:spcBef>
              <a:buFontTx/>
              <a:buNone/>
            </a:pPr>
            <a:r>
              <a:rPr lang="fr-FR" altLang="fr-FR" sz="1600" i="1" dirty="0" err="1">
                <a:solidFill>
                  <a:schemeClr val="bg2"/>
                </a:solidFill>
                <a:latin typeface="+mn-lt"/>
              </a:rPr>
              <a:t>R</a:t>
            </a:r>
            <a:r>
              <a:rPr lang="fr-FR" altLang="fr-FR" sz="1600" i="1" baseline="-25000" dirty="0" err="1">
                <a:solidFill>
                  <a:schemeClr val="bg2"/>
                </a:solidFill>
                <a:latin typeface="+mn-lt"/>
              </a:rPr>
              <a:t>Ch</a:t>
            </a:r>
            <a:r>
              <a:rPr lang="fr-FR" altLang="fr-FR" sz="1600" i="1" dirty="0">
                <a:solidFill>
                  <a:schemeClr val="bg2"/>
                </a:solidFill>
                <a:latin typeface="+mn-lt"/>
              </a:rPr>
              <a:t> = Résistance de la chambre de traitement (</a:t>
            </a:r>
            <a:r>
              <a:rPr lang="el-GR" altLang="fr-FR" sz="1600" i="1" dirty="0">
                <a:solidFill>
                  <a:schemeClr val="bg2"/>
                </a:solidFill>
                <a:cs typeface="Arial" panose="020B0604020202020204" pitchFamily="34" charset="0"/>
              </a:rPr>
              <a:t>Ω</a:t>
            </a:r>
            <a:r>
              <a:rPr lang="fr-FR" altLang="fr-FR" sz="1600" i="1" dirty="0">
                <a:solidFill>
                  <a:schemeClr val="bg2"/>
                </a:solidFill>
                <a:latin typeface="+mn-lt"/>
              </a:rPr>
              <a:t>)</a:t>
            </a:r>
          </a:p>
          <a:p>
            <a:pPr>
              <a:lnSpc>
                <a:spcPts val="2400"/>
              </a:lnSpc>
              <a:spcBef>
                <a:spcPct val="0"/>
              </a:spcBef>
              <a:buFontTx/>
              <a:buNone/>
            </a:pPr>
            <a:r>
              <a:rPr lang="fr-FR" altLang="fr-FR" sz="1600" i="1" dirty="0">
                <a:solidFill>
                  <a:schemeClr val="bg2"/>
                </a:solidFill>
                <a:latin typeface="+mn-lt"/>
              </a:rPr>
              <a:t>R</a:t>
            </a:r>
            <a:r>
              <a:rPr lang="fr-FR" altLang="fr-FR" sz="1600" i="1" baseline="-25000" dirty="0">
                <a:solidFill>
                  <a:schemeClr val="bg2"/>
                </a:solidFill>
                <a:latin typeface="+mn-lt"/>
              </a:rPr>
              <a:t>T</a:t>
            </a:r>
            <a:r>
              <a:rPr lang="fr-FR" altLang="fr-FR" sz="1600" i="1" dirty="0">
                <a:solidFill>
                  <a:schemeClr val="bg2"/>
                </a:solidFill>
                <a:latin typeface="+mn-lt"/>
              </a:rPr>
              <a:t> = Résistance totale (</a:t>
            </a:r>
            <a:r>
              <a:rPr lang="el-GR" altLang="fr-FR" sz="1600" i="1" dirty="0">
                <a:solidFill>
                  <a:schemeClr val="bg2"/>
                </a:solidFill>
                <a:cs typeface="Arial" panose="020B0604020202020204" pitchFamily="34" charset="0"/>
              </a:rPr>
              <a:t>Ω</a:t>
            </a:r>
            <a:r>
              <a:rPr lang="fr-FR" altLang="fr-FR" sz="1600" i="1" dirty="0">
                <a:solidFill>
                  <a:schemeClr val="bg2"/>
                </a:solidFill>
                <a:latin typeface="+mn-lt"/>
              </a:rPr>
              <a:t>)</a:t>
            </a:r>
          </a:p>
          <a:p>
            <a:pPr>
              <a:lnSpc>
                <a:spcPts val="2400"/>
              </a:lnSpc>
              <a:spcBef>
                <a:spcPct val="0"/>
              </a:spcBef>
              <a:buFontTx/>
              <a:buNone/>
            </a:pPr>
            <a:r>
              <a:rPr lang="fr-FR" altLang="fr-FR" sz="1600" i="1" dirty="0">
                <a:solidFill>
                  <a:schemeClr val="bg2"/>
                </a:solidFill>
                <a:latin typeface="+mn-lt"/>
              </a:rPr>
              <a:t>C = Capacitance du condensateur (F)</a:t>
            </a:r>
          </a:p>
          <a:p>
            <a:pPr>
              <a:lnSpc>
                <a:spcPts val="2400"/>
              </a:lnSpc>
              <a:spcBef>
                <a:spcPct val="0"/>
              </a:spcBef>
              <a:buFontTx/>
              <a:buNone/>
            </a:pPr>
            <a:r>
              <a:rPr lang="fr-FR" altLang="fr-FR" sz="1600" i="1" dirty="0">
                <a:solidFill>
                  <a:schemeClr val="bg2"/>
                </a:solidFill>
                <a:latin typeface="+mn-lt"/>
              </a:rPr>
              <a:t>V = Tension (</a:t>
            </a:r>
            <a:r>
              <a:rPr lang="fr-FR" altLang="fr-FR" sz="1600" i="1" dirty="0">
                <a:solidFill>
                  <a:schemeClr val="bg2"/>
                </a:solidFill>
                <a:cs typeface="Arial" panose="020B0604020202020204" pitchFamily="34" charset="0"/>
              </a:rPr>
              <a:t>V</a:t>
            </a:r>
            <a:r>
              <a:rPr lang="fr-FR" altLang="fr-FR" sz="1600" i="1" dirty="0">
                <a:solidFill>
                  <a:schemeClr val="bg2"/>
                </a:solidFill>
                <a:latin typeface="+mn-lt"/>
              </a:rPr>
              <a:t>)</a:t>
            </a:r>
          </a:p>
        </p:txBody>
      </p:sp>
      <p:sp>
        <p:nvSpPr>
          <p:cNvPr id="18" name="Rectangle 16">
            <a:extLst>
              <a:ext uri="{FF2B5EF4-FFF2-40B4-BE49-F238E27FC236}">
                <a16:creationId xmlns:a16="http://schemas.microsoft.com/office/drawing/2014/main" id="{52586F2D-DE70-7145-A0EC-4218A620D360}"/>
              </a:ext>
            </a:extLst>
          </p:cNvPr>
          <p:cNvSpPr>
            <a:spLocks noChangeArrowheads="1"/>
          </p:cNvSpPr>
          <p:nvPr/>
        </p:nvSpPr>
        <p:spPr bwMode="auto">
          <a:xfrm>
            <a:off x="331787" y="4555296"/>
            <a:ext cx="9758510" cy="44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5000"/>
              </a:lnSpc>
              <a:spcBef>
                <a:spcPct val="0"/>
              </a:spcBef>
              <a:buFontTx/>
              <a:buNone/>
              <a:defRPr/>
            </a:pPr>
            <a:r>
              <a:rPr lang="fr-FR" altLang="fr-FR" sz="2000" dirty="0">
                <a:solidFill>
                  <a:schemeClr val="bg2"/>
                </a:solidFill>
                <a:latin typeface="+mn-lt"/>
              </a:rPr>
              <a:t>Pour un </a:t>
            </a:r>
            <a:r>
              <a:rPr lang="fr-FR" altLang="fr-FR" sz="2000" u="sng" dirty="0">
                <a:solidFill>
                  <a:schemeClr val="bg2"/>
                </a:solidFill>
                <a:latin typeface="+mn-lt"/>
              </a:rPr>
              <a:t>procédé continu</a:t>
            </a:r>
            <a:r>
              <a:rPr lang="fr-FR" altLang="fr-FR" sz="2000" dirty="0">
                <a:solidFill>
                  <a:schemeClr val="bg2"/>
                </a:solidFill>
                <a:latin typeface="+mn-lt"/>
              </a:rPr>
              <a:t> </a:t>
            </a:r>
            <a:r>
              <a:rPr lang="fr-FR" altLang="fr-FR" sz="2000" i="1" dirty="0">
                <a:solidFill>
                  <a:schemeClr val="bg2"/>
                </a:solidFill>
                <a:latin typeface="+mn-lt"/>
              </a:rPr>
              <a:t>(pour un débit F du produit dans la cellule de traitement)</a:t>
            </a:r>
            <a:endParaRPr lang="fr-FR" altLang="fr-FR" sz="2000" b="1" i="1" dirty="0">
              <a:solidFill>
                <a:schemeClr val="bg2"/>
              </a:solidFill>
              <a:latin typeface="+mn-lt"/>
            </a:endParaRPr>
          </a:p>
        </p:txBody>
      </p:sp>
      <p:graphicFrame>
        <p:nvGraphicFramePr>
          <p:cNvPr id="19" name="Object 3"/>
          <p:cNvGraphicFramePr>
            <a:graphicFrameLocks noChangeAspect="1"/>
          </p:cNvGraphicFramePr>
          <p:nvPr>
            <p:extLst>
              <p:ext uri="{D42A27DB-BD31-4B8C-83A1-F6EECF244321}">
                <p14:modId xmlns:p14="http://schemas.microsoft.com/office/powerpoint/2010/main" val="2479464603"/>
              </p:ext>
            </p:extLst>
          </p:nvPr>
        </p:nvGraphicFramePr>
        <p:xfrm>
          <a:off x="1480603" y="5003781"/>
          <a:ext cx="2035175" cy="839788"/>
        </p:xfrm>
        <a:graphic>
          <a:graphicData uri="http://schemas.openxmlformats.org/presentationml/2006/ole">
            <mc:AlternateContent xmlns:mc="http://schemas.openxmlformats.org/markup-compatibility/2006">
              <mc:Choice xmlns:v="urn:schemas-microsoft-com:vml" Requires="v">
                <p:oleObj spid="_x0000_s21205" name="Équation" r:id="rId9" imgW="0" imgH="0" progId="Equation.3">
                  <p:embed/>
                </p:oleObj>
              </mc:Choice>
              <mc:Fallback>
                <p:oleObj name="Équation" r:id="rId9" imgW="0" imgH="0" progId="Equation.3">
                  <p:embed/>
                  <p:pic>
                    <p:nvPicPr>
                      <p:cNvPr id="29708" name="Object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0603" y="5003781"/>
                        <a:ext cx="2035175"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Rectangle 20"/>
          <p:cNvSpPr>
            <a:spLocks noChangeArrowheads="1"/>
          </p:cNvSpPr>
          <p:nvPr/>
        </p:nvSpPr>
        <p:spPr bwMode="auto">
          <a:xfrm>
            <a:off x="4005663" y="5047854"/>
            <a:ext cx="3749381" cy="100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4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30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6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1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1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9pPr>
          </a:lstStyle>
          <a:p>
            <a:pPr>
              <a:lnSpc>
                <a:spcPts val="2400"/>
              </a:lnSpc>
              <a:spcBef>
                <a:spcPct val="0"/>
              </a:spcBef>
              <a:buFontTx/>
              <a:buNone/>
            </a:pPr>
            <a:r>
              <a:rPr lang="en-US" altLang="fr-FR" sz="1600" i="1" dirty="0">
                <a:solidFill>
                  <a:schemeClr val="bg2"/>
                </a:solidFill>
                <a:latin typeface="+mn-lt"/>
              </a:rPr>
              <a:t>f = </a:t>
            </a:r>
            <a:r>
              <a:rPr lang="en-US" altLang="fr-FR" sz="1600" b="1" i="1" dirty="0" err="1">
                <a:solidFill>
                  <a:srgbClr val="206580"/>
                </a:solidFill>
                <a:latin typeface="+mn-lt"/>
              </a:rPr>
              <a:t>Fréquence</a:t>
            </a:r>
            <a:r>
              <a:rPr lang="en-US" altLang="fr-FR" sz="1600" b="1" i="1" dirty="0">
                <a:solidFill>
                  <a:srgbClr val="206580"/>
                </a:solidFill>
                <a:latin typeface="+mn-lt"/>
              </a:rPr>
              <a:t> de pulsation </a:t>
            </a:r>
            <a:r>
              <a:rPr lang="en-US" altLang="fr-FR" sz="1600" i="1" dirty="0">
                <a:solidFill>
                  <a:schemeClr val="bg2"/>
                </a:solidFill>
                <a:latin typeface="+mn-lt"/>
              </a:rPr>
              <a:t>(Hz)</a:t>
            </a:r>
          </a:p>
          <a:p>
            <a:pPr>
              <a:lnSpc>
                <a:spcPts val="2400"/>
              </a:lnSpc>
              <a:spcBef>
                <a:spcPct val="0"/>
              </a:spcBef>
              <a:buFontTx/>
              <a:buNone/>
            </a:pPr>
            <a:r>
              <a:rPr lang="en-US" altLang="fr-FR" sz="1600" i="1" dirty="0">
                <a:solidFill>
                  <a:schemeClr val="bg2"/>
                </a:solidFill>
                <a:latin typeface="+mn-lt"/>
              </a:rPr>
              <a:t>v = Volume de la </a:t>
            </a:r>
            <a:r>
              <a:rPr lang="en-US" altLang="fr-FR" sz="1600" i="1" dirty="0" err="1">
                <a:solidFill>
                  <a:schemeClr val="bg2"/>
                </a:solidFill>
                <a:latin typeface="+mn-lt"/>
              </a:rPr>
              <a:t>chambre</a:t>
            </a:r>
            <a:r>
              <a:rPr lang="en-US" altLang="fr-FR" sz="1600" i="1" dirty="0">
                <a:solidFill>
                  <a:schemeClr val="bg2"/>
                </a:solidFill>
                <a:latin typeface="+mn-lt"/>
              </a:rPr>
              <a:t> (m</a:t>
            </a:r>
            <a:r>
              <a:rPr lang="en-US" altLang="fr-FR" sz="1600" i="1" baseline="30000" dirty="0">
                <a:solidFill>
                  <a:schemeClr val="bg2"/>
                </a:solidFill>
                <a:latin typeface="+mn-lt"/>
              </a:rPr>
              <a:t>3</a:t>
            </a:r>
            <a:r>
              <a:rPr lang="en-US" altLang="fr-FR" sz="1600" i="1" dirty="0">
                <a:solidFill>
                  <a:schemeClr val="bg2"/>
                </a:solidFill>
                <a:latin typeface="+mn-lt"/>
              </a:rPr>
              <a:t>)</a:t>
            </a:r>
          </a:p>
          <a:p>
            <a:pPr>
              <a:lnSpc>
                <a:spcPts val="2400"/>
              </a:lnSpc>
              <a:spcBef>
                <a:spcPct val="0"/>
              </a:spcBef>
              <a:buFontTx/>
              <a:buNone/>
            </a:pPr>
            <a:r>
              <a:rPr lang="en-US" altLang="fr-FR" sz="1600" i="1" dirty="0">
                <a:solidFill>
                  <a:schemeClr val="bg2"/>
                </a:solidFill>
                <a:latin typeface="+mn-lt"/>
              </a:rPr>
              <a:t>F = </a:t>
            </a:r>
            <a:r>
              <a:rPr lang="en-US" altLang="fr-FR" sz="1600" b="1" i="1" dirty="0" err="1">
                <a:solidFill>
                  <a:srgbClr val="206580"/>
                </a:solidFill>
                <a:latin typeface="+mn-lt"/>
              </a:rPr>
              <a:t>Débit</a:t>
            </a:r>
            <a:r>
              <a:rPr lang="en-US" altLang="fr-FR" sz="1600" b="1" i="1" dirty="0">
                <a:solidFill>
                  <a:schemeClr val="bg2"/>
                </a:solidFill>
                <a:latin typeface="+mn-lt"/>
              </a:rPr>
              <a:t> </a:t>
            </a:r>
            <a:r>
              <a:rPr lang="en-US" altLang="fr-FR" sz="1600" i="1" dirty="0">
                <a:solidFill>
                  <a:schemeClr val="bg2"/>
                </a:solidFill>
                <a:latin typeface="+mn-lt"/>
              </a:rPr>
              <a:t>(m</a:t>
            </a:r>
            <a:r>
              <a:rPr lang="en-US" altLang="fr-FR" sz="1600" i="1" baseline="30000" dirty="0">
                <a:solidFill>
                  <a:schemeClr val="bg2"/>
                </a:solidFill>
                <a:latin typeface="+mn-lt"/>
              </a:rPr>
              <a:t>3</a:t>
            </a:r>
            <a:r>
              <a:rPr lang="en-US" altLang="fr-FR" sz="1600" i="1" dirty="0">
                <a:solidFill>
                  <a:schemeClr val="bg2"/>
                </a:solidFill>
                <a:latin typeface="+mn-lt"/>
              </a:rPr>
              <a:t>.s</a:t>
            </a:r>
            <a:r>
              <a:rPr lang="en-US" altLang="fr-FR" sz="1600" i="1" dirty="0" smtClean="0">
                <a:solidFill>
                  <a:schemeClr val="bg2"/>
                </a:solidFill>
                <a:latin typeface="+mn-lt"/>
              </a:rPr>
              <a:t>)</a:t>
            </a:r>
            <a:endParaRPr lang="en-US" altLang="fr-FR" sz="1600" i="1" dirty="0">
              <a:solidFill>
                <a:schemeClr val="bg2"/>
              </a:solidFill>
              <a:latin typeface="+mn-lt"/>
            </a:endParaRPr>
          </a:p>
        </p:txBody>
      </p:sp>
    </p:spTree>
    <p:extLst>
      <p:ext uri="{BB962C8B-B14F-4D97-AF65-F5344CB8AC3E}">
        <p14:creationId xmlns:p14="http://schemas.microsoft.com/office/powerpoint/2010/main" val="1738169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B8A71847-9CDA-5648-972D-4289CEFB6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575" y="3219911"/>
            <a:ext cx="3586810" cy="2936179"/>
          </a:xfrm>
          <a:prstGeom prst="rect">
            <a:avLst/>
          </a:prstGeom>
        </p:spPr>
      </p:pic>
      <p:sp>
        <p:nvSpPr>
          <p:cNvPr id="4" name="Espace réservé du texte 3"/>
          <p:cNvSpPr>
            <a:spLocks noGrp="1"/>
          </p:cNvSpPr>
          <p:nvPr>
            <p:ph type="body" sz="quarter" idx="11"/>
          </p:nvPr>
        </p:nvSpPr>
        <p:spPr/>
        <p:txBody>
          <a:bodyPr/>
          <a:lstStyle/>
          <a:p>
            <a:r>
              <a:rPr lang="fr-FR" dirty="0"/>
              <a:t>2. Principes des champs électriques pulsés</a:t>
            </a:r>
          </a:p>
          <a:p>
            <a:endParaRPr lang="fr-FR" dirty="0"/>
          </a:p>
        </p:txBody>
      </p:sp>
      <p:sp>
        <p:nvSpPr>
          <p:cNvPr id="7" name="Espace réservé du texte 6"/>
          <p:cNvSpPr>
            <a:spLocks noGrp="1"/>
          </p:cNvSpPr>
          <p:nvPr>
            <p:ph type="body" sz="quarter" idx="12"/>
          </p:nvPr>
        </p:nvSpPr>
        <p:spPr/>
        <p:txBody>
          <a:bodyPr/>
          <a:lstStyle/>
          <a:p>
            <a:r>
              <a:rPr lang="fr-FR" sz="2400" dirty="0" smtClean="0"/>
              <a:t>2.4. PHÉNOMÈNES D'AUTO-ÉCHAUFFEMENT LIMITÉS</a:t>
            </a:r>
          </a:p>
          <a:p>
            <a:endParaRPr lang="fr-FR" sz="2400" dirty="0"/>
          </a:p>
        </p:txBody>
      </p:sp>
      <p:sp>
        <p:nvSpPr>
          <p:cNvPr id="5" name="Espace réservé du texte 4"/>
          <p:cNvSpPr>
            <a:spLocks noGrp="1"/>
          </p:cNvSpPr>
          <p:nvPr>
            <p:ph type="body" sz="quarter" idx="13"/>
          </p:nvPr>
        </p:nvSpPr>
        <p:spPr>
          <a:xfrm>
            <a:off x="258635" y="929080"/>
            <a:ext cx="10028238" cy="4246563"/>
          </a:xfrm>
        </p:spPr>
        <p:txBody>
          <a:bodyPr/>
          <a:lstStyle/>
          <a:p>
            <a:pPr>
              <a:lnSpc>
                <a:spcPts val="2700"/>
              </a:lnSpc>
              <a:spcBef>
                <a:spcPts val="0"/>
              </a:spcBef>
            </a:pPr>
            <a:r>
              <a:rPr lang="fr-FR" b="1" dirty="0">
                <a:solidFill>
                  <a:srgbClr val="206580"/>
                </a:solidFill>
              </a:rPr>
              <a:t>-</a:t>
            </a:r>
            <a:r>
              <a:rPr lang="fr-FR" b="1" dirty="0">
                <a:solidFill>
                  <a:srgbClr val="157CC6"/>
                </a:solidFill>
              </a:rPr>
              <a:t> </a:t>
            </a:r>
            <a:r>
              <a:rPr lang="fr-FR" b="1" dirty="0">
                <a:solidFill>
                  <a:srgbClr val="206580"/>
                </a:solidFill>
              </a:rPr>
              <a:t>L'énergie électrique </a:t>
            </a:r>
            <a:r>
              <a:rPr lang="fr-FR" dirty="0"/>
              <a:t>est apportée au produit. </a:t>
            </a:r>
          </a:p>
          <a:p>
            <a:pPr>
              <a:lnSpc>
                <a:spcPts val="2700"/>
              </a:lnSpc>
              <a:spcBef>
                <a:spcPts val="0"/>
              </a:spcBef>
            </a:pPr>
            <a:r>
              <a:rPr lang="fr-FR" dirty="0"/>
              <a:t>- Le produit agit comme une </a:t>
            </a:r>
            <a:r>
              <a:rPr lang="fr-FR" b="1" dirty="0">
                <a:solidFill>
                  <a:srgbClr val="206580"/>
                </a:solidFill>
              </a:rPr>
              <a:t>résistance électrique</a:t>
            </a:r>
            <a:r>
              <a:rPr lang="fr-FR" dirty="0"/>
              <a:t>. </a:t>
            </a:r>
          </a:p>
          <a:p>
            <a:pPr>
              <a:lnSpc>
                <a:spcPts val="2700"/>
              </a:lnSpc>
              <a:spcBef>
                <a:spcPts val="0"/>
              </a:spcBef>
            </a:pPr>
            <a:r>
              <a:rPr lang="fr-FR" dirty="0"/>
              <a:t>- Une faible partie de l'énergie est dissipée dans le produit sous la </a:t>
            </a:r>
            <a:r>
              <a:rPr lang="fr-FR" b="1" dirty="0">
                <a:solidFill>
                  <a:srgbClr val="206580"/>
                </a:solidFill>
              </a:rPr>
              <a:t>forme de chaleur</a:t>
            </a:r>
            <a:r>
              <a:rPr lang="fr-FR" dirty="0"/>
              <a:t>.</a:t>
            </a:r>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13</a:t>
            </a:fld>
            <a:endParaRPr lang="fr-FR" dirty="0"/>
          </a:p>
        </p:txBody>
      </p:sp>
      <p:graphicFrame>
        <p:nvGraphicFramePr>
          <p:cNvPr id="21" name="Object 2"/>
          <p:cNvGraphicFramePr>
            <a:graphicFrameLocks noChangeAspect="1"/>
          </p:cNvGraphicFramePr>
          <p:nvPr>
            <p:extLst>
              <p:ext uri="{D42A27DB-BD31-4B8C-83A1-F6EECF244321}">
                <p14:modId xmlns:p14="http://schemas.microsoft.com/office/powerpoint/2010/main" val="2081002816"/>
              </p:ext>
            </p:extLst>
          </p:nvPr>
        </p:nvGraphicFramePr>
        <p:xfrm>
          <a:off x="421356" y="2250785"/>
          <a:ext cx="1747838" cy="881062"/>
        </p:xfrm>
        <a:graphic>
          <a:graphicData uri="http://schemas.openxmlformats.org/presentationml/2006/ole">
            <mc:AlternateContent xmlns:mc="http://schemas.openxmlformats.org/markup-compatibility/2006">
              <mc:Choice xmlns:v="urn:schemas-microsoft-com:vml" Requires="v">
                <p:oleObj spid="_x0000_s22230" name="Équation" r:id="rId4" imgW="0" imgH="0" progId="Equation.3">
                  <p:embed/>
                </p:oleObj>
              </mc:Choice>
              <mc:Fallback>
                <p:oleObj name="Équation" r:id="rId4" imgW="0" imgH="0" progId="Equation.3">
                  <p:embed/>
                  <p:pic>
                    <p:nvPicPr>
                      <p:cNvPr id="317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356" y="2250785"/>
                        <a:ext cx="1747838" cy="881062"/>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
          <p:cNvGraphicFramePr>
            <a:graphicFrameLocks noChangeAspect="1"/>
          </p:cNvGraphicFramePr>
          <p:nvPr>
            <p:extLst>
              <p:ext uri="{D42A27DB-BD31-4B8C-83A1-F6EECF244321}">
                <p14:modId xmlns:p14="http://schemas.microsoft.com/office/powerpoint/2010/main" val="956007432"/>
              </p:ext>
            </p:extLst>
          </p:nvPr>
        </p:nvGraphicFramePr>
        <p:xfrm>
          <a:off x="5745163" y="2595073"/>
          <a:ext cx="1250950" cy="261937"/>
        </p:xfrm>
        <a:graphic>
          <a:graphicData uri="http://schemas.openxmlformats.org/presentationml/2006/ole">
            <mc:AlternateContent xmlns:mc="http://schemas.openxmlformats.org/markup-compatibility/2006">
              <mc:Choice xmlns:v="urn:schemas-microsoft-com:vml" Requires="v">
                <p:oleObj spid="_x0000_s22231" name="Équation" r:id="rId6" imgW="0" imgH="0" progId="Equation.3">
                  <p:embed/>
                </p:oleObj>
              </mc:Choice>
              <mc:Fallback>
                <p:oleObj name="Équation" r:id="rId6" imgW="0" imgH="0" progId="Equation.3">
                  <p:embed/>
                  <p:pic>
                    <p:nvPicPr>
                      <p:cNvPr id="31751"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5163" y="2595073"/>
                        <a:ext cx="1250950" cy="26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4" name="Object 3"/>
          <p:cNvGraphicFramePr>
            <a:graphicFrameLocks noChangeAspect="1"/>
          </p:cNvGraphicFramePr>
          <p:nvPr>
            <p:extLst>
              <p:ext uri="{D42A27DB-BD31-4B8C-83A1-F6EECF244321}">
                <p14:modId xmlns:p14="http://schemas.microsoft.com/office/powerpoint/2010/main" val="3610258671"/>
              </p:ext>
            </p:extLst>
          </p:nvPr>
        </p:nvGraphicFramePr>
        <p:xfrm>
          <a:off x="8522297" y="2249345"/>
          <a:ext cx="1596988" cy="883942"/>
        </p:xfrm>
        <a:graphic>
          <a:graphicData uri="http://schemas.openxmlformats.org/presentationml/2006/ole">
            <mc:AlternateContent xmlns:mc="http://schemas.openxmlformats.org/markup-compatibility/2006">
              <mc:Choice xmlns:v="urn:schemas-microsoft-com:vml" Requires="v">
                <p:oleObj spid="_x0000_s22232" name="Équation" r:id="rId8" imgW="825480" imgH="457200" progId="Equation.3">
                  <p:embed/>
                </p:oleObj>
              </mc:Choice>
              <mc:Fallback>
                <p:oleObj name="Équation" r:id="rId8" imgW="825480" imgH="457200" progId="Equation.3">
                  <p:embed/>
                  <p:pic>
                    <p:nvPicPr>
                      <p:cNvPr id="31752" name="Object 3"/>
                      <p:cNvPicPr>
                        <a:picLocks noChangeAspect="1" noChangeArrowheads="1"/>
                      </p:cNvPicPr>
                      <p:nvPr/>
                    </p:nvPicPr>
                    <p:blipFill>
                      <a:blip r:embed="rId9"/>
                      <a:srcRect/>
                      <a:stretch>
                        <a:fillRect/>
                      </a:stretch>
                    </p:blipFill>
                    <p:spPr bwMode="auto">
                      <a:xfrm>
                        <a:off x="8522297" y="2249345"/>
                        <a:ext cx="1596988" cy="883942"/>
                      </a:xfrm>
                      <a:prstGeom prst="rect">
                        <a:avLst/>
                      </a:prstGeom>
                      <a:solidFill>
                        <a:srgbClr val="D9D9D9"/>
                      </a:solidFill>
                      <a:ln w="12700">
                        <a:noFill/>
                        <a:miter lim="800000"/>
                        <a:headEnd/>
                        <a:tailEnd/>
                      </a:ln>
                    </p:spPr>
                  </p:pic>
                </p:oleObj>
              </mc:Fallback>
            </mc:AlternateContent>
          </a:graphicData>
        </a:graphic>
      </p:graphicFrame>
      <p:graphicFrame>
        <p:nvGraphicFramePr>
          <p:cNvPr id="25" name="Object 4"/>
          <p:cNvGraphicFramePr>
            <a:graphicFrameLocks noChangeAspect="1"/>
          </p:cNvGraphicFramePr>
          <p:nvPr>
            <p:extLst>
              <p:ext uri="{D42A27DB-BD31-4B8C-83A1-F6EECF244321}">
                <p14:modId xmlns:p14="http://schemas.microsoft.com/office/powerpoint/2010/main" val="578261845"/>
              </p:ext>
            </p:extLst>
          </p:nvPr>
        </p:nvGraphicFramePr>
        <p:xfrm>
          <a:off x="3021569" y="2271423"/>
          <a:ext cx="2036762" cy="839787"/>
        </p:xfrm>
        <a:graphic>
          <a:graphicData uri="http://schemas.openxmlformats.org/presentationml/2006/ole">
            <mc:AlternateContent xmlns:mc="http://schemas.openxmlformats.org/markup-compatibility/2006">
              <mc:Choice xmlns:v="urn:schemas-microsoft-com:vml" Requires="v">
                <p:oleObj spid="_x0000_s22233" name="Équation" r:id="rId10" imgW="0" imgH="0" progId="Equation.3">
                  <p:embed/>
                </p:oleObj>
              </mc:Choice>
              <mc:Fallback>
                <p:oleObj name="Équation" r:id="rId10" imgW="0" imgH="0" progId="Equation.3">
                  <p:embed/>
                  <p:pic>
                    <p:nvPicPr>
                      <p:cNvPr id="31753"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21569" y="2271423"/>
                        <a:ext cx="2036762"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oleObj>
              </mc:Fallback>
            </mc:AlternateContent>
          </a:graphicData>
        </a:graphic>
      </p:graphicFrame>
      <p:sp>
        <p:nvSpPr>
          <p:cNvPr id="26" name="AutoShape 19">
            <a:extLst>
              <a:ext uri="{FF2B5EF4-FFF2-40B4-BE49-F238E27FC236}">
                <a16:creationId xmlns:a16="http://schemas.microsoft.com/office/drawing/2014/main" id="{AAF2EEE6-5EF1-D44F-9AB1-7B98F1FFBE72}"/>
              </a:ext>
            </a:extLst>
          </p:cNvPr>
          <p:cNvSpPr>
            <a:spLocks noChangeArrowheads="1"/>
          </p:cNvSpPr>
          <p:nvPr/>
        </p:nvSpPr>
        <p:spPr bwMode="auto">
          <a:xfrm>
            <a:off x="7614402" y="2519866"/>
            <a:ext cx="539750" cy="342900"/>
          </a:xfrm>
          <a:prstGeom prst="rightArrow">
            <a:avLst>
              <a:gd name="adj1" fmla="val 50000"/>
              <a:gd name="adj2" fmla="val 63347"/>
            </a:avLst>
          </a:prstGeom>
          <a:solidFill>
            <a:srgbClr val="206580"/>
          </a:solidFill>
          <a:ln w="12700">
            <a:noFill/>
            <a:miter lim="800000"/>
            <a:headEnd/>
            <a:tailEnd/>
          </a:ln>
        </p:spPr>
        <p:txBody>
          <a:bodyPr wrap="none" anchor="ctr"/>
          <a:lstStyle>
            <a:lvl1pPr>
              <a:spcBef>
                <a:spcPct val="20000"/>
              </a:spcBef>
              <a:buChar char="•"/>
              <a:defRPr sz="3400">
                <a:solidFill>
                  <a:schemeClr val="tx1"/>
                </a:solidFill>
                <a:latin typeface="Times" pitchFamily="2" charset="0"/>
                <a:ea typeface="ＭＳ Ｐゴシック" panose="020B0600070205080204" pitchFamily="34" charset="-128"/>
              </a:defRPr>
            </a:lvl1pPr>
            <a:lvl2pPr marL="742950" indent="-285750">
              <a:spcBef>
                <a:spcPct val="20000"/>
              </a:spcBef>
              <a:buChar char="–"/>
              <a:defRPr sz="30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6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1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1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1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1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1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100">
                <a:solidFill>
                  <a:schemeClr val="tx1"/>
                </a:solidFill>
                <a:latin typeface="Times" pitchFamily="2" charset="0"/>
                <a:ea typeface="ＭＳ Ｐゴシック" panose="020B0600070205080204" pitchFamily="34" charset="-128"/>
              </a:defRPr>
            </a:lvl9pPr>
          </a:lstStyle>
          <a:p>
            <a:pPr>
              <a:spcBef>
                <a:spcPct val="0"/>
              </a:spcBef>
              <a:buFontTx/>
              <a:buNone/>
              <a:defRPr/>
            </a:pPr>
            <a:endParaRPr lang="fr-FR" altLang="fr-FR" sz="2600">
              <a:solidFill>
                <a:srgbClr val="206580"/>
              </a:solidFill>
            </a:endParaRPr>
          </a:p>
        </p:txBody>
      </p:sp>
      <p:sp>
        <p:nvSpPr>
          <p:cNvPr id="27" name="Rectangle 13"/>
          <p:cNvSpPr>
            <a:spLocks noChangeArrowheads="1"/>
          </p:cNvSpPr>
          <p:nvPr/>
        </p:nvSpPr>
        <p:spPr bwMode="auto">
          <a:xfrm>
            <a:off x="859325" y="3227479"/>
            <a:ext cx="3784626" cy="18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har char="•"/>
              <a:defRPr sz="34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30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6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1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1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100">
                <a:solidFill>
                  <a:schemeClr val="tx1"/>
                </a:solidFill>
                <a:latin typeface="Times" panose="02020603050405020304" pitchFamily="18" charset="0"/>
                <a:ea typeface="MS PGothic" panose="020B0600070205080204" pitchFamily="34" charset="-128"/>
              </a:defRPr>
            </a:lvl9pPr>
          </a:lstStyle>
          <a:p>
            <a:pPr>
              <a:lnSpc>
                <a:spcPts val="2300"/>
              </a:lnSpc>
              <a:spcBef>
                <a:spcPts val="0"/>
              </a:spcBef>
              <a:buFontTx/>
              <a:buNone/>
            </a:pPr>
            <a:r>
              <a:rPr lang="fr-FR" altLang="fr-FR" sz="1600" i="1" dirty="0">
                <a:solidFill>
                  <a:schemeClr val="bg2"/>
                </a:solidFill>
                <a:latin typeface="+mn-lt"/>
              </a:rPr>
              <a:t>Q = Énergie totale délivrée à l'aliment (J)</a:t>
            </a:r>
          </a:p>
          <a:p>
            <a:pPr>
              <a:lnSpc>
                <a:spcPts val="2300"/>
              </a:lnSpc>
              <a:spcBef>
                <a:spcPts val="0"/>
              </a:spcBef>
              <a:buNone/>
            </a:pPr>
            <a:r>
              <a:rPr lang="fr-FR" altLang="fr-FR" sz="1600" i="1" dirty="0">
                <a:solidFill>
                  <a:schemeClr val="bg2"/>
                </a:solidFill>
                <a:latin typeface="+mn-lt"/>
              </a:rPr>
              <a:t>m = Masse de l'aliment (g)</a:t>
            </a:r>
          </a:p>
          <a:p>
            <a:pPr>
              <a:lnSpc>
                <a:spcPts val="2300"/>
              </a:lnSpc>
              <a:spcBef>
                <a:spcPts val="0"/>
              </a:spcBef>
              <a:buNone/>
            </a:pPr>
            <a:r>
              <a:rPr lang="fr-FR" altLang="fr-FR" sz="1600" i="1" dirty="0">
                <a:solidFill>
                  <a:schemeClr val="bg2"/>
                </a:solidFill>
                <a:latin typeface="+mn-lt"/>
              </a:rPr>
              <a:t>f = Fréquence des pulsations (Hz)</a:t>
            </a:r>
          </a:p>
          <a:p>
            <a:pPr>
              <a:lnSpc>
                <a:spcPts val="2300"/>
              </a:lnSpc>
              <a:spcBef>
                <a:spcPts val="0"/>
              </a:spcBef>
              <a:buNone/>
            </a:pPr>
            <a:r>
              <a:rPr lang="fr-FR" altLang="fr-FR" sz="1600" i="1" dirty="0">
                <a:solidFill>
                  <a:schemeClr val="bg2"/>
                </a:solidFill>
                <a:latin typeface="+mn-lt"/>
              </a:rPr>
              <a:t>C</a:t>
            </a:r>
            <a:r>
              <a:rPr lang="fr-FR" altLang="fr-FR" sz="1600" i="1" baseline="-25000" dirty="0">
                <a:solidFill>
                  <a:schemeClr val="bg2"/>
                </a:solidFill>
                <a:latin typeface="+mn-lt"/>
              </a:rPr>
              <a:t>P</a:t>
            </a:r>
            <a:r>
              <a:rPr lang="fr-FR" altLang="fr-FR" sz="1600" i="1" dirty="0">
                <a:solidFill>
                  <a:schemeClr val="bg2"/>
                </a:solidFill>
                <a:latin typeface="+mn-lt"/>
              </a:rPr>
              <a:t> = Chaleur spécifique de l'aliment (J/</a:t>
            </a:r>
            <a:r>
              <a:rPr lang="fr-FR" altLang="fr-FR" sz="1600" i="1" dirty="0" err="1">
                <a:solidFill>
                  <a:schemeClr val="bg2"/>
                </a:solidFill>
                <a:latin typeface="+mn-lt"/>
              </a:rPr>
              <a:t>g.</a:t>
            </a:r>
            <a:r>
              <a:rPr lang="fr-FR" altLang="fr-FR" sz="1600" i="1" baseline="30000" dirty="0" err="1">
                <a:solidFill>
                  <a:schemeClr val="bg2"/>
                </a:solidFill>
                <a:latin typeface="+mn-lt"/>
              </a:rPr>
              <a:t>o</a:t>
            </a:r>
            <a:r>
              <a:rPr lang="fr-FR" altLang="fr-FR" sz="1600" i="1" dirty="0" err="1">
                <a:solidFill>
                  <a:schemeClr val="bg2"/>
                </a:solidFill>
                <a:latin typeface="+mn-lt"/>
              </a:rPr>
              <a:t>C</a:t>
            </a:r>
            <a:r>
              <a:rPr lang="fr-FR" altLang="fr-FR" sz="1600" i="1" dirty="0">
                <a:solidFill>
                  <a:schemeClr val="bg2"/>
                </a:solidFill>
                <a:latin typeface="+mn-lt"/>
              </a:rPr>
              <a:t>)</a:t>
            </a:r>
          </a:p>
          <a:p>
            <a:pPr>
              <a:lnSpc>
                <a:spcPts val="2300"/>
              </a:lnSpc>
              <a:spcBef>
                <a:spcPts val="0"/>
              </a:spcBef>
              <a:buNone/>
            </a:pPr>
            <a:r>
              <a:rPr lang="fr-FR" altLang="fr-FR" sz="1600" i="1" dirty="0">
                <a:solidFill>
                  <a:schemeClr val="bg2"/>
                </a:solidFill>
                <a:latin typeface="+mn-lt"/>
              </a:rPr>
              <a:t>v = Volume de l'aliment (m</a:t>
            </a:r>
            <a:r>
              <a:rPr lang="fr-FR" altLang="fr-FR" sz="1600" i="1" baseline="30000" dirty="0">
                <a:solidFill>
                  <a:schemeClr val="bg2"/>
                </a:solidFill>
                <a:latin typeface="+mn-lt"/>
              </a:rPr>
              <a:t>3</a:t>
            </a:r>
            <a:r>
              <a:rPr lang="fr-FR" altLang="fr-FR" sz="1600" i="1" dirty="0">
                <a:solidFill>
                  <a:schemeClr val="bg2"/>
                </a:solidFill>
                <a:latin typeface="+mn-lt"/>
              </a:rPr>
              <a:t>)</a:t>
            </a:r>
          </a:p>
          <a:p>
            <a:pPr>
              <a:lnSpc>
                <a:spcPts val="2300"/>
              </a:lnSpc>
              <a:spcBef>
                <a:spcPts val="0"/>
              </a:spcBef>
              <a:buNone/>
            </a:pPr>
            <a:r>
              <a:rPr lang="fr-FR" altLang="fr-FR" sz="1600" i="1" dirty="0">
                <a:solidFill>
                  <a:schemeClr val="bg2"/>
                </a:solidFill>
                <a:latin typeface="+mn-lt"/>
                <a:sym typeface="Symbol" panose="05050102010706020507" pitchFamily="18" charset="2"/>
              </a:rPr>
              <a:t></a:t>
            </a:r>
            <a:r>
              <a:rPr lang="fr-FR" altLang="fr-FR" sz="1600" i="1" dirty="0">
                <a:solidFill>
                  <a:schemeClr val="bg2"/>
                </a:solidFill>
                <a:latin typeface="+mn-lt"/>
              </a:rPr>
              <a:t> = Densité de l'aliment (</a:t>
            </a:r>
            <a:r>
              <a:rPr lang="fr-FR" sz="1600" i="1" dirty="0">
                <a:solidFill>
                  <a:schemeClr val="bg2"/>
                </a:solidFill>
                <a:latin typeface="+mn-lt"/>
              </a:rPr>
              <a:t>g/m3</a:t>
            </a:r>
            <a:r>
              <a:rPr lang="fr-FR" altLang="fr-FR" sz="1600" i="1" dirty="0">
                <a:solidFill>
                  <a:schemeClr val="bg2"/>
                </a:solidFill>
                <a:latin typeface="+mn-lt"/>
              </a:rPr>
              <a:t>)</a:t>
            </a:r>
          </a:p>
        </p:txBody>
      </p:sp>
      <p:sp>
        <p:nvSpPr>
          <p:cNvPr id="28" name="ZoneTexte 27">
            <a:extLst>
              <a:ext uri="{FF2B5EF4-FFF2-40B4-BE49-F238E27FC236}">
                <a16:creationId xmlns:a16="http://schemas.microsoft.com/office/drawing/2014/main" id="{402ADFEF-AB25-5440-B60F-4820DC477613}"/>
              </a:ext>
            </a:extLst>
          </p:cNvPr>
          <p:cNvSpPr txBox="1"/>
          <p:nvPr/>
        </p:nvSpPr>
        <p:spPr>
          <a:xfrm>
            <a:off x="2346296" y="2491261"/>
            <a:ext cx="654025" cy="400110"/>
          </a:xfrm>
          <a:prstGeom prst="rect">
            <a:avLst/>
          </a:prstGeom>
          <a:noFill/>
        </p:spPr>
        <p:txBody>
          <a:bodyPr wrap="none">
            <a:spAutoFit/>
          </a:bodyPr>
          <a:lstStyle/>
          <a:p>
            <a:pPr>
              <a:defRPr/>
            </a:pPr>
            <a:r>
              <a:rPr lang="fr-FR" sz="2000" i="1" dirty="0">
                <a:solidFill>
                  <a:schemeClr val="bg2"/>
                </a:solidFill>
                <a:latin typeface="+mn-lt"/>
                <a:ea typeface="ＭＳ Ｐゴシック" panose="020B0600070205080204" pitchFamily="34" charset="-128"/>
              </a:rPr>
              <a:t>avec</a:t>
            </a:r>
          </a:p>
        </p:txBody>
      </p:sp>
      <p:sp>
        <p:nvSpPr>
          <p:cNvPr id="8" name="Ellipse 7"/>
          <p:cNvSpPr/>
          <p:nvPr/>
        </p:nvSpPr>
        <p:spPr>
          <a:xfrm>
            <a:off x="7270218" y="3666096"/>
            <a:ext cx="354842" cy="322175"/>
          </a:xfrm>
          <a:prstGeom prst="ellipse">
            <a:avLst/>
          </a:prstGeom>
          <a:noFill/>
          <a:ln w="38100">
            <a:solidFill>
              <a:srgbClr val="206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2578B8DF-964A-6B4A-AC7C-989440BBD44D}"/>
              </a:ext>
            </a:extLst>
          </p:cNvPr>
          <p:cNvSpPr txBox="1"/>
          <p:nvPr/>
        </p:nvSpPr>
        <p:spPr>
          <a:xfrm>
            <a:off x="5195789" y="2491261"/>
            <a:ext cx="398122" cy="400110"/>
          </a:xfrm>
          <a:prstGeom prst="rect">
            <a:avLst/>
          </a:prstGeom>
          <a:noFill/>
        </p:spPr>
        <p:txBody>
          <a:bodyPr wrap="none">
            <a:spAutoFit/>
          </a:bodyPr>
          <a:lstStyle/>
          <a:p>
            <a:pPr>
              <a:defRPr/>
            </a:pPr>
            <a:r>
              <a:rPr lang="fr-FR" sz="2000" i="1" dirty="0">
                <a:solidFill>
                  <a:schemeClr val="bg2"/>
                </a:solidFill>
                <a:latin typeface="+mn-lt"/>
                <a:ea typeface="ＭＳ Ｐゴシック" panose="020B0600070205080204" pitchFamily="34" charset="-128"/>
              </a:rPr>
              <a:t>et</a:t>
            </a:r>
          </a:p>
        </p:txBody>
      </p:sp>
      <p:sp>
        <p:nvSpPr>
          <p:cNvPr id="36" name="ZoneTexte 35">
            <a:extLst>
              <a:ext uri="{FF2B5EF4-FFF2-40B4-BE49-F238E27FC236}">
                <a16:creationId xmlns:a16="http://schemas.microsoft.com/office/drawing/2014/main" id="{8F744A75-C72D-5343-97F0-57171DD7075C}"/>
              </a:ext>
            </a:extLst>
          </p:cNvPr>
          <p:cNvSpPr txBox="1"/>
          <p:nvPr/>
        </p:nvSpPr>
        <p:spPr>
          <a:xfrm>
            <a:off x="7050574" y="2271608"/>
            <a:ext cx="356188" cy="769441"/>
          </a:xfrm>
          <a:prstGeom prst="rect">
            <a:avLst/>
          </a:prstGeom>
          <a:noFill/>
        </p:spPr>
        <p:txBody>
          <a:bodyPr wrap="none">
            <a:spAutoFit/>
          </a:bodyPr>
          <a:lstStyle/>
          <a:p>
            <a:pPr>
              <a:defRPr/>
            </a:pPr>
            <a:r>
              <a:rPr lang="fr-FR" sz="4400" dirty="0">
                <a:solidFill>
                  <a:schemeClr val="bg2"/>
                </a:solidFill>
                <a:latin typeface="+mn-lt"/>
                <a:ea typeface="ＭＳ Ｐゴシック" panose="020B0600070205080204" pitchFamily="34" charset="-128"/>
              </a:rPr>
              <a:t>)</a:t>
            </a:r>
          </a:p>
        </p:txBody>
      </p:sp>
      <p:sp>
        <p:nvSpPr>
          <p:cNvPr id="37" name="ZoneTexte 36">
            <a:extLst>
              <a:ext uri="{FF2B5EF4-FFF2-40B4-BE49-F238E27FC236}">
                <a16:creationId xmlns:a16="http://schemas.microsoft.com/office/drawing/2014/main" id="{E7A80317-6798-6A4D-8688-10EAE18E6915}"/>
              </a:ext>
            </a:extLst>
          </p:cNvPr>
          <p:cNvSpPr txBox="1"/>
          <p:nvPr/>
        </p:nvSpPr>
        <p:spPr>
          <a:xfrm>
            <a:off x="2188933" y="2271608"/>
            <a:ext cx="356188" cy="769441"/>
          </a:xfrm>
          <a:prstGeom prst="rect">
            <a:avLst/>
          </a:prstGeom>
          <a:noFill/>
        </p:spPr>
        <p:txBody>
          <a:bodyPr wrap="none">
            <a:spAutoFit/>
          </a:bodyPr>
          <a:lstStyle/>
          <a:p>
            <a:pPr>
              <a:defRPr/>
            </a:pPr>
            <a:r>
              <a:rPr lang="fr-FR" sz="4400" dirty="0">
                <a:solidFill>
                  <a:schemeClr val="bg2"/>
                </a:solidFill>
                <a:latin typeface="+mn-lt"/>
                <a:ea typeface="ＭＳ Ｐゴシック" panose="020B0600070205080204" pitchFamily="34" charset="-128"/>
              </a:rPr>
              <a:t>(</a:t>
            </a:r>
          </a:p>
        </p:txBody>
      </p:sp>
      <p:sp>
        <p:nvSpPr>
          <p:cNvPr id="38" name="Ellipse 37">
            <a:extLst>
              <a:ext uri="{FF2B5EF4-FFF2-40B4-BE49-F238E27FC236}">
                <a16:creationId xmlns:a16="http://schemas.microsoft.com/office/drawing/2014/main" id="{9F56FB9E-C204-E04B-8E4D-5B07B5120E18}"/>
              </a:ext>
            </a:extLst>
          </p:cNvPr>
          <p:cNvSpPr/>
          <p:nvPr/>
        </p:nvSpPr>
        <p:spPr>
          <a:xfrm>
            <a:off x="7309974" y="5008641"/>
            <a:ext cx="354842" cy="322175"/>
          </a:xfrm>
          <a:prstGeom prst="ellipse">
            <a:avLst/>
          </a:prstGeom>
          <a:noFill/>
          <a:ln w="38100">
            <a:solidFill>
              <a:srgbClr val="206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ZoneTexte 28">
            <a:extLst>
              <a:ext uri="{FF2B5EF4-FFF2-40B4-BE49-F238E27FC236}">
                <a16:creationId xmlns:a16="http://schemas.microsoft.com/office/drawing/2014/main" id="{AD99A0E3-0679-B04A-924C-C8EB685B6166}"/>
              </a:ext>
            </a:extLst>
          </p:cNvPr>
          <p:cNvSpPr txBox="1"/>
          <p:nvPr/>
        </p:nvSpPr>
        <p:spPr>
          <a:xfrm>
            <a:off x="7022617" y="6283873"/>
            <a:ext cx="3575011" cy="954107"/>
          </a:xfrm>
          <a:prstGeom prst="rect">
            <a:avLst/>
          </a:prstGeom>
          <a:noFill/>
        </p:spPr>
        <p:txBody>
          <a:bodyPr wrap="square" rtlCol="0">
            <a:spAutoFit/>
          </a:bodyPr>
          <a:lstStyle/>
          <a:p>
            <a:pPr algn="r"/>
            <a:r>
              <a:rPr lang="fr-FR" sz="1400" i="1" dirty="0">
                <a:solidFill>
                  <a:schemeClr val="bg2"/>
                </a:solidFill>
              </a:rPr>
              <a:t> Relation entre la </a:t>
            </a:r>
            <a:r>
              <a:rPr lang="fr-FR" sz="1400" b="1" i="1" dirty="0">
                <a:solidFill>
                  <a:srgbClr val="206580"/>
                </a:solidFill>
              </a:rPr>
              <a:t>quantité d'énergie </a:t>
            </a:r>
            <a:r>
              <a:rPr lang="fr-FR" sz="1400" i="1" dirty="0">
                <a:solidFill>
                  <a:schemeClr val="bg2"/>
                </a:solidFill>
              </a:rPr>
              <a:t>(Q) et </a:t>
            </a:r>
            <a:r>
              <a:rPr lang="fr-FR" sz="1400" b="1" i="1" dirty="0">
                <a:solidFill>
                  <a:srgbClr val="206580"/>
                </a:solidFill>
              </a:rPr>
              <a:t>l'augmentation de température </a:t>
            </a:r>
            <a:r>
              <a:rPr lang="fr-FR" sz="1400" i="1" dirty="0">
                <a:solidFill>
                  <a:schemeClr val="bg2"/>
                </a:solidFill>
              </a:rPr>
              <a:t>(</a:t>
            </a:r>
            <a:r>
              <a:rPr lang="el-GR" sz="1400" i="1" dirty="0">
                <a:solidFill>
                  <a:schemeClr val="bg2"/>
                </a:solidFill>
              </a:rPr>
              <a:t>Δ</a:t>
            </a:r>
            <a:r>
              <a:rPr lang="fr-FR" sz="1400" i="1" dirty="0" err="1">
                <a:solidFill>
                  <a:schemeClr val="bg2"/>
                </a:solidFill>
              </a:rPr>
              <a:t>T</a:t>
            </a:r>
            <a:r>
              <a:rPr lang="fr-FR" sz="1400" i="1" dirty="0">
                <a:solidFill>
                  <a:schemeClr val="bg2"/>
                </a:solidFill>
              </a:rPr>
              <a:t>) pendant un passage du produit dans la cellule de traitement (d'après </a:t>
            </a:r>
            <a:r>
              <a:rPr lang="fr-FR" sz="1400" i="1" dirty="0" err="1">
                <a:solidFill>
                  <a:schemeClr val="bg2"/>
                </a:solidFill>
              </a:rPr>
              <a:t>Floury</a:t>
            </a:r>
            <a:r>
              <a:rPr lang="fr-FR" sz="1400" i="1" dirty="0">
                <a:solidFill>
                  <a:schemeClr val="bg2"/>
                </a:solidFill>
              </a:rPr>
              <a:t> et al., 2006).</a:t>
            </a:r>
          </a:p>
        </p:txBody>
      </p:sp>
      <p:sp>
        <p:nvSpPr>
          <p:cNvPr id="30" name="Rectangle 29">
            <a:extLst>
              <a:ext uri="{FF2B5EF4-FFF2-40B4-BE49-F238E27FC236}">
                <a16:creationId xmlns:a16="http://schemas.microsoft.com/office/drawing/2014/main" id="{23756976-AF12-6846-81A0-814668CE40CC}"/>
              </a:ext>
            </a:extLst>
          </p:cNvPr>
          <p:cNvSpPr/>
          <p:nvPr/>
        </p:nvSpPr>
        <p:spPr bwMode="auto">
          <a:xfrm>
            <a:off x="331787" y="5488370"/>
            <a:ext cx="6598608" cy="1463445"/>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marL="342900" indent="-342900">
              <a:lnSpc>
                <a:spcPts val="2700"/>
              </a:lnSpc>
              <a:spcBef>
                <a:spcPct val="0"/>
              </a:spcBef>
              <a:buFont typeface="Arial" panose="020B0604020202020204" pitchFamily="34" charset="0"/>
              <a:buChar char="•"/>
              <a:defRPr/>
            </a:pPr>
            <a:r>
              <a:rPr lang="fr-FR" altLang="fr-FR" sz="2000" dirty="0" smtClean="0">
                <a:solidFill>
                  <a:schemeClr val="bg2"/>
                </a:solidFill>
                <a:cs typeface="Arial" panose="020B0604020202020204" pitchFamily="34" charset="0"/>
              </a:rPr>
              <a:t>Un </a:t>
            </a:r>
            <a:r>
              <a:rPr lang="fr-FR" altLang="fr-FR" sz="2000" dirty="0">
                <a:solidFill>
                  <a:schemeClr val="bg2"/>
                </a:solidFill>
                <a:cs typeface="Arial" panose="020B0604020202020204" pitchFamily="34" charset="0"/>
              </a:rPr>
              <a:t>traitement par CEP n'induit qu'une</a:t>
            </a:r>
            <a:r>
              <a:rPr lang="fr-FR" altLang="fr-FR" sz="2000" dirty="0">
                <a:solidFill>
                  <a:srgbClr val="206580"/>
                </a:solidFill>
                <a:cs typeface="Arial" panose="020B0604020202020204" pitchFamily="34" charset="0"/>
              </a:rPr>
              <a:t> </a:t>
            </a:r>
            <a:r>
              <a:rPr lang="fr-FR" altLang="fr-FR" sz="2000" b="1" dirty="0">
                <a:solidFill>
                  <a:srgbClr val="206580"/>
                </a:solidFill>
                <a:cs typeface="Arial" panose="020B0604020202020204" pitchFamily="34" charset="0"/>
              </a:rPr>
              <a:t>faible </a:t>
            </a:r>
            <a:r>
              <a:rPr lang="fr-FR" altLang="fr-FR" sz="2000" b="1" dirty="0" smtClean="0">
                <a:solidFill>
                  <a:srgbClr val="206580"/>
                </a:solidFill>
                <a:cs typeface="Arial" panose="020B0604020202020204" pitchFamily="34" charset="0"/>
              </a:rPr>
              <a:t>élévation de </a:t>
            </a:r>
            <a:r>
              <a:rPr lang="fr-FR" altLang="fr-FR" sz="2000" b="1" dirty="0">
                <a:solidFill>
                  <a:srgbClr val="206580"/>
                </a:solidFill>
                <a:cs typeface="Arial" panose="020B0604020202020204" pitchFamily="34" charset="0"/>
              </a:rPr>
              <a:t>la température </a:t>
            </a:r>
            <a:r>
              <a:rPr lang="fr-FR" altLang="fr-FR" sz="2000" dirty="0">
                <a:solidFill>
                  <a:schemeClr val="bg2"/>
                </a:solidFill>
                <a:cs typeface="Arial" panose="020B0604020202020204" pitchFamily="34" charset="0"/>
              </a:rPr>
              <a:t>(de 5 à 20</a:t>
            </a:r>
            <a:r>
              <a:rPr lang="fr-FR" altLang="fr-FR" sz="2000" baseline="30000" dirty="0">
                <a:solidFill>
                  <a:schemeClr val="bg2"/>
                </a:solidFill>
                <a:cs typeface="Arial" panose="020B0604020202020204" pitchFamily="34" charset="0"/>
              </a:rPr>
              <a:t>o</a:t>
            </a:r>
            <a:r>
              <a:rPr lang="fr-FR" altLang="fr-FR" sz="2000" dirty="0">
                <a:solidFill>
                  <a:schemeClr val="bg2"/>
                </a:solidFill>
                <a:cs typeface="Arial" panose="020B0604020202020204" pitchFamily="34" charset="0"/>
              </a:rPr>
              <a:t>C) du produit.</a:t>
            </a:r>
          </a:p>
          <a:p>
            <a:pPr marL="342900" indent="-342900">
              <a:lnSpc>
                <a:spcPts val="2700"/>
              </a:lnSpc>
              <a:spcBef>
                <a:spcPct val="0"/>
              </a:spcBef>
              <a:buFont typeface="Arial" panose="020B0604020202020204" pitchFamily="34" charset="0"/>
              <a:buChar char="•"/>
              <a:defRPr/>
            </a:pPr>
            <a:r>
              <a:rPr lang="fr-FR" altLang="fr-FR" sz="2000" dirty="0" smtClean="0">
                <a:solidFill>
                  <a:schemeClr val="bg2"/>
                </a:solidFill>
                <a:cs typeface="Arial" panose="020B0604020202020204" pitchFamily="34" charset="0"/>
              </a:rPr>
              <a:t>Un </a:t>
            </a:r>
            <a:r>
              <a:rPr lang="fr-FR" altLang="fr-FR" sz="2000" dirty="0">
                <a:solidFill>
                  <a:schemeClr val="bg2"/>
                </a:solidFill>
                <a:cs typeface="Arial" panose="020B0604020202020204" pitchFamily="34" charset="0"/>
              </a:rPr>
              <a:t>traitement par CEP peut être considéré comme un </a:t>
            </a:r>
            <a:r>
              <a:rPr lang="fr-FR" altLang="fr-FR" sz="2000" b="1" dirty="0">
                <a:solidFill>
                  <a:srgbClr val="206580"/>
                </a:solidFill>
                <a:cs typeface="Arial" panose="020B0604020202020204" pitchFamily="34" charset="0"/>
              </a:rPr>
              <a:t>traitement athermique</a:t>
            </a:r>
            <a:r>
              <a:rPr lang="fr-FR" altLang="fr-FR" sz="2000" dirty="0">
                <a:solidFill>
                  <a:schemeClr val="bg2"/>
                </a:solidFill>
                <a:cs typeface="Arial" panose="020B0604020202020204" pitchFamily="34" charset="0"/>
              </a:rPr>
              <a:t>, sans chauffage du produit.</a:t>
            </a:r>
          </a:p>
        </p:txBody>
      </p:sp>
      <p:pic>
        <p:nvPicPr>
          <p:cNvPr id="31" name="Image 30">
            <a:extLst>
              <a:ext uri="{FF2B5EF4-FFF2-40B4-BE49-F238E27FC236}">
                <a16:creationId xmlns:a16="http://schemas.microsoft.com/office/drawing/2014/main" id="{A950ADE6-7BE1-4B4C-9B08-AB2DB32C3FA4}"/>
              </a:ext>
            </a:extLst>
          </p:cNvPr>
          <p:cNvPicPr>
            <a:picLocks noChangeAspect="1"/>
          </p:cNvPicPr>
          <p:nvPr/>
        </p:nvPicPr>
        <p:blipFill>
          <a:blip r:embed="rId12"/>
          <a:stretch>
            <a:fillRect/>
          </a:stretch>
        </p:blipFill>
        <p:spPr bwMode="auto">
          <a:xfrm>
            <a:off x="6815022" y="5354980"/>
            <a:ext cx="254000" cy="254000"/>
          </a:xfrm>
          <a:prstGeom prst="rect">
            <a:avLst/>
          </a:prstGeom>
        </p:spPr>
      </p:pic>
    </p:spTree>
    <p:extLst>
      <p:ext uri="{BB962C8B-B14F-4D97-AF65-F5344CB8AC3E}">
        <p14:creationId xmlns:p14="http://schemas.microsoft.com/office/powerpoint/2010/main" val="478348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21"/>
          </p:nvPr>
        </p:nvSpPr>
        <p:spPr>
          <a:xfrm>
            <a:off x="601516" y="1789726"/>
            <a:ext cx="9411164" cy="4801574"/>
          </a:xfrm>
        </p:spPr>
        <p:txBody>
          <a:bodyPr/>
          <a:lstStyle/>
          <a:p>
            <a:pPr>
              <a:spcAft>
                <a:spcPts val="600"/>
              </a:spcAft>
            </a:pPr>
            <a:r>
              <a:rPr lang="fr-FR" dirty="0">
                <a:solidFill>
                  <a:srgbClr val="97C2CF"/>
                </a:solidFill>
              </a:rPr>
              <a:t>1. Introduction</a:t>
            </a:r>
          </a:p>
          <a:p>
            <a:pPr>
              <a:spcAft>
                <a:spcPts val="600"/>
              </a:spcAft>
            </a:pPr>
            <a:r>
              <a:rPr lang="fr-FR" dirty="0">
                <a:solidFill>
                  <a:srgbClr val="97C2CF"/>
                </a:solidFill>
              </a:rPr>
              <a:t>2. Principes des champs électriques pulsés</a:t>
            </a:r>
          </a:p>
          <a:p>
            <a:pPr>
              <a:spcAft>
                <a:spcPts val="600"/>
              </a:spcAft>
            </a:pPr>
            <a:r>
              <a:rPr lang="fr-FR" b="1" dirty="0"/>
              <a:t>3. Mécanismes d'électro-perméabilisation</a:t>
            </a:r>
          </a:p>
          <a:p>
            <a:pPr>
              <a:spcAft>
                <a:spcPts val="600"/>
              </a:spcAft>
            </a:pPr>
            <a:r>
              <a:rPr lang="fr-FR" dirty="0">
                <a:solidFill>
                  <a:srgbClr val="97C2CF"/>
                </a:solidFill>
              </a:rPr>
              <a:t>4. Impacts </a:t>
            </a:r>
            <a:r>
              <a:rPr lang="fr-FR" dirty="0" smtClean="0">
                <a:solidFill>
                  <a:srgbClr val="97C2CF"/>
                </a:solidFill>
              </a:rPr>
              <a:t>des caractéristiques des </a:t>
            </a:r>
            <a:r>
              <a:rPr lang="fr-FR" dirty="0">
                <a:solidFill>
                  <a:srgbClr val="97C2CF"/>
                </a:solidFill>
              </a:rPr>
              <a:t>micro-organismes</a:t>
            </a:r>
          </a:p>
          <a:p>
            <a:pPr>
              <a:spcAft>
                <a:spcPts val="600"/>
              </a:spcAft>
            </a:pPr>
            <a:r>
              <a:rPr lang="fr-FR" dirty="0">
                <a:solidFill>
                  <a:srgbClr val="97C2CF"/>
                </a:solidFill>
              </a:rPr>
              <a:t>5. Impacts sur les enzymes et les constituants </a:t>
            </a:r>
          </a:p>
          <a:p>
            <a:pPr>
              <a:spcAft>
                <a:spcPts val="600"/>
              </a:spcAft>
            </a:pPr>
            <a:r>
              <a:rPr lang="fr-FR" dirty="0">
                <a:solidFill>
                  <a:srgbClr val="97C2CF"/>
                </a:solidFill>
              </a:rPr>
              <a:t>6. Influence des facteurs procédés et des facteurs produits</a:t>
            </a:r>
          </a:p>
          <a:p>
            <a:pPr>
              <a:spcAft>
                <a:spcPts val="600"/>
              </a:spcAft>
            </a:pPr>
            <a:r>
              <a:rPr lang="fr-FR" dirty="0">
                <a:solidFill>
                  <a:srgbClr val="97C2CF"/>
                </a:solidFill>
              </a:rPr>
              <a:t>7. Équipements et dimensionnement</a:t>
            </a:r>
          </a:p>
          <a:p>
            <a:pPr>
              <a:spcAft>
                <a:spcPts val="600"/>
              </a:spcAft>
            </a:pPr>
            <a:r>
              <a:rPr lang="fr-FR" dirty="0">
                <a:solidFill>
                  <a:srgbClr val="97C2CF"/>
                </a:solidFill>
              </a:rPr>
              <a:t>8. Applications des champs électriques pulsés</a:t>
            </a:r>
          </a:p>
          <a:p>
            <a:pPr>
              <a:spcAft>
                <a:spcPts val="600"/>
              </a:spcAft>
            </a:pPr>
            <a:r>
              <a:rPr lang="fr-FR" dirty="0">
                <a:solidFill>
                  <a:srgbClr val="97C2CF"/>
                </a:solidFill>
              </a:rPr>
              <a:t>9. Conclusions</a:t>
            </a:r>
          </a:p>
          <a:p>
            <a:endParaRPr lang="fr-FR" dirty="0"/>
          </a:p>
        </p:txBody>
      </p:sp>
      <p:sp>
        <p:nvSpPr>
          <p:cNvPr id="4" name="Espace réservé du numéro de diapositive 3"/>
          <p:cNvSpPr>
            <a:spLocks noGrp="1"/>
          </p:cNvSpPr>
          <p:nvPr>
            <p:ph type="sldNum" sz="quarter" idx="4294967295"/>
          </p:nvPr>
        </p:nvSpPr>
        <p:spPr>
          <a:xfrm>
            <a:off x="10144125" y="7235825"/>
            <a:ext cx="547688" cy="306388"/>
          </a:xfrm>
          <a:prstGeom prst="rect">
            <a:avLst/>
          </a:prstGeom>
        </p:spPr>
        <p:txBody>
          <a:bodyPr/>
          <a:lstStyle/>
          <a:p>
            <a:fld id="{60906FEA-6988-4954-96AA-94004BCD4A9A}" type="slidenum">
              <a:rPr lang="fr-FR" smtClean="0"/>
              <a:pPr/>
              <a:t>14</a:t>
            </a:fld>
            <a:endParaRPr lang="fr-FR" dirty="0"/>
          </a:p>
        </p:txBody>
      </p:sp>
    </p:spTree>
    <p:extLst>
      <p:ext uri="{BB962C8B-B14F-4D97-AF65-F5344CB8AC3E}">
        <p14:creationId xmlns:p14="http://schemas.microsoft.com/office/powerpoint/2010/main" val="2679197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756976-AF12-6846-81A0-814668CE40CC}"/>
              </a:ext>
            </a:extLst>
          </p:cNvPr>
          <p:cNvSpPr/>
          <p:nvPr/>
        </p:nvSpPr>
        <p:spPr bwMode="auto">
          <a:xfrm>
            <a:off x="146468" y="2450593"/>
            <a:ext cx="6373602" cy="4411190"/>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3" name="Espace réservé du texte 2"/>
          <p:cNvSpPr>
            <a:spLocks noGrp="1"/>
          </p:cNvSpPr>
          <p:nvPr>
            <p:ph type="body" sz="quarter" idx="11"/>
          </p:nvPr>
        </p:nvSpPr>
        <p:spPr/>
        <p:txBody>
          <a:bodyPr/>
          <a:lstStyle/>
          <a:p>
            <a:r>
              <a:rPr lang="fr-FR" dirty="0"/>
              <a:t>3. </a:t>
            </a:r>
            <a:r>
              <a:rPr lang="fr-FR" dirty="0" smtClean="0"/>
              <a:t>Principes d’électro-perméabilisation</a:t>
            </a:r>
            <a:endParaRPr lang="fr-FR" dirty="0"/>
          </a:p>
        </p:txBody>
      </p:sp>
      <p:sp>
        <p:nvSpPr>
          <p:cNvPr id="5" name="Espace réservé du texte 4"/>
          <p:cNvSpPr>
            <a:spLocks noGrp="1"/>
          </p:cNvSpPr>
          <p:nvPr>
            <p:ph type="body" sz="quarter" idx="12"/>
          </p:nvPr>
        </p:nvSpPr>
        <p:spPr/>
        <p:txBody>
          <a:bodyPr/>
          <a:lstStyle/>
          <a:p>
            <a:r>
              <a:rPr lang="fr-FR" sz="2400" dirty="0" smtClean="0"/>
              <a:t>3.1. MODÈLE ÉLECTROMÉCANIQUE DE PERMÉABILISATION DES MEMBRANES</a:t>
            </a:r>
          </a:p>
          <a:p>
            <a:endParaRPr lang="fr-FR" sz="2400" dirty="0"/>
          </a:p>
        </p:txBody>
      </p:sp>
      <p:sp>
        <p:nvSpPr>
          <p:cNvPr id="4" name="Espace réservé du texte 3"/>
          <p:cNvSpPr>
            <a:spLocks noGrp="1"/>
          </p:cNvSpPr>
          <p:nvPr>
            <p:ph type="body" sz="quarter" idx="13"/>
          </p:nvPr>
        </p:nvSpPr>
        <p:spPr>
          <a:xfrm>
            <a:off x="331787" y="872613"/>
            <a:ext cx="10028238" cy="4246563"/>
          </a:xfrm>
        </p:spPr>
        <p:txBody>
          <a:bodyPr/>
          <a:lstStyle/>
          <a:p>
            <a:pPr algn="l">
              <a:lnSpc>
                <a:spcPts val="2700"/>
              </a:lnSpc>
              <a:spcBef>
                <a:spcPts val="0"/>
              </a:spcBef>
            </a:pPr>
            <a:r>
              <a:rPr lang="fr-FR" dirty="0"/>
              <a:t>- Les traitements par CEP induisent des </a:t>
            </a:r>
            <a:r>
              <a:rPr lang="fr-FR" b="1" dirty="0">
                <a:solidFill>
                  <a:srgbClr val="206580"/>
                </a:solidFill>
              </a:rPr>
              <a:t>effets directs sur les membranes cellulaires</a:t>
            </a:r>
            <a:r>
              <a:rPr lang="fr-FR" dirty="0"/>
              <a:t>, </a:t>
            </a:r>
          </a:p>
          <a:p>
            <a:pPr algn="l">
              <a:lnSpc>
                <a:spcPts val="2700"/>
              </a:lnSpc>
              <a:spcBef>
                <a:spcPts val="0"/>
              </a:spcBef>
            </a:pPr>
            <a:r>
              <a:rPr lang="fr-FR" i="1" dirty="0"/>
              <a:t>Les effets sur les membranes cellulaires sont dominants par rapport aux effets mineurs induits par les produits de l'électrolyse ou par la faible augmentation de la température.</a:t>
            </a:r>
          </a:p>
          <a:p>
            <a:pPr algn="l">
              <a:lnSpc>
                <a:spcPts val="2700"/>
              </a:lnSpc>
              <a:spcBef>
                <a:spcPts val="0"/>
              </a:spcBef>
            </a:pPr>
            <a:endParaRPr lang="fr-FR" dirty="0"/>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15</a:t>
            </a:fld>
            <a:endParaRPr lang="fr-FR" dirty="0"/>
          </a:p>
        </p:txBody>
      </p:sp>
      <p:sp>
        <p:nvSpPr>
          <p:cNvPr id="6" name="Rectangle 5"/>
          <p:cNvSpPr/>
          <p:nvPr/>
        </p:nvSpPr>
        <p:spPr>
          <a:xfrm>
            <a:off x="146469" y="2552505"/>
            <a:ext cx="6373602" cy="4247317"/>
          </a:xfrm>
          <a:prstGeom prst="rect">
            <a:avLst/>
          </a:prstGeom>
          <a:noFill/>
        </p:spPr>
        <p:txBody>
          <a:bodyPr wrap="square">
            <a:spAutoFit/>
          </a:bodyPr>
          <a:lstStyle/>
          <a:p>
            <a:pPr>
              <a:lnSpc>
                <a:spcPts val="2700"/>
              </a:lnSpc>
              <a:spcBef>
                <a:spcPts val="0"/>
              </a:spcBef>
            </a:pPr>
            <a:r>
              <a:rPr lang="fr-FR" sz="2000" b="1" dirty="0">
                <a:solidFill>
                  <a:srgbClr val="206580"/>
                </a:solidFill>
              </a:rPr>
              <a:t>MODÈLE ÉLECTROMÉCANIQUE</a:t>
            </a:r>
          </a:p>
          <a:p>
            <a:pPr marL="342900" indent="-342900">
              <a:lnSpc>
                <a:spcPts val="2700"/>
              </a:lnSpc>
              <a:spcBef>
                <a:spcPts val="0"/>
              </a:spcBef>
              <a:buFont typeface="Arial" panose="020B0604020202020204" pitchFamily="34" charset="0"/>
              <a:buChar char="•"/>
            </a:pPr>
            <a:r>
              <a:rPr lang="fr-FR" sz="2000" dirty="0" smtClean="0">
                <a:solidFill>
                  <a:schemeClr val="bg2"/>
                </a:solidFill>
              </a:rPr>
              <a:t>La </a:t>
            </a:r>
            <a:r>
              <a:rPr lang="fr-FR" sz="2000" b="1" dirty="0">
                <a:solidFill>
                  <a:srgbClr val="206580"/>
                </a:solidFill>
              </a:rPr>
              <a:t>membrane cellulaire </a:t>
            </a:r>
            <a:r>
              <a:rPr lang="fr-FR" sz="2000" dirty="0">
                <a:solidFill>
                  <a:schemeClr val="bg2"/>
                </a:solidFill>
              </a:rPr>
              <a:t>est décrite comme un </a:t>
            </a:r>
            <a:r>
              <a:rPr lang="fr-FR" sz="2000" b="1" dirty="0">
                <a:solidFill>
                  <a:srgbClr val="206580"/>
                </a:solidFill>
              </a:rPr>
              <a:t>matériau diélectrique</a:t>
            </a:r>
            <a:r>
              <a:rPr lang="fr-FR" sz="2000" b="1" dirty="0">
                <a:solidFill>
                  <a:srgbClr val="157CC6"/>
                </a:solidFill>
              </a:rPr>
              <a:t> </a:t>
            </a:r>
            <a:r>
              <a:rPr lang="fr-FR" sz="2000" dirty="0">
                <a:solidFill>
                  <a:schemeClr val="bg2"/>
                </a:solidFill>
              </a:rPr>
              <a:t>qui sépare des espèces ioniques et des </a:t>
            </a:r>
            <a:r>
              <a:rPr lang="fr-FR" sz="2000" b="1" dirty="0">
                <a:solidFill>
                  <a:srgbClr val="206580"/>
                </a:solidFill>
              </a:rPr>
              <a:t>charges libres</a:t>
            </a:r>
            <a:r>
              <a:rPr lang="fr-FR" sz="2000" dirty="0">
                <a:solidFill>
                  <a:schemeClr val="bg2"/>
                </a:solidFill>
              </a:rPr>
              <a:t>,</a:t>
            </a:r>
            <a:r>
              <a:rPr lang="fr-FR" sz="2000" b="1" dirty="0">
                <a:solidFill>
                  <a:srgbClr val="157CC6"/>
                </a:solidFill>
              </a:rPr>
              <a:t> </a:t>
            </a:r>
            <a:r>
              <a:rPr lang="fr-FR" sz="2000" dirty="0">
                <a:solidFill>
                  <a:schemeClr val="bg2"/>
                </a:solidFill>
              </a:rPr>
              <a:t>entre les </a:t>
            </a:r>
            <a:r>
              <a:rPr lang="fr-FR" sz="2000" b="1" dirty="0">
                <a:solidFill>
                  <a:srgbClr val="206580"/>
                </a:solidFill>
              </a:rPr>
              <a:t>surfaces interne et externe </a:t>
            </a:r>
            <a:r>
              <a:rPr lang="fr-FR" sz="2000" dirty="0">
                <a:solidFill>
                  <a:schemeClr val="bg2"/>
                </a:solidFill>
              </a:rPr>
              <a:t>de la cellule (cellule microbienne ou cellule végétale</a:t>
            </a:r>
            <a:r>
              <a:rPr lang="fr-FR" sz="2000" dirty="0" smtClean="0">
                <a:solidFill>
                  <a:schemeClr val="bg2"/>
                </a:solidFill>
              </a:rPr>
              <a:t>).</a:t>
            </a:r>
          </a:p>
          <a:p>
            <a:pPr>
              <a:lnSpc>
                <a:spcPts val="2700"/>
              </a:lnSpc>
              <a:spcBef>
                <a:spcPts val="0"/>
              </a:spcBef>
            </a:pPr>
            <a:endParaRPr lang="fr-FR" sz="2000" dirty="0" smtClean="0">
              <a:solidFill>
                <a:schemeClr val="bg2"/>
              </a:solidFill>
            </a:endParaRPr>
          </a:p>
          <a:p>
            <a:pPr marL="342900" indent="-342900">
              <a:lnSpc>
                <a:spcPts val="2700"/>
              </a:lnSpc>
              <a:spcBef>
                <a:spcPts val="0"/>
              </a:spcBef>
              <a:buFont typeface="Arial" panose="020B0604020202020204" pitchFamily="34" charset="0"/>
              <a:buChar char="•"/>
            </a:pPr>
            <a:r>
              <a:rPr lang="fr-FR" sz="2000" dirty="0" smtClean="0">
                <a:solidFill>
                  <a:schemeClr val="bg2"/>
                </a:solidFill>
              </a:rPr>
              <a:t>Dans </a:t>
            </a:r>
            <a:r>
              <a:rPr lang="fr-FR" sz="2000" dirty="0">
                <a:solidFill>
                  <a:schemeClr val="bg2"/>
                </a:solidFill>
              </a:rPr>
              <a:t>les conditions normales d'une cellule, les systèmes de transfert d'ions à travers la membrane entraînent une </a:t>
            </a:r>
            <a:r>
              <a:rPr lang="fr-FR" sz="2000" b="1" dirty="0">
                <a:solidFill>
                  <a:srgbClr val="206580"/>
                </a:solidFill>
              </a:rPr>
              <a:t>distribution irrégulière des ions positifs et négatifs </a:t>
            </a:r>
            <a:r>
              <a:rPr lang="fr-FR" sz="2000" dirty="0">
                <a:solidFill>
                  <a:schemeClr val="bg2"/>
                </a:solidFill>
              </a:rPr>
              <a:t>de part et d'autre de la membrane, générant une différence de potentiel appelée </a:t>
            </a:r>
            <a:r>
              <a:rPr lang="fr-FR" sz="2000" b="1" dirty="0">
                <a:solidFill>
                  <a:srgbClr val="206580"/>
                </a:solidFill>
              </a:rPr>
              <a:t>tension transmembranaire de repos </a:t>
            </a:r>
            <a:r>
              <a:rPr lang="fr-FR" sz="2000" dirty="0">
                <a:solidFill>
                  <a:schemeClr val="bg2"/>
                </a:solidFill>
              </a:rPr>
              <a:t>(RTV). </a:t>
            </a:r>
          </a:p>
        </p:txBody>
      </p:sp>
      <p:sp>
        <p:nvSpPr>
          <p:cNvPr id="7" name="ZoneTexte 6">
            <a:extLst>
              <a:ext uri="{FF2B5EF4-FFF2-40B4-BE49-F238E27FC236}">
                <a16:creationId xmlns:a16="http://schemas.microsoft.com/office/drawing/2014/main" id="{3B99CEA5-EE4E-5249-89F5-D18B15B1C47B}"/>
              </a:ext>
            </a:extLst>
          </p:cNvPr>
          <p:cNvSpPr txBox="1"/>
          <p:nvPr/>
        </p:nvSpPr>
        <p:spPr>
          <a:xfrm>
            <a:off x="8552153" y="3746871"/>
            <a:ext cx="1007840" cy="523220"/>
          </a:xfrm>
          <a:prstGeom prst="rect">
            <a:avLst/>
          </a:prstGeom>
          <a:noFill/>
        </p:spPr>
        <p:txBody>
          <a:bodyPr wrap="none" rtlCol="0">
            <a:spAutoFit/>
          </a:bodyPr>
          <a:lstStyle/>
          <a:p>
            <a:pPr algn="ctr"/>
            <a:r>
              <a:rPr lang="fr-FR" sz="1400" b="1" dirty="0">
                <a:solidFill>
                  <a:schemeClr val="bg2"/>
                </a:solidFill>
              </a:rPr>
              <a:t>Membrane</a:t>
            </a:r>
          </a:p>
          <a:p>
            <a:pPr algn="ctr"/>
            <a:r>
              <a:rPr lang="fr-FR" sz="1400" b="1" dirty="0">
                <a:solidFill>
                  <a:schemeClr val="bg2"/>
                </a:solidFill>
              </a:rPr>
              <a:t>cellulaire</a:t>
            </a:r>
          </a:p>
        </p:txBody>
      </p:sp>
      <p:sp>
        <p:nvSpPr>
          <p:cNvPr id="16" name="ZoneTexte 15">
            <a:extLst>
              <a:ext uri="{FF2B5EF4-FFF2-40B4-BE49-F238E27FC236}">
                <a16:creationId xmlns:a16="http://schemas.microsoft.com/office/drawing/2014/main" id="{9A28A2EC-F2AB-9745-86AE-330E1A5151EC}"/>
              </a:ext>
            </a:extLst>
          </p:cNvPr>
          <p:cNvSpPr txBox="1"/>
          <p:nvPr/>
        </p:nvSpPr>
        <p:spPr>
          <a:xfrm>
            <a:off x="7334403" y="5740632"/>
            <a:ext cx="3263225" cy="1169551"/>
          </a:xfrm>
          <a:prstGeom prst="rect">
            <a:avLst/>
          </a:prstGeom>
          <a:noFill/>
        </p:spPr>
        <p:txBody>
          <a:bodyPr wrap="square" rtlCol="0">
            <a:spAutoFit/>
          </a:bodyPr>
          <a:lstStyle/>
          <a:p>
            <a:pPr algn="r"/>
            <a:r>
              <a:rPr lang="fr-FR" sz="1400" i="1" dirty="0">
                <a:solidFill>
                  <a:schemeClr val="bg2"/>
                </a:solidFill>
              </a:rPr>
              <a:t> Exposition aux champs électriques d'une cellule en suspension dans un milieu électrolytique aqueux. RTV, </a:t>
            </a:r>
            <a:r>
              <a:rPr lang="fr-FR" sz="1400" b="1" i="1" dirty="0">
                <a:solidFill>
                  <a:srgbClr val="206580"/>
                </a:solidFill>
              </a:rPr>
              <a:t>tension transmembranaire de repos </a:t>
            </a:r>
            <a:r>
              <a:rPr lang="fr-FR" sz="1400" i="1" dirty="0">
                <a:solidFill>
                  <a:schemeClr val="bg2"/>
                </a:solidFill>
              </a:rPr>
              <a:t>(d'après Martinez et al., 2020).</a:t>
            </a:r>
          </a:p>
        </p:txBody>
      </p:sp>
      <p:pic>
        <p:nvPicPr>
          <p:cNvPr id="18" name="Image 17">
            <a:extLst>
              <a:ext uri="{FF2B5EF4-FFF2-40B4-BE49-F238E27FC236}">
                <a16:creationId xmlns:a16="http://schemas.microsoft.com/office/drawing/2014/main" id="{BF33D93B-C4DE-BA4E-B866-582D8CD05F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188" y="3321933"/>
            <a:ext cx="3950885" cy="2296241"/>
          </a:xfrm>
          <a:prstGeom prst="rect">
            <a:avLst/>
          </a:prstGeom>
          <a:ln>
            <a:solidFill>
              <a:schemeClr val="bg2"/>
            </a:solidFill>
          </a:ln>
        </p:spPr>
      </p:pic>
      <p:pic>
        <p:nvPicPr>
          <p:cNvPr id="17" name="Image 16">
            <a:extLst>
              <a:ext uri="{FF2B5EF4-FFF2-40B4-BE49-F238E27FC236}">
                <a16:creationId xmlns:a16="http://schemas.microsoft.com/office/drawing/2014/main" id="{A950ADE6-7BE1-4B4C-9B08-AB2DB32C3FA4}"/>
              </a:ext>
            </a:extLst>
          </p:cNvPr>
          <p:cNvPicPr>
            <a:picLocks noChangeAspect="1"/>
          </p:cNvPicPr>
          <p:nvPr/>
        </p:nvPicPr>
        <p:blipFill>
          <a:blip r:embed="rId3"/>
          <a:stretch>
            <a:fillRect/>
          </a:stretch>
        </p:blipFill>
        <p:spPr bwMode="auto">
          <a:xfrm>
            <a:off x="6393070" y="2298505"/>
            <a:ext cx="254000" cy="254000"/>
          </a:xfrm>
          <a:prstGeom prst="rect">
            <a:avLst/>
          </a:prstGeom>
        </p:spPr>
      </p:pic>
    </p:spTree>
    <p:extLst>
      <p:ext uri="{BB962C8B-B14F-4D97-AF65-F5344CB8AC3E}">
        <p14:creationId xmlns:p14="http://schemas.microsoft.com/office/powerpoint/2010/main" val="3581101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3756976-AF12-6846-81A0-814668CE40CC}"/>
              </a:ext>
            </a:extLst>
          </p:cNvPr>
          <p:cNvSpPr/>
          <p:nvPr/>
        </p:nvSpPr>
        <p:spPr bwMode="auto">
          <a:xfrm>
            <a:off x="371475" y="2176272"/>
            <a:ext cx="9540924" cy="1060704"/>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21" name="Espace réservé du texte 2">
            <a:extLst>
              <a:ext uri="{FF2B5EF4-FFF2-40B4-BE49-F238E27FC236}">
                <a16:creationId xmlns:a16="http://schemas.microsoft.com/office/drawing/2014/main" id="{A1C72504-9D03-BF43-BBF0-CDF3A1BD0DCC}"/>
              </a:ext>
            </a:extLst>
          </p:cNvPr>
          <p:cNvSpPr>
            <a:spLocks noGrp="1"/>
          </p:cNvSpPr>
          <p:nvPr>
            <p:ph type="body" sz="quarter" idx="11"/>
          </p:nvPr>
        </p:nvSpPr>
        <p:spPr/>
        <p:txBody>
          <a:bodyPr/>
          <a:lstStyle/>
          <a:p>
            <a:r>
              <a:rPr lang="fr-FR"/>
              <a:t>3. Principes d’électro-perméabilisation</a:t>
            </a:r>
            <a:endParaRPr lang="fr-FR" dirty="0"/>
          </a:p>
        </p:txBody>
      </p:sp>
      <p:sp>
        <p:nvSpPr>
          <p:cNvPr id="17" name="Espace réservé du texte 4">
            <a:extLst>
              <a:ext uri="{FF2B5EF4-FFF2-40B4-BE49-F238E27FC236}">
                <a16:creationId xmlns:a16="http://schemas.microsoft.com/office/drawing/2014/main" id="{1CEBE7C3-B409-5D48-8077-BF10E636256F}"/>
              </a:ext>
            </a:extLst>
          </p:cNvPr>
          <p:cNvSpPr>
            <a:spLocks noGrp="1"/>
          </p:cNvSpPr>
          <p:nvPr>
            <p:ph type="body" sz="quarter" idx="12"/>
          </p:nvPr>
        </p:nvSpPr>
        <p:spPr/>
        <p:txBody>
          <a:bodyPr/>
          <a:lstStyle/>
          <a:p>
            <a:r>
              <a:rPr lang="fr-FR" sz="2400" dirty="0" smtClean="0"/>
              <a:t>3.1. MODÈLE ÉLECTROMÉCANIQUE DE PERMÉABILISATION DES MEMBRANES</a:t>
            </a:r>
          </a:p>
          <a:p>
            <a:endParaRPr lang="fr-FR" sz="2400" dirty="0"/>
          </a:p>
        </p:txBody>
      </p:sp>
      <p:sp>
        <p:nvSpPr>
          <p:cNvPr id="4" name="Espace réservé du texte 3"/>
          <p:cNvSpPr>
            <a:spLocks noGrp="1"/>
          </p:cNvSpPr>
          <p:nvPr>
            <p:ph type="body" sz="quarter" idx="13"/>
          </p:nvPr>
        </p:nvSpPr>
        <p:spPr>
          <a:xfrm>
            <a:off x="331787" y="1146175"/>
            <a:ext cx="10028238" cy="2169825"/>
          </a:xfrm>
        </p:spPr>
        <p:txBody>
          <a:bodyPr>
            <a:spAutoFit/>
          </a:bodyPr>
          <a:lstStyle/>
          <a:p>
            <a:pPr algn="l">
              <a:lnSpc>
                <a:spcPts val="2700"/>
              </a:lnSpc>
              <a:spcBef>
                <a:spcPts val="0"/>
              </a:spcBef>
            </a:pPr>
            <a:r>
              <a:rPr lang="fr-FR" dirty="0"/>
              <a:t>L'application d'un champ électrique externe (par les CEP) induit la </a:t>
            </a:r>
            <a:r>
              <a:rPr lang="fr-FR" b="1" dirty="0">
                <a:solidFill>
                  <a:srgbClr val="206580"/>
                </a:solidFill>
              </a:rPr>
              <a:t>formation de charges libres </a:t>
            </a:r>
            <a:r>
              <a:rPr lang="fr-FR" dirty="0"/>
              <a:t>qui</a:t>
            </a:r>
            <a:r>
              <a:rPr lang="fr-FR" b="1" dirty="0">
                <a:solidFill>
                  <a:srgbClr val="206580"/>
                </a:solidFill>
              </a:rPr>
              <a:t> s'accumulent </a:t>
            </a:r>
            <a:r>
              <a:rPr lang="fr-FR" dirty="0"/>
              <a:t>au niveau des 2 côtés de la membrane cellulaire. </a:t>
            </a:r>
          </a:p>
          <a:p>
            <a:pPr algn="l">
              <a:lnSpc>
                <a:spcPts val="2700"/>
              </a:lnSpc>
              <a:spcBef>
                <a:spcPts val="0"/>
              </a:spcBef>
            </a:pPr>
            <a:endParaRPr lang="fr-FR" dirty="0"/>
          </a:p>
          <a:p>
            <a:pPr algn="l">
              <a:lnSpc>
                <a:spcPts val="2700"/>
              </a:lnSpc>
              <a:spcBef>
                <a:spcPts val="0"/>
              </a:spcBef>
            </a:pPr>
            <a:r>
              <a:rPr lang="fr-FR" dirty="0"/>
              <a:t>Les charges sont séparées par la membrane et induisent une </a:t>
            </a:r>
            <a:r>
              <a:rPr lang="fr-FR" b="1" dirty="0">
                <a:solidFill>
                  <a:srgbClr val="206580"/>
                </a:solidFill>
              </a:rPr>
              <a:t>augmentation du potentiel transmembranaire (tension transmembranaire induite ITV)</a:t>
            </a:r>
            <a:r>
              <a:rPr lang="fr-FR" b="1" dirty="0"/>
              <a:t>,</a:t>
            </a:r>
            <a:r>
              <a:rPr lang="fr-FR" dirty="0"/>
              <a:t> en plus du</a:t>
            </a:r>
            <a:r>
              <a:rPr lang="fr-FR" b="1" dirty="0"/>
              <a:t> </a:t>
            </a:r>
            <a:r>
              <a:rPr lang="fr-FR" dirty="0"/>
              <a:t>potentiel natif de la membrane cellulaire. </a:t>
            </a:r>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16</a:t>
            </a:fld>
            <a:endParaRPr lang="fr-FR" dirty="0"/>
          </a:p>
        </p:txBody>
      </p:sp>
      <p:sp>
        <p:nvSpPr>
          <p:cNvPr id="22" name="ZoneTexte 21">
            <a:extLst>
              <a:ext uri="{FF2B5EF4-FFF2-40B4-BE49-F238E27FC236}">
                <a16:creationId xmlns:a16="http://schemas.microsoft.com/office/drawing/2014/main" id="{6E720235-D1A9-DF48-9997-1CD789251F06}"/>
              </a:ext>
            </a:extLst>
          </p:cNvPr>
          <p:cNvSpPr txBox="1"/>
          <p:nvPr/>
        </p:nvSpPr>
        <p:spPr>
          <a:xfrm>
            <a:off x="5105972" y="6071933"/>
            <a:ext cx="4806427" cy="738664"/>
          </a:xfrm>
          <a:prstGeom prst="rect">
            <a:avLst/>
          </a:prstGeom>
          <a:noFill/>
        </p:spPr>
        <p:txBody>
          <a:bodyPr wrap="square" rtlCol="0">
            <a:spAutoFit/>
          </a:bodyPr>
          <a:lstStyle/>
          <a:p>
            <a:pPr algn="r"/>
            <a:r>
              <a:rPr lang="fr-FR" sz="1400" i="1" dirty="0">
                <a:solidFill>
                  <a:schemeClr val="bg2"/>
                </a:solidFill>
              </a:rPr>
              <a:t> Exposition aux champs électriques d'une cellule en suspension dans un milieu électrolytique aqueux. RTV, </a:t>
            </a:r>
            <a:r>
              <a:rPr lang="fr-FR" sz="1400" b="1" i="1" dirty="0">
                <a:solidFill>
                  <a:srgbClr val="206580"/>
                </a:solidFill>
              </a:rPr>
              <a:t>tension transmembranaire induite </a:t>
            </a:r>
            <a:r>
              <a:rPr lang="fr-FR" sz="1400" i="1" dirty="0">
                <a:solidFill>
                  <a:schemeClr val="bg2"/>
                </a:solidFill>
              </a:rPr>
              <a:t>(d'après Martinez et al., 2020).</a:t>
            </a:r>
          </a:p>
        </p:txBody>
      </p:sp>
      <p:pic>
        <p:nvPicPr>
          <p:cNvPr id="24" name="Image 23">
            <a:extLst>
              <a:ext uri="{FF2B5EF4-FFF2-40B4-BE49-F238E27FC236}">
                <a16:creationId xmlns:a16="http://schemas.microsoft.com/office/drawing/2014/main" id="{AF00A840-0181-A44F-945E-33CD09D7C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5" y="3466006"/>
            <a:ext cx="9540924" cy="2546291"/>
          </a:xfrm>
          <a:prstGeom prst="rect">
            <a:avLst/>
          </a:prstGeom>
          <a:ln>
            <a:solidFill>
              <a:schemeClr val="bg2"/>
            </a:solidFill>
          </a:ln>
        </p:spPr>
      </p:pic>
      <p:pic>
        <p:nvPicPr>
          <p:cNvPr id="13" name="Image 12">
            <a:extLst>
              <a:ext uri="{FF2B5EF4-FFF2-40B4-BE49-F238E27FC236}">
                <a16:creationId xmlns:a16="http://schemas.microsoft.com/office/drawing/2014/main" id="{A950ADE6-7BE1-4B4C-9B08-AB2DB32C3FA4}"/>
              </a:ext>
            </a:extLst>
          </p:cNvPr>
          <p:cNvPicPr>
            <a:picLocks noChangeAspect="1"/>
          </p:cNvPicPr>
          <p:nvPr/>
        </p:nvPicPr>
        <p:blipFill>
          <a:blip r:embed="rId3"/>
          <a:stretch>
            <a:fillRect/>
          </a:stretch>
        </p:blipFill>
        <p:spPr bwMode="auto">
          <a:xfrm>
            <a:off x="9785399" y="2049272"/>
            <a:ext cx="254000" cy="254000"/>
          </a:xfrm>
          <a:prstGeom prst="rect">
            <a:avLst/>
          </a:prstGeom>
        </p:spPr>
      </p:pic>
    </p:spTree>
    <p:extLst>
      <p:ext uri="{BB962C8B-B14F-4D97-AF65-F5344CB8AC3E}">
        <p14:creationId xmlns:p14="http://schemas.microsoft.com/office/powerpoint/2010/main" val="2242834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56976-AF12-6846-81A0-814668CE40CC}"/>
              </a:ext>
            </a:extLst>
          </p:cNvPr>
          <p:cNvSpPr/>
          <p:nvPr/>
        </p:nvSpPr>
        <p:spPr bwMode="auto">
          <a:xfrm>
            <a:off x="396782" y="1149025"/>
            <a:ext cx="9898248" cy="2197619"/>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21" name="Espace réservé du texte 2">
            <a:extLst>
              <a:ext uri="{FF2B5EF4-FFF2-40B4-BE49-F238E27FC236}">
                <a16:creationId xmlns:a16="http://schemas.microsoft.com/office/drawing/2014/main" id="{A1C72504-9D03-BF43-BBF0-CDF3A1BD0DCC}"/>
              </a:ext>
            </a:extLst>
          </p:cNvPr>
          <p:cNvSpPr>
            <a:spLocks noGrp="1"/>
          </p:cNvSpPr>
          <p:nvPr>
            <p:ph type="body" sz="quarter" idx="11"/>
          </p:nvPr>
        </p:nvSpPr>
        <p:spPr/>
        <p:txBody>
          <a:bodyPr/>
          <a:lstStyle/>
          <a:p>
            <a:r>
              <a:rPr lang="fr-FR"/>
              <a:t>3. Principes d’électro-perméabilisation</a:t>
            </a:r>
            <a:endParaRPr lang="fr-FR" dirty="0"/>
          </a:p>
        </p:txBody>
      </p:sp>
      <p:sp>
        <p:nvSpPr>
          <p:cNvPr id="17" name="Espace réservé du texte 4">
            <a:extLst>
              <a:ext uri="{FF2B5EF4-FFF2-40B4-BE49-F238E27FC236}">
                <a16:creationId xmlns:a16="http://schemas.microsoft.com/office/drawing/2014/main" id="{1CEBE7C3-B409-5D48-8077-BF10E636256F}"/>
              </a:ext>
            </a:extLst>
          </p:cNvPr>
          <p:cNvSpPr>
            <a:spLocks noGrp="1"/>
          </p:cNvSpPr>
          <p:nvPr>
            <p:ph type="body" sz="quarter" idx="12"/>
          </p:nvPr>
        </p:nvSpPr>
        <p:spPr/>
        <p:txBody>
          <a:bodyPr/>
          <a:lstStyle/>
          <a:p>
            <a:r>
              <a:rPr lang="fr-FR" sz="2400" dirty="0" smtClean="0"/>
              <a:t>3.1. MODÈLE ÉLECTROMÉCANIQUE DE PERMÉABILISATION DES MEMBRANES</a:t>
            </a:r>
          </a:p>
          <a:p>
            <a:endParaRPr lang="fr-FR" sz="2400" dirty="0"/>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17</a:t>
            </a:fld>
            <a:endParaRPr lang="fr-FR" dirty="0"/>
          </a:p>
        </p:txBody>
      </p:sp>
      <p:graphicFrame>
        <p:nvGraphicFramePr>
          <p:cNvPr id="9" name="Object 2"/>
          <p:cNvGraphicFramePr>
            <a:graphicFrameLocks noChangeAspect="1"/>
          </p:cNvGraphicFramePr>
          <p:nvPr>
            <p:extLst>
              <p:ext uri="{D42A27DB-BD31-4B8C-83A1-F6EECF244321}">
                <p14:modId xmlns:p14="http://schemas.microsoft.com/office/powerpoint/2010/main" val="3121984302"/>
              </p:ext>
            </p:extLst>
          </p:nvPr>
        </p:nvGraphicFramePr>
        <p:xfrm>
          <a:off x="899377" y="3504953"/>
          <a:ext cx="1622425" cy="839787"/>
        </p:xfrm>
        <a:graphic>
          <a:graphicData uri="http://schemas.openxmlformats.org/presentationml/2006/ole">
            <mc:AlternateContent xmlns:mc="http://schemas.openxmlformats.org/markup-compatibility/2006">
              <mc:Choice xmlns:v="urn:schemas-microsoft-com:vml" Requires="v">
                <p:oleObj spid="_x0000_s17593" name="Équation" r:id="rId3" imgW="0" imgH="0" progId="Equation.3">
                  <p:embed/>
                </p:oleObj>
              </mc:Choice>
              <mc:Fallback>
                <p:oleObj name="Équation" r:id="rId3" imgW="0" imgH="0" progId="Equation.3">
                  <p:embed/>
                  <p:pic>
                    <p:nvPicPr>
                      <p:cNvPr id="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377" y="3504953"/>
                        <a:ext cx="1622425" cy="839787"/>
                      </a:xfrm>
                      <a:prstGeom prst="rect">
                        <a:avLst/>
                      </a:prstGeom>
                      <a:noFill/>
                      <a:ln>
                        <a:noFill/>
                      </a:ln>
                      <a:extLst/>
                    </p:spPr>
                  </p:pic>
                </p:oleObj>
              </mc:Fallback>
            </mc:AlternateContent>
          </a:graphicData>
        </a:graphic>
      </p:graphicFrame>
      <p:sp>
        <p:nvSpPr>
          <p:cNvPr id="10" name="Rectangle 12"/>
          <p:cNvSpPr>
            <a:spLocks noChangeArrowheads="1"/>
          </p:cNvSpPr>
          <p:nvPr/>
        </p:nvSpPr>
        <p:spPr bwMode="auto">
          <a:xfrm>
            <a:off x="3049623" y="3346644"/>
            <a:ext cx="63563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tabLst>
                <a:tab pos="381000" algn="l"/>
              </a:tabLst>
              <a:defRPr sz="34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tabLst>
                <a:tab pos="381000" algn="l"/>
              </a:tabLst>
              <a:defRPr sz="30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tabLst>
                <a:tab pos="381000" algn="l"/>
              </a:tabLst>
              <a:defRPr sz="26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tabLst>
                <a:tab pos="381000" algn="l"/>
              </a:tabLst>
              <a:defRPr sz="21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tabLst>
                <a:tab pos="381000" algn="l"/>
              </a:tabLst>
              <a:defRPr sz="21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tabLst>
                <a:tab pos="381000" algn="l"/>
              </a:tabLst>
              <a:defRPr sz="21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tabLst>
                <a:tab pos="381000" algn="l"/>
              </a:tabLst>
              <a:defRPr sz="21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tabLst>
                <a:tab pos="381000" algn="l"/>
              </a:tabLst>
              <a:defRPr sz="21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tabLst>
                <a:tab pos="381000" algn="l"/>
              </a:tabLst>
              <a:defRPr sz="2100">
                <a:solidFill>
                  <a:schemeClr val="tx1"/>
                </a:solidFill>
                <a:latin typeface="Times" panose="02020603050405020304" pitchFamily="18" charset="0"/>
                <a:ea typeface="MS PGothic" panose="020B0600070205080204" pitchFamily="34" charset="-128"/>
              </a:defRPr>
            </a:lvl9pPr>
          </a:lstStyle>
          <a:p>
            <a:pPr>
              <a:lnSpc>
                <a:spcPts val="2100"/>
              </a:lnSpc>
              <a:spcBef>
                <a:spcPct val="0"/>
              </a:spcBef>
              <a:buFontTx/>
              <a:buNone/>
            </a:pPr>
            <a:r>
              <a:rPr lang="fr-FR" altLang="fr-FR" sz="1600" i="1" dirty="0">
                <a:solidFill>
                  <a:schemeClr val="bg2"/>
                </a:solidFill>
                <a:latin typeface="+mn-lt"/>
              </a:rPr>
              <a:t>F = Intensité des </a:t>
            </a:r>
            <a:r>
              <a:rPr lang="fr-FR" altLang="fr-FR" sz="1600" b="1" i="1" dirty="0">
                <a:solidFill>
                  <a:srgbClr val="206580"/>
                </a:solidFill>
                <a:latin typeface="+mn-lt"/>
              </a:rPr>
              <a:t>forces d'attractions </a:t>
            </a:r>
            <a:r>
              <a:rPr lang="fr-FR" altLang="fr-FR" sz="1600" i="1" dirty="0">
                <a:solidFill>
                  <a:schemeClr val="bg2"/>
                </a:solidFill>
                <a:latin typeface="+mn-lt"/>
              </a:rPr>
              <a:t>entre les charges.</a:t>
            </a:r>
          </a:p>
          <a:p>
            <a:pPr>
              <a:lnSpc>
                <a:spcPts val="2100"/>
              </a:lnSpc>
              <a:spcBef>
                <a:spcPct val="0"/>
              </a:spcBef>
              <a:buFontTx/>
              <a:buNone/>
            </a:pPr>
            <a:r>
              <a:rPr lang="fr-FR" altLang="fr-FR" sz="1600" i="1" dirty="0">
                <a:solidFill>
                  <a:schemeClr val="bg2"/>
                </a:solidFill>
                <a:latin typeface="+mn-lt"/>
              </a:rPr>
              <a:t>K = Constante de proportionnalité.</a:t>
            </a:r>
          </a:p>
          <a:p>
            <a:pPr>
              <a:lnSpc>
                <a:spcPts val="2100"/>
              </a:lnSpc>
              <a:spcBef>
                <a:spcPct val="0"/>
              </a:spcBef>
              <a:buFontTx/>
              <a:buNone/>
            </a:pPr>
            <a:r>
              <a:rPr lang="fr-FR" altLang="fr-FR" sz="1600" i="1" dirty="0">
                <a:solidFill>
                  <a:schemeClr val="bg2"/>
                </a:solidFill>
                <a:latin typeface="+mn-lt"/>
              </a:rPr>
              <a:t>q</a:t>
            </a:r>
            <a:r>
              <a:rPr lang="fr-FR" altLang="fr-FR" sz="1600" i="1" baseline="-25000" dirty="0">
                <a:solidFill>
                  <a:schemeClr val="bg2"/>
                </a:solidFill>
                <a:latin typeface="+mn-lt"/>
              </a:rPr>
              <a:t>1</a:t>
            </a:r>
            <a:r>
              <a:rPr lang="fr-FR" altLang="fr-FR" sz="1600" i="1" dirty="0">
                <a:solidFill>
                  <a:schemeClr val="bg2"/>
                </a:solidFill>
                <a:latin typeface="+mn-lt"/>
              </a:rPr>
              <a:t> &amp; q</a:t>
            </a:r>
            <a:r>
              <a:rPr lang="fr-FR" altLang="fr-FR" sz="1600" i="1" baseline="-25000" dirty="0">
                <a:solidFill>
                  <a:schemeClr val="bg2"/>
                </a:solidFill>
                <a:latin typeface="+mn-lt"/>
              </a:rPr>
              <a:t>2</a:t>
            </a:r>
            <a:r>
              <a:rPr lang="fr-FR" altLang="fr-FR" sz="1600" i="1" dirty="0">
                <a:solidFill>
                  <a:schemeClr val="bg2"/>
                </a:solidFill>
                <a:latin typeface="+mn-lt"/>
              </a:rPr>
              <a:t> = Intensité des charges 1 </a:t>
            </a:r>
            <a:r>
              <a:rPr lang="fr-FR" altLang="fr-FR" sz="1600" i="1" dirty="0" smtClean="0">
                <a:solidFill>
                  <a:schemeClr val="bg2"/>
                </a:solidFill>
                <a:latin typeface="+mn-lt"/>
              </a:rPr>
              <a:t>et </a:t>
            </a:r>
            <a:r>
              <a:rPr lang="fr-FR" altLang="fr-FR" sz="1600" i="1" dirty="0">
                <a:solidFill>
                  <a:schemeClr val="bg2"/>
                </a:solidFill>
                <a:latin typeface="+mn-lt"/>
              </a:rPr>
              <a:t>2</a:t>
            </a:r>
          </a:p>
          <a:p>
            <a:pPr>
              <a:lnSpc>
                <a:spcPts val="2100"/>
              </a:lnSpc>
              <a:spcBef>
                <a:spcPct val="0"/>
              </a:spcBef>
              <a:buFontTx/>
              <a:buNone/>
            </a:pPr>
            <a:r>
              <a:rPr lang="fr-FR" altLang="fr-FR" sz="1600" i="1" dirty="0">
                <a:solidFill>
                  <a:schemeClr val="bg2"/>
                </a:solidFill>
                <a:latin typeface="+mn-lt"/>
              </a:rPr>
              <a:t>r = Distance séparant les charges (</a:t>
            </a:r>
            <a:r>
              <a:rPr lang="fr-FR" altLang="fr-FR" sz="1600" b="1" i="1" dirty="0">
                <a:solidFill>
                  <a:srgbClr val="206580"/>
                </a:solidFill>
                <a:latin typeface="+mn-lt"/>
              </a:rPr>
              <a:t>épaisseur de la membrane</a:t>
            </a:r>
            <a:r>
              <a:rPr lang="fr-FR" altLang="fr-FR" sz="1600" i="1" dirty="0">
                <a:solidFill>
                  <a:schemeClr val="bg2"/>
                </a:solidFill>
                <a:latin typeface="+mn-lt"/>
              </a:rPr>
              <a:t>)</a:t>
            </a:r>
          </a:p>
        </p:txBody>
      </p:sp>
      <p:sp>
        <p:nvSpPr>
          <p:cNvPr id="15" name="Espace réservé du texte 3">
            <a:extLst>
              <a:ext uri="{FF2B5EF4-FFF2-40B4-BE49-F238E27FC236}">
                <a16:creationId xmlns:a16="http://schemas.microsoft.com/office/drawing/2014/main" id="{98ABD202-52F6-D44A-9561-664F4F9663E7}"/>
              </a:ext>
            </a:extLst>
          </p:cNvPr>
          <p:cNvSpPr txBox="1">
            <a:spLocks/>
          </p:cNvSpPr>
          <p:nvPr/>
        </p:nvSpPr>
        <p:spPr>
          <a:xfrm>
            <a:off x="411943" y="1172348"/>
            <a:ext cx="9898248" cy="2150973"/>
          </a:xfrm>
          <a:prstGeom prst="rect">
            <a:avLst/>
          </a:prstGeom>
        </p:spPr>
        <p:txBody>
          <a:bodyPr wrap="square">
            <a:spAutoFit/>
          </a:bodyPr>
          <a:lstStyle>
            <a:lvl1pPr marL="0" indent="0" algn="just" defTabSz="1007943" rtl="0" eaLnBrk="1" latinLnBrk="0" hangingPunct="1">
              <a:lnSpc>
                <a:spcPct val="90000"/>
              </a:lnSpc>
              <a:spcBef>
                <a:spcPts val="1102"/>
              </a:spcBef>
              <a:buFont typeface="Arial" panose="020B0604020202020204" pitchFamily="34" charset="0"/>
              <a:buNone/>
              <a:defRPr sz="2000" kern="1200">
                <a:solidFill>
                  <a:schemeClr val="bg2"/>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342900" indent="-342900" algn="l">
              <a:lnSpc>
                <a:spcPts val="2700"/>
              </a:lnSpc>
              <a:spcBef>
                <a:spcPts val="0"/>
              </a:spcBef>
              <a:buClr>
                <a:schemeClr val="bg2"/>
              </a:buClr>
              <a:buFont typeface="Arial" panose="020B0604020202020204" pitchFamily="34" charset="0"/>
              <a:buChar char="•"/>
            </a:pPr>
            <a:r>
              <a:rPr lang="fr-FR" b="1" dirty="0" smtClean="0">
                <a:solidFill>
                  <a:srgbClr val="206580"/>
                </a:solidFill>
              </a:rPr>
              <a:t>La </a:t>
            </a:r>
            <a:r>
              <a:rPr lang="fr-FR" b="1" dirty="0">
                <a:solidFill>
                  <a:srgbClr val="206580"/>
                </a:solidFill>
              </a:rPr>
              <a:t>génération de charges </a:t>
            </a:r>
            <a:r>
              <a:rPr lang="fr-FR" dirty="0"/>
              <a:t>par un champ électrique externe (ex. CEP) de part et d'autre de la </a:t>
            </a:r>
            <a:r>
              <a:rPr lang="fr-FR" dirty="0" smtClean="0"/>
              <a:t>membrane </a:t>
            </a:r>
            <a:r>
              <a:rPr lang="fr-FR" dirty="0"/>
              <a:t>induit </a:t>
            </a:r>
            <a:r>
              <a:rPr lang="fr-FR" b="1" dirty="0">
                <a:solidFill>
                  <a:srgbClr val="206580"/>
                </a:solidFill>
              </a:rPr>
              <a:t>une force de compression de la membrane </a:t>
            </a:r>
            <a:r>
              <a:rPr lang="fr-FR" dirty="0"/>
              <a:t>séparant les charges.</a:t>
            </a:r>
          </a:p>
          <a:p>
            <a:pPr algn="l">
              <a:lnSpc>
                <a:spcPts val="2700"/>
              </a:lnSpc>
              <a:spcBef>
                <a:spcPts val="0"/>
              </a:spcBef>
            </a:pPr>
            <a:endParaRPr lang="fr-FR" dirty="0"/>
          </a:p>
          <a:p>
            <a:pPr marL="342900" indent="-342900" algn="l">
              <a:lnSpc>
                <a:spcPts val="2700"/>
              </a:lnSpc>
              <a:spcBef>
                <a:spcPts val="0"/>
              </a:spcBef>
              <a:buFont typeface="Arial" panose="020B0604020202020204" pitchFamily="34" charset="0"/>
              <a:buChar char="•"/>
            </a:pPr>
            <a:r>
              <a:rPr lang="fr-FR" dirty="0" smtClean="0"/>
              <a:t>La</a:t>
            </a:r>
            <a:r>
              <a:rPr lang="fr-FR" dirty="0" smtClean="0">
                <a:solidFill>
                  <a:srgbClr val="206580"/>
                </a:solidFill>
              </a:rPr>
              <a:t> </a:t>
            </a:r>
            <a:r>
              <a:rPr lang="fr-FR" b="1" dirty="0">
                <a:solidFill>
                  <a:srgbClr val="206580"/>
                </a:solidFill>
              </a:rPr>
              <a:t>force</a:t>
            </a:r>
            <a:r>
              <a:rPr lang="fr-FR" dirty="0">
                <a:solidFill>
                  <a:srgbClr val="206580"/>
                </a:solidFill>
              </a:rPr>
              <a:t> </a:t>
            </a:r>
            <a:r>
              <a:rPr lang="fr-FR" dirty="0"/>
              <a:t>de compression qui s'exerce sur la membrane cellulaire dépend de la </a:t>
            </a:r>
            <a:r>
              <a:rPr lang="fr-FR" b="1" dirty="0">
                <a:solidFill>
                  <a:srgbClr val="206580"/>
                </a:solidFill>
              </a:rPr>
              <a:t>densité des charges</a:t>
            </a:r>
            <a:r>
              <a:rPr lang="fr-FR" b="1" dirty="0">
                <a:solidFill>
                  <a:srgbClr val="157CC6"/>
                </a:solidFill>
              </a:rPr>
              <a:t> </a:t>
            </a:r>
            <a:r>
              <a:rPr lang="fr-FR" dirty="0"/>
              <a:t>générées (induites par le procédé CEP) et de </a:t>
            </a:r>
            <a:r>
              <a:rPr lang="fr-FR" b="1" dirty="0">
                <a:solidFill>
                  <a:srgbClr val="206580"/>
                </a:solidFill>
              </a:rPr>
              <a:t>l'épaisseur de la membrane </a:t>
            </a:r>
            <a:r>
              <a:rPr lang="fr-FR" dirty="0"/>
              <a:t>cellulaire.</a:t>
            </a:r>
          </a:p>
        </p:txBody>
      </p:sp>
      <p:pic>
        <p:nvPicPr>
          <p:cNvPr id="23" name="Image 22">
            <a:extLst>
              <a:ext uri="{FF2B5EF4-FFF2-40B4-BE49-F238E27FC236}">
                <a16:creationId xmlns:a16="http://schemas.microsoft.com/office/drawing/2014/main" id="{82B17069-2AE7-3349-95B4-2ADE3CA9AC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3892" y="4888212"/>
            <a:ext cx="9049175" cy="1943074"/>
          </a:xfrm>
          <a:prstGeom prst="rect">
            <a:avLst/>
          </a:prstGeom>
          <a:ln>
            <a:solidFill>
              <a:schemeClr val="bg2"/>
            </a:solidFill>
          </a:ln>
        </p:spPr>
      </p:pic>
      <p:sp>
        <p:nvSpPr>
          <p:cNvPr id="24" name="ZoneTexte 23">
            <a:extLst>
              <a:ext uri="{FF2B5EF4-FFF2-40B4-BE49-F238E27FC236}">
                <a16:creationId xmlns:a16="http://schemas.microsoft.com/office/drawing/2014/main" id="{1B75FCCF-7CA5-C64C-936E-F471829FBBD5}"/>
              </a:ext>
            </a:extLst>
          </p:cNvPr>
          <p:cNvSpPr txBox="1"/>
          <p:nvPr/>
        </p:nvSpPr>
        <p:spPr>
          <a:xfrm>
            <a:off x="2451652" y="6910342"/>
            <a:ext cx="7403853" cy="523220"/>
          </a:xfrm>
          <a:prstGeom prst="rect">
            <a:avLst/>
          </a:prstGeom>
          <a:noFill/>
        </p:spPr>
        <p:txBody>
          <a:bodyPr wrap="square" rtlCol="0">
            <a:spAutoFit/>
          </a:bodyPr>
          <a:lstStyle/>
          <a:p>
            <a:pPr algn="r"/>
            <a:r>
              <a:rPr lang="fr-FR" sz="1400" i="1" dirty="0">
                <a:solidFill>
                  <a:schemeClr val="bg2"/>
                </a:solidFill>
              </a:rPr>
              <a:t> Exposition aux champs électriques d'une cellule en suspension dans un milieu électrolytique aqueux. RTV, </a:t>
            </a:r>
            <a:r>
              <a:rPr lang="fr-FR" sz="1400" b="1" i="1" dirty="0">
                <a:solidFill>
                  <a:srgbClr val="206580"/>
                </a:solidFill>
              </a:rPr>
              <a:t>tension transmembranaire induite </a:t>
            </a:r>
            <a:r>
              <a:rPr lang="fr-FR" sz="1400" i="1" dirty="0">
                <a:solidFill>
                  <a:schemeClr val="bg2"/>
                </a:solidFill>
              </a:rPr>
              <a:t>(d'après Martinez et al., 2020).</a:t>
            </a:r>
          </a:p>
        </p:txBody>
      </p:sp>
      <p:pic>
        <p:nvPicPr>
          <p:cNvPr id="16" name="Image 15">
            <a:extLst>
              <a:ext uri="{FF2B5EF4-FFF2-40B4-BE49-F238E27FC236}">
                <a16:creationId xmlns:a16="http://schemas.microsoft.com/office/drawing/2014/main" id="{A950ADE6-7BE1-4B4C-9B08-AB2DB32C3FA4}"/>
              </a:ext>
            </a:extLst>
          </p:cNvPr>
          <p:cNvPicPr>
            <a:picLocks noChangeAspect="1"/>
          </p:cNvPicPr>
          <p:nvPr/>
        </p:nvPicPr>
        <p:blipFill>
          <a:blip r:embed="rId6"/>
          <a:stretch>
            <a:fillRect/>
          </a:stretch>
        </p:blipFill>
        <p:spPr bwMode="auto">
          <a:xfrm>
            <a:off x="10168030" y="1040461"/>
            <a:ext cx="254000" cy="254000"/>
          </a:xfrm>
          <a:prstGeom prst="rect">
            <a:avLst/>
          </a:prstGeom>
        </p:spPr>
      </p:pic>
    </p:spTree>
    <p:extLst>
      <p:ext uri="{BB962C8B-B14F-4D97-AF65-F5344CB8AC3E}">
        <p14:creationId xmlns:p14="http://schemas.microsoft.com/office/powerpoint/2010/main" val="1297095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756976-AF12-6846-81A0-814668CE40CC}"/>
              </a:ext>
            </a:extLst>
          </p:cNvPr>
          <p:cNvSpPr/>
          <p:nvPr/>
        </p:nvSpPr>
        <p:spPr bwMode="auto">
          <a:xfrm>
            <a:off x="331787" y="1796723"/>
            <a:ext cx="5950141" cy="2779021"/>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14" name="Espace réservé du texte 2">
            <a:extLst>
              <a:ext uri="{FF2B5EF4-FFF2-40B4-BE49-F238E27FC236}">
                <a16:creationId xmlns:a16="http://schemas.microsoft.com/office/drawing/2014/main" id="{026AFC10-7BF3-6043-84D8-4D6CDD6CEE58}"/>
              </a:ext>
            </a:extLst>
          </p:cNvPr>
          <p:cNvSpPr>
            <a:spLocks noGrp="1"/>
          </p:cNvSpPr>
          <p:nvPr>
            <p:ph type="body" sz="quarter" idx="11"/>
          </p:nvPr>
        </p:nvSpPr>
        <p:spPr/>
        <p:txBody>
          <a:bodyPr/>
          <a:lstStyle/>
          <a:p>
            <a:r>
              <a:rPr lang="fr-FR"/>
              <a:t>3. Principes d’électro-perméabilisation</a:t>
            </a:r>
            <a:endParaRPr lang="fr-FR" dirty="0"/>
          </a:p>
        </p:txBody>
      </p:sp>
      <p:sp>
        <p:nvSpPr>
          <p:cNvPr id="17" name="Espace réservé du texte 4">
            <a:extLst>
              <a:ext uri="{FF2B5EF4-FFF2-40B4-BE49-F238E27FC236}">
                <a16:creationId xmlns:a16="http://schemas.microsoft.com/office/drawing/2014/main" id="{DA10D230-E3F4-B24B-8D4D-E8E49FD9A49F}"/>
              </a:ext>
            </a:extLst>
          </p:cNvPr>
          <p:cNvSpPr>
            <a:spLocks noGrp="1"/>
          </p:cNvSpPr>
          <p:nvPr>
            <p:ph type="body" sz="quarter" idx="12"/>
          </p:nvPr>
        </p:nvSpPr>
        <p:spPr/>
        <p:txBody>
          <a:bodyPr/>
          <a:lstStyle/>
          <a:p>
            <a:r>
              <a:rPr lang="fr-FR" sz="2400" dirty="0" smtClean="0"/>
              <a:t>3.1. MODÈLE ÉLECTROMÉCANIQUE DE PERMÉABILISATION DES MEMBRANES</a:t>
            </a:r>
          </a:p>
          <a:p>
            <a:endParaRPr lang="fr-FR" sz="2400" dirty="0"/>
          </a:p>
        </p:txBody>
      </p:sp>
      <p:sp>
        <p:nvSpPr>
          <p:cNvPr id="4" name="Espace réservé du texte 3"/>
          <p:cNvSpPr>
            <a:spLocks noGrp="1"/>
          </p:cNvSpPr>
          <p:nvPr>
            <p:ph type="body" sz="quarter" idx="13"/>
          </p:nvPr>
        </p:nvSpPr>
        <p:spPr>
          <a:xfrm>
            <a:off x="331787" y="908431"/>
            <a:ext cx="10028238" cy="3554819"/>
          </a:xfrm>
        </p:spPr>
        <p:txBody>
          <a:bodyPr wrap="square">
            <a:spAutoFit/>
          </a:bodyPr>
          <a:lstStyle/>
          <a:p>
            <a:pPr algn="l">
              <a:lnSpc>
                <a:spcPts val="2700"/>
              </a:lnSpc>
              <a:spcBef>
                <a:spcPts val="0"/>
              </a:spcBef>
              <a:tabLst>
                <a:tab pos="530225" algn="l"/>
              </a:tabLst>
            </a:pPr>
            <a:r>
              <a:rPr lang="fr-FR" dirty="0"/>
              <a:t>Les </a:t>
            </a:r>
            <a:r>
              <a:rPr lang="fr-FR" b="1" dirty="0">
                <a:solidFill>
                  <a:srgbClr val="206580"/>
                </a:solidFill>
              </a:rPr>
              <a:t>caractéristiques rhéologiques</a:t>
            </a:r>
            <a:r>
              <a:rPr lang="fr-FR" b="1" dirty="0">
                <a:solidFill>
                  <a:srgbClr val="157CC6"/>
                </a:solidFill>
              </a:rPr>
              <a:t> </a:t>
            </a:r>
            <a:r>
              <a:rPr lang="fr-FR" dirty="0"/>
              <a:t>de la membrane conditionnent sa capacité à "se déformer" élastiquement (de manière réversible) sous l'effet des forces de compression.</a:t>
            </a:r>
          </a:p>
          <a:p>
            <a:pPr algn="l">
              <a:lnSpc>
                <a:spcPts val="2700"/>
              </a:lnSpc>
              <a:spcBef>
                <a:spcPts val="0"/>
              </a:spcBef>
              <a:tabLst>
                <a:tab pos="530225" algn="l"/>
              </a:tabLst>
            </a:pPr>
            <a:endParaRPr lang="fr-FR" dirty="0"/>
          </a:p>
          <a:p>
            <a:pPr algn="l">
              <a:lnSpc>
                <a:spcPts val="2700"/>
              </a:lnSpc>
              <a:spcBef>
                <a:spcPts val="0"/>
              </a:spcBef>
              <a:tabLst>
                <a:tab pos="530225" algn="l"/>
              </a:tabLst>
            </a:pPr>
            <a:r>
              <a:rPr lang="fr-FR" dirty="0"/>
              <a:t>Lorsque la déformation subie par la membrane dépasse</a:t>
            </a:r>
          </a:p>
          <a:p>
            <a:pPr>
              <a:lnSpc>
                <a:spcPts val="2700"/>
              </a:lnSpc>
              <a:spcBef>
                <a:spcPts val="0"/>
              </a:spcBef>
              <a:tabLst>
                <a:tab pos="530225" algn="l"/>
              </a:tabLst>
            </a:pPr>
            <a:r>
              <a:rPr lang="fr-FR" dirty="0"/>
              <a:t>la limite de déformation élastique réversible :</a:t>
            </a:r>
          </a:p>
          <a:p>
            <a:pPr>
              <a:lnSpc>
                <a:spcPts val="2700"/>
              </a:lnSpc>
              <a:spcBef>
                <a:spcPts val="0"/>
              </a:spcBef>
              <a:tabLst>
                <a:tab pos="530225" algn="l"/>
              </a:tabLst>
            </a:pPr>
            <a:r>
              <a:rPr lang="fr-FR" dirty="0">
                <a:sym typeface="Wingdings" panose="05000000000000000000" pitchFamily="2" charset="2"/>
              </a:rPr>
              <a:t> R</a:t>
            </a:r>
            <a:r>
              <a:rPr lang="fr-FR" dirty="0"/>
              <a:t>upture irréversible locale de la membrane.</a:t>
            </a:r>
          </a:p>
          <a:p>
            <a:pPr>
              <a:lnSpc>
                <a:spcPts val="2700"/>
              </a:lnSpc>
              <a:spcBef>
                <a:spcPts val="0"/>
              </a:spcBef>
              <a:tabLst>
                <a:tab pos="530225" algn="l"/>
              </a:tabLst>
            </a:pPr>
            <a:r>
              <a:rPr lang="fr-FR" dirty="0">
                <a:sym typeface="Wingdings" panose="05000000000000000000" pitchFamily="2" charset="2"/>
              </a:rPr>
              <a:t></a:t>
            </a:r>
            <a:r>
              <a:rPr lang="fr-FR" dirty="0"/>
              <a:t> </a:t>
            </a:r>
            <a:r>
              <a:rPr lang="fr-FR" b="1" dirty="0">
                <a:solidFill>
                  <a:srgbClr val="206580"/>
                </a:solidFill>
              </a:rPr>
              <a:t>Formation de pores </a:t>
            </a:r>
            <a:r>
              <a:rPr lang="fr-FR" dirty="0"/>
              <a:t>dans la </a:t>
            </a:r>
            <a:r>
              <a:rPr lang="fr-FR" dirty="0" smtClean="0"/>
              <a:t>membrane.</a:t>
            </a:r>
            <a:endParaRPr lang="fr-FR" dirty="0"/>
          </a:p>
          <a:p>
            <a:pPr>
              <a:lnSpc>
                <a:spcPts val="2700"/>
              </a:lnSpc>
              <a:spcBef>
                <a:spcPts val="0"/>
              </a:spcBef>
              <a:tabLst>
                <a:tab pos="530225" algn="l"/>
              </a:tabLst>
            </a:pPr>
            <a:r>
              <a:rPr lang="fr-FR" dirty="0">
                <a:sym typeface="Wingdings" panose="05000000000000000000" pitchFamily="2" charset="2"/>
              </a:rPr>
              <a:t> </a:t>
            </a:r>
            <a:r>
              <a:rPr lang="fr-FR" b="1" dirty="0">
                <a:solidFill>
                  <a:srgbClr val="206580"/>
                </a:solidFill>
              </a:rPr>
              <a:t>Augmentation de la perméabilité </a:t>
            </a:r>
            <a:r>
              <a:rPr lang="fr-FR" dirty="0"/>
              <a:t>de la membrane.</a:t>
            </a:r>
          </a:p>
          <a:p>
            <a:pPr>
              <a:lnSpc>
                <a:spcPts val="2700"/>
              </a:lnSpc>
              <a:spcBef>
                <a:spcPts val="0"/>
              </a:spcBef>
              <a:tabLst>
                <a:tab pos="530225" algn="l"/>
              </a:tabLst>
            </a:pPr>
            <a:r>
              <a:rPr lang="fr-FR" dirty="0">
                <a:sym typeface="Wingdings" panose="05000000000000000000" pitchFamily="2" charset="2"/>
              </a:rPr>
              <a:t></a:t>
            </a:r>
            <a:r>
              <a:rPr lang="fr-FR" dirty="0"/>
              <a:t> Modification de l'équilibre osmotique.</a:t>
            </a:r>
          </a:p>
          <a:p>
            <a:pPr>
              <a:lnSpc>
                <a:spcPts val="2700"/>
              </a:lnSpc>
              <a:spcBef>
                <a:spcPts val="0"/>
              </a:spcBef>
              <a:tabLst>
                <a:tab pos="530225" algn="l"/>
              </a:tabLst>
            </a:pPr>
            <a:r>
              <a:rPr lang="fr-FR" dirty="0">
                <a:sym typeface="Wingdings" pitchFamily="2" charset="2"/>
              </a:rPr>
              <a:t> </a:t>
            </a:r>
            <a:r>
              <a:rPr lang="fr-FR" b="1" dirty="0">
                <a:solidFill>
                  <a:srgbClr val="206580"/>
                </a:solidFill>
              </a:rPr>
              <a:t>"Mort" de la cellule</a:t>
            </a:r>
            <a:r>
              <a:rPr lang="fr-FR" dirty="0"/>
              <a:t>.</a:t>
            </a:r>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18</a:t>
            </a:fld>
            <a:endParaRPr lang="fr-FR" dirty="0"/>
          </a:p>
        </p:txBody>
      </p:sp>
      <p:pic>
        <p:nvPicPr>
          <p:cNvPr id="7" name="Image 6">
            <a:extLst>
              <a:ext uri="{FF2B5EF4-FFF2-40B4-BE49-F238E27FC236}">
                <a16:creationId xmlns:a16="http://schemas.microsoft.com/office/drawing/2014/main" id="{E26033AB-855B-1C45-887C-C9A4D5F916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9279" y="2578096"/>
            <a:ext cx="2524501" cy="2247844"/>
          </a:xfrm>
          <a:prstGeom prst="rect">
            <a:avLst/>
          </a:prstGeom>
          <a:ln>
            <a:solidFill>
              <a:schemeClr val="bg2"/>
            </a:solidFill>
          </a:ln>
        </p:spPr>
      </p:pic>
      <p:sp>
        <p:nvSpPr>
          <p:cNvPr id="16" name="ZoneTexte 15">
            <a:extLst>
              <a:ext uri="{FF2B5EF4-FFF2-40B4-BE49-F238E27FC236}">
                <a16:creationId xmlns:a16="http://schemas.microsoft.com/office/drawing/2014/main" id="{F7DF6CBE-DB91-044E-8F80-8E2D417EB398}"/>
              </a:ext>
            </a:extLst>
          </p:cNvPr>
          <p:cNvSpPr txBox="1"/>
          <p:nvPr/>
        </p:nvSpPr>
        <p:spPr>
          <a:xfrm>
            <a:off x="8657863" y="2607792"/>
            <a:ext cx="1939264" cy="1600438"/>
          </a:xfrm>
          <a:prstGeom prst="rect">
            <a:avLst/>
          </a:prstGeom>
          <a:noFill/>
        </p:spPr>
        <p:txBody>
          <a:bodyPr wrap="square" rtlCol="0">
            <a:spAutoFit/>
          </a:bodyPr>
          <a:lstStyle/>
          <a:p>
            <a:r>
              <a:rPr lang="fr-FR" sz="1400" i="1" dirty="0">
                <a:solidFill>
                  <a:schemeClr val="bg2"/>
                </a:solidFill>
              </a:rPr>
              <a:t>Types de pores dans les membranes lipidiques : (a) </a:t>
            </a:r>
            <a:r>
              <a:rPr lang="fr-FR" sz="1400" b="1" i="1" dirty="0">
                <a:solidFill>
                  <a:srgbClr val="206580"/>
                </a:solidFill>
              </a:rPr>
              <a:t>pore hydrophobe réversible</a:t>
            </a:r>
            <a:r>
              <a:rPr lang="fr-FR" sz="1400" i="1" dirty="0">
                <a:solidFill>
                  <a:schemeClr val="bg2"/>
                </a:solidFill>
              </a:rPr>
              <a:t>, (b) </a:t>
            </a:r>
            <a:r>
              <a:rPr lang="fr-FR" sz="1400" b="1" i="1" dirty="0">
                <a:solidFill>
                  <a:srgbClr val="206580"/>
                </a:solidFill>
              </a:rPr>
              <a:t>pore hydrophile irréversible </a:t>
            </a:r>
            <a:r>
              <a:rPr lang="fr-FR" sz="1400" i="1" dirty="0">
                <a:solidFill>
                  <a:schemeClr val="bg2"/>
                </a:solidFill>
              </a:rPr>
              <a:t>(d'après </a:t>
            </a:r>
            <a:r>
              <a:rPr lang="fr-FR" sz="1400" i="1" dirty="0" err="1">
                <a:solidFill>
                  <a:schemeClr val="bg2"/>
                </a:solidFill>
              </a:rPr>
              <a:t>Saulis</a:t>
            </a:r>
            <a:r>
              <a:rPr lang="fr-FR" sz="1400" i="1" dirty="0">
                <a:solidFill>
                  <a:schemeClr val="bg2"/>
                </a:solidFill>
              </a:rPr>
              <a:t> et Wouters 2007).</a:t>
            </a:r>
          </a:p>
        </p:txBody>
      </p:sp>
      <p:sp>
        <p:nvSpPr>
          <p:cNvPr id="18" name="ZoneTexte 17">
            <a:extLst>
              <a:ext uri="{FF2B5EF4-FFF2-40B4-BE49-F238E27FC236}">
                <a16:creationId xmlns:a16="http://schemas.microsoft.com/office/drawing/2014/main" id="{FFFE3CF6-22F1-D141-BF6A-56992439E67B}"/>
              </a:ext>
            </a:extLst>
          </p:cNvPr>
          <p:cNvSpPr txBox="1"/>
          <p:nvPr/>
        </p:nvSpPr>
        <p:spPr>
          <a:xfrm>
            <a:off x="6364216" y="5740777"/>
            <a:ext cx="3726081" cy="1600438"/>
          </a:xfrm>
          <a:prstGeom prst="rect">
            <a:avLst/>
          </a:prstGeom>
          <a:noFill/>
        </p:spPr>
        <p:txBody>
          <a:bodyPr wrap="square" rtlCol="0">
            <a:spAutoFit/>
          </a:bodyPr>
          <a:lstStyle/>
          <a:p>
            <a:r>
              <a:rPr lang="fr-FR" sz="1400" b="1" i="1" dirty="0">
                <a:solidFill>
                  <a:srgbClr val="206580"/>
                </a:solidFill>
              </a:rPr>
              <a:t>Perturbation de la paroi cellulaire </a:t>
            </a:r>
            <a:r>
              <a:rPr lang="fr-FR" sz="1400" i="1" dirty="0">
                <a:solidFill>
                  <a:schemeClr val="bg2"/>
                </a:solidFill>
              </a:rPr>
              <a:t>induite par le CEP sur des </a:t>
            </a:r>
            <a:r>
              <a:rPr lang="fr-FR" sz="1400" b="1" i="1" dirty="0">
                <a:solidFill>
                  <a:srgbClr val="206580"/>
                </a:solidFill>
              </a:rPr>
              <a:t>bactéries végétatives </a:t>
            </a:r>
            <a:r>
              <a:rPr lang="fr-FR" sz="1400" i="1" dirty="0">
                <a:solidFill>
                  <a:schemeClr val="bg2"/>
                </a:solidFill>
              </a:rPr>
              <a:t>(images MEB). (a) Population de bactéries non traitées (lisses). (b) Les bactéries pulsées après exposition aux CEP (1000 micro-pulsations à 7,5 kV/cm). Les flèches blanches = dommages de surface (d'après Pillet et al., 2016).</a:t>
            </a:r>
          </a:p>
        </p:txBody>
      </p:sp>
      <p:pic>
        <p:nvPicPr>
          <p:cNvPr id="19" name="Image 18">
            <a:extLst>
              <a:ext uri="{FF2B5EF4-FFF2-40B4-BE49-F238E27FC236}">
                <a16:creationId xmlns:a16="http://schemas.microsoft.com/office/drawing/2014/main" id="{FADA71C3-4AC1-7F4B-91E5-38F6EC897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49" y="4801655"/>
            <a:ext cx="6075767" cy="2609837"/>
          </a:xfrm>
          <a:prstGeom prst="rect">
            <a:avLst/>
          </a:prstGeom>
        </p:spPr>
      </p:pic>
      <p:pic>
        <p:nvPicPr>
          <p:cNvPr id="20" name="Image 19">
            <a:extLst>
              <a:ext uri="{FF2B5EF4-FFF2-40B4-BE49-F238E27FC236}">
                <a16:creationId xmlns:a16="http://schemas.microsoft.com/office/drawing/2014/main" id="{A950ADE6-7BE1-4B4C-9B08-AB2DB32C3FA4}"/>
              </a:ext>
            </a:extLst>
          </p:cNvPr>
          <p:cNvPicPr>
            <a:picLocks noChangeAspect="1"/>
          </p:cNvPicPr>
          <p:nvPr/>
        </p:nvPicPr>
        <p:blipFill>
          <a:blip r:embed="rId4"/>
          <a:stretch>
            <a:fillRect/>
          </a:stretch>
        </p:blipFill>
        <p:spPr bwMode="auto">
          <a:xfrm>
            <a:off x="6154928" y="1655158"/>
            <a:ext cx="254000" cy="254000"/>
          </a:xfrm>
          <a:prstGeom prst="rect">
            <a:avLst/>
          </a:prstGeom>
        </p:spPr>
      </p:pic>
    </p:spTree>
    <p:extLst>
      <p:ext uri="{BB962C8B-B14F-4D97-AF65-F5344CB8AC3E}">
        <p14:creationId xmlns:p14="http://schemas.microsoft.com/office/powerpoint/2010/main" val="1351658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2">
            <a:extLst>
              <a:ext uri="{FF2B5EF4-FFF2-40B4-BE49-F238E27FC236}">
                <a16:creationId xmlns:a16="http://schemas.microsoft.com/office/drawing/2014/main" id="{026AFC10-7BF3-6043-84D8-4D6CDD6CEE58}"/>
              </a:ext>
            </a:extLst>
          </p:cNvPr>
          <p:cNvSpPr>
            <a:spLocks noGrp="1"/>
          </p:cNvSpPr>
          <p:nvPr>
            <p:ph type="body" sz="quarter" idx="11"/>
          </p:nvPr>
        </p:nvSpPr>
        <p:spPr/>
        <p:txBody>
          <a:bodyPr/>
          <a:lstStyle/>
          <a:p>
            <a:r>
              <a:rPr lang="fr-FR"/>
              <a:t>3. Principes d’électro-perméabilisation</a:t>
            </a:r>
            <a:endParaRPr lang="fr-FR" dirty="0"/>
          </a:p>
        </p:txBody>
      </p:sp>
      <p:sp>
        <p:nvSpPr>
          <p:cNvPr id="20" name="Espace réservé du texte 4">
            <a:extLst>
              <a:ext uri="{FF2B5EF4-FFF2-40B4-BE49-F238E27FC236}">
                <a16:creationId xmlns:a16="http://schemas.microsoft.com/office/drawing/2014/main" id="{AC8E1EF7-C9D9-3A4A-A239-6AB184DFF549}"/>
              </a:ext>
            </a:extLst>
          </p:cNvPr>
          <p:cNvSpPr>
            <a:spLocks noGrp="1"/>
          </p:cNvSpPr>
          <p:nvPr>
            <p:ph type="body" sz="quarter" idx="12"/>
          </p:nvPr>
        </p:nvSpPr>
        <p:spPr/>
        <p:txBody>
          <a:bodyPr/>
          <a:lstStyle/>
          <a:p>
            <a:r>
              <a:rPr lang="fr-FR" sz="2400" dirty="0" smtClean="0"/>
              <a:t>3.2. INTENSITÉ CRITIQUE DU CHAMP ÉLECTRIQUE</a:t>
            </a:r>
            <a:endParaRPr lang="fr-FR" sz="2400" dirty="0"/>
          </a:p>
        </p:txBody>
      </p:sp>
      <p:sp>
        <p:nvSpPr>
          <p:cNvPr id="18" name="Espace réservé du texte 3">
            <a:extLst>
              <a:ext uri="{FF2B5EF4-FFF2-40B4-BE49-F238E27FC236}">
                <a16:creationId xmlns:a16="http://schemas.microsoft.com/office/drawing/2014/main" id="{FE433A9E-E2BD-334D-ACAA-F4C9C65CCBBA}"/>
              </a:ext>
            </a:extLst>
          </p:cNvPr>
          <p:cNvSpPr>
            <a:spLocks noGrp="1"/>
          </p:cNvSpPr>
          <p:nvPr>
            <p:ph type="body" sz="quarter" idx="13"/>
          </p:nvPr>
        </p:nvSpPr>
        <p:spPr>
          <a:xfrm>
            <a:off x="240347" y="1036447"/>
            <a:ext cx="4487101" cy="1131079"/>
          </a:xfrm>
        </p:spPr>
        <p:txBody>
          <a:bodyPr wrap="square">
            <a:spAutoFit/>
          </a:bodyPr>
          <a:lstStyle/>
          <a:p>
            <a:pPr algn="l">
              <a:lnSpc>
                <a:spcPts val="2700"/>
              </a:lnSpc>
              <a:spcBef>
                <a:spcPts val="0"/>
              </a:spcBef>
              <a:tabLst>
                <a:tab pos="530225" algn="l"/>
              </a:tabLst>
            </a:pPr>
            <a:r>
              <a:rPr lang="fr-FR" b="1" dirty="0">
                <a:solidFill>
                  <a:srgbClr val="206580"/>
                </a:solidFill>
              </a:rPr>
              <a:t>Intensité critique du champ électrique (</a:t>
            </a:r>
            <a:r>
              <a:rPr lang="fr-FR" b="1" dirty="0" err="1">
                <a:solidFill>
                  <a:srgbClr val="206580"/>
                </a:solidFill>
              </a:rPr>
              <a:t>Ec</a:t>
            </a:r>
            <a:r>
              <a:rPr lang="fr-FR" b="1" dirty="0">
                <a:solidFill>
                  <a:srgbClr val="206580"/>
                </a:solidFill>
              </a:rPr>
              <a:t>) </a:t>
            </a:r>
            <a:r>
              <a:rPr lang="fr-FR" dirty="0"/>
              <a:t>= </a:t>
            </a:r>
            <a:r>
              <a:rPr lang="fr-FR" b="1" dirty="0">
                <a:solidFill>
                  <a:srgbClr val="206580"/>
                </a:solidFill>
              </a:rPr>
              <a:t>Seuil de rupture non réversible</a:t>
            </a:r>
            <a:r>
              <a:rPr lang="fr-FR" b="1" dirty="0">
                <a:solidFill>
                  <a:srgbClr val="157CC6"/>
                </a:solidFill>
              </a:rPr>
              <a:t> </a:t>
            </a:r>
            <a:r>
              <a:rPr lang="fr-FR" dirty="0"/>
              <a:t>de la membrane.</a:t>
            </a:r>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19</a:t>
            </a:fld>
            <a:endParaRPr lang="fr-FR" dirty="0"/>
          </a:p>
        </p:txBody>
      </p:sp>
      <p:sp>
        <p:nvSpPr>
          <p:cNvPr id="12" name="ZoneTexte 11">
            <a:extLst>
              <a:ext uri="{FF2B5EF4-FFF2-40B4-BE49-F238E27FC236}">
                <a16:creationId xmlns:a16="http://schemas.microsoft.com/office/drawing/2014/main" id="{AA9EC93A-E1FD-714F-AEDD-832D471920FC}"/>
              </a:ext>
            </a:extLst>
          </p:cNvPr>
          <p:cNvSpPr txBox="1"/>
          <p:nvPr/>
        </p:nvSpPr>
        <p:spPr>
          <a:xfrm>
            <a:off x="3263900" y="6807623"/>
            <a:ext cx="6886671" cy="523220"/>
          </a:xfrm>
          <a:prstGeom prst="rect">
            <a:avLst/>
          </a:prstGeom>
          <a:noFill/>
        </p:spPr>
        <p:txBody>
          <a:bodyPr wrap="square" rtlCol="0">
            <a:spAutoFit/>
          </a:bodyPr>
          <a:lstStyle/>
          <a:p>
            <a:pPr algn="r"/>
            <a:r>
              <a:rPr lang="fr-FR" sz="1400" i="1" dirty="0">
                <a:solidFill>
                  <a:schemeClr val="bg2"/>
                </a:solidFill>
              </a:rPr>
              <a:t>Représentation des </a:t>
            </a:r>
            <a:r>
              <a:rPr lang="fr-FR" sz="1400" b="1" i="1" dirty="0">
                <a:solidFill>
                  <a:srgbClr val="206580"/>
                </a:solidFill>
              </a:rPr>
              <a:t>mécanismes de perméabilisation des membranes </a:t>
            </a:r>
            <a:r>
              <a:rPr lang="fr-FR" sz="1400" i="1" dirty="0">
                <a:solidFill>
                  <a:schemeClr val="bg2"/>
                </a:solidFill>
              </a:rPr>
              <a:t>par les forces d'électro-compression induites par un champ électrique externe (d'après </a:t>
            </a:r>
            <a:r>
              <a:rPr lang="fr-FR" sz="1400" i="1" dirty="0" err="1">
                <a:solidFill>
                  <a:schemeClr val="bg2"/>
                </a:solidFill>
              </a:rPr>
              <a:t>Toepfl</a:t>
            </a:r>
            <a:r>
              <a:rPr lang="fr-FR" sz="1400" i="1" dirty="0">
                <a:solidFill>
                  <a:schemeClr val="bg2"/>
                </a:solidFill>
              </a:rPr>
              <a:t> et al., 2014).</a:t>
            </a:r>
          </a:p>
        </p:txBody>
      </p:sp>
      <p:pic>
        <p:nvPicPr>
          <p:cNvPr id="5" name="Image 4">
            <a:extLst>
              <a:ext uri="{FF2B5EF4-FFF2-40B4-BE49-F238E27FC236}">
                <a16:creationId xmlns:a16="http://schemas.microsoft.com/office/drawing/2014/main" id="{CE520622-BEB5-E244-9770-E9AAC70591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263" y="910521"/>
            <a:ext cx="5090034" cy="5840299"/>
          </a:xfrm>
          <a:prstGeom prst="rect">
            <a:avLst/>
          </a:prstGeom>
          <a:ln>
            <a:solidFill>
              <a:schemeClr val="bg2"/>
            </a:solidFill>
          </a:ln>
        </p:spPr>
      </p:pic>
    </p:spTree>
    <p:extLst>
      <p:ext uri="{BB962C8B-B14F-4D97-AF65-F5344CB8AC3E}">
        <p14:creationId xmlns:p14="http://schemas.microsoft.com/office/powerpoint/2010/main" val="33991365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20"/>
          </p:nvPr>
        </p:nvSpPr>
        <p:spPr/>
        <p:txBody>
          <a:bodyPr/>
          <a:lstStyle/>
          <a:p>
            <a:pPr marL="352425" indent="-352425"/>
            <a:r>
              <a:rPr lang="fr-FR" dirty="0">
                <a:solidFill>
                  <a:schemeClr val="bg2"/>
                </a:solidFill>
                <a:latin typeface="+mn-lt"/>
              </a:rPr>
              <a:t>Connaissances de bases en </a:t>
            </a:r>
            <a:r>
              <a:rPr lang="fr-FR" b="1" dirty="0">
                <a:solidFill>
                  <a:schemeClr val="bg2"/>
                </a:solidFill>
                <a:latin typeface="+mn-lt"/>
              </a:rPr>
              <a:t>conservation des </a:t>
            </a:r>
            <a:r>
              <a:rPr lang="fr-FR" b="1" dirty="0" smtClean="0">
                <a:solidFill>
                  <a:schemeClr val="bg2"/>
                </a:solidFill>
                <a:latin typeface="+mn-lt"/>
              </a:rPr>
              <a:t>aliments</a:t>
            </a:r>
            <a:r>
              <a:rPr lang="fr-FR" dirty="0" smtClean="0">
                <a:solidFill>
                  <a:schemeClr val="bg2"/>
                </a:solidFill>
                <a:latin typeface="+mn-lt"/>
              </a:rPr>
              <a:t>.</a:t>
            </a:r>
          </a:p>
          <a:p>
            <a:pPr marL="352425" indent="-352425"/>
            <a:endParaRPr lang="fr-FR" dirty="0" smtClean="0">
              <a:solidFill>
                <a:schemeClr val="bg2"/>
              </a:solidFill>
              <a:latin typeface="+mn-lt"/>
            </a:endParaRPr>
          </a:p>
          <a:p>
            <a:pPr marL="352425" indent="-352425"/>
            <a:r>
              <a:rPr lang="fr-FR" dirty="0">
                <a:solidFill>
                  <a:schemeClr val="bg2"/>
                </a:solidFill>
              </a:rPr>
              <a:t>Connaissances de bases </a:t>
            </a:r>
            <a:r>
              <a:rPr lang="fr-FR" dirty="0" smtClean="0">
                <a:solidFill>
                  <a:schemeClr val="bg2"/>
                </a:solidFill>
              </a:rPr>
              <a:t>grandeurs </a:t>
            </a:r>
            <a:r>
              <a:rPr lang="fr-FR" dirty="0">
                <a:solidFill>
                  <a:schemeClr val="bg2"/>
                </a:solidFill>
              </a:rPr>
              <a:t>électriques.</a:t>
            </a:r>
          </a:p>
          <a:p>
            <a:pPr marL="352425" indent="-352425"/>
            <a:endParaRPr lang="fr-FR" dirty="0">
              <a:solidFill>
                <a:schemeClr val="bg2"/>
              </a:solidFill>
              <a:latin typeface="+mn-lt"/>
            </a:endParaRPr>
          </a:p>
        </p:txBody>
      </p:sp>
      <p:sp>
        <p:nvSpPr>
          <p:cNvPr id="4" name="Espace réservé du numéro de diapositive 3"/>
          <p:cNvSpPr>
            <a:spLocks noGrp="1"/>
          </p:cNvSpPr>
          <p:nvPr>
            <p:ph type="sldNum" sz="quarter" idx="4"/>
          </p:nvPr>
        </p:nvSpPr>
        <p:spPr/>
        <p:txBody>
          <a:bodyPr/>
          <a:lstStyle/>
          <a:p>
            <a:fld id="{60906FEA-6988-4954-96AA-94004BCD4A9A}" type="slidenum">
              <a:rPr lang="fr-FR" smtClean="0"/>
              <a:pPr/>
              <a:t>2</a:t>
            </a:fld>
            <a:endParaRPr lang="fr-FR" dirty="0"/>
          </a:p>
        </p:txBody>
      </p:sp>
      <p:sp>
        <p:nvSpPr>
          <p:cNvPr id="5" name="ZoneTexte 4"/>
          <p:cNvSpPr txBox="1"/>
          <p:nvPr/>
        </p:nvSpPr>
        <p:spPr>
          <a:xfrm>
            <a:off x="295511" y="1789726"/>
            <a:ext cx="4669681" cy="3785652"/>
          </a:xfrm>
          <a:prstGeom prst="rect">
            <a:avLst/>
          </a:prstGeom>
          <a:noFill/>
        </p:spPr>
        <p:txBody>
          <a:bodyPr wrap="square" rtlCol="0">
            <a:spAutoFit/>
          </a:bodyPr>
          <a:lstStyle/>
          <a:p>
            <a:pPr marL="342900" indent="-342900">
              <a:buFont typeface="Arial" panose="020B0604020202020204" pitchFamily="34" charset="0"/>
              <a:buChar char="•"/>
            </a:pPr>
            <a:r>
              <a:rPr lang="fr-FR" sz="2000" b="1" dirty="0">
                <a:solidFill>
                  <a:schemeClr val="bg2"/>
                </a:solidFill>
              </a:rPr>
              <a:t>Découvrir </a:t>
            </a:r>
            <a:r>
              <a:rPr lang="fr-FR" sz="2000" dirty="0">
                <a:solidFill>
                  <a:schemeClr val="bg2"/>
                </a:solidFill>
              </a:rPr>
              <a:t>la technologie des</a:t>
            </a:r>
            <a:r>
              <a:rPr lang="fr-FR" sz="2000" dirty="0">
                <a:solidFill>
                  <a:srgbClr val="7030A0"/>
                </a:solidFill>
              </a:rPr>
              <a:t> </a:t>
            </a:r>
            <a:r>
              <a:rPr lang="fr-FR" sz="2000" dirty="0" smtClean="0">
                <a:solidFill>
                  <a:schemeClr val="bg2"/>
                </a:solidFill>
              </a:rPr>
              <a:t>traitements par </a:t>
            </a:r>
            <a:r>
              <a:rPr lang="fr-FR" sz="2000" dirty="0">
                <a:solidFill>
                  <a:schemeClr val="bg2"/>
                </a:solidFill>
              </a:rPr>
              <a:t>champs électriques pulsés (CEP</a:t>
            </a:r>
            <a:r>
              <a:rPr lang="fr-FR" sz="2000" dirty="0" smtClean="0">
                <a:solidFill>
                  <a:schemeClr val="bg2"/>
                </a:solidFill>
              </a:rPr>
              <a:t>).</a:t>
            </a:r>
          </a:p>
          <a:p>
            <a:pPr marL="342900" indent="-342900">
              <a:buFont typeface="Arial" panose="020B0604020202020204" pitchFamily="34" charset="0"/>
              <a:buChar char="•"/>
            </a:pPr>
            <a:endParaRPr lang="fr-FR" sz="2000" dirty="0" smtClean="0">
              <a:solidFill>
                <a:schemeClr val="bg2"/>
              </a:solidFill>
            </a:endParaRPr>
          </a:p>
          <a:p>
            <a:pPr marL="342900" indent="-342900">
              <a:buFont typeface="Arial" panose="020B0604020202020204" pitchFamily="34" charset="0"/>
              <a:buChar char="•"/>
            </a:pPr>
            <a:r>
              <a:rPr lang="fr-FR" sz="2000" b="1" dirty="0" smtClean="0">
                <a:solidFill>
                  <a:schemeClr val="bg2"/>
                </a:solidFill>
              </a:rPr>
              <a:t>Acquérir </a:t>
            </a:r>
            <a:r>
              <a:rPr lang="fr-FR" sz="2000" b="1" dirty="0">
                <a:solidFill>
                  <a:schemeClr val="bg2"/>
                </a:solidFill>
              </a:rPr>
              <a:t>des connaissances de base </a:t>
            </a:r>
            <a:r>
              <a:rPr lang="fr-FR" sz="2000" dirty="0">
                <a:solidFill>
                  <a:schemeClr val="bg2"/>
                </a:solidFill>
              </a:rPr>
              <a:t>sur les </a:t>
            </a:r>
            <a:r>
              <a:rPr lang="fr-FR" sz="2000" b="1" dirty="0">
                <a:solidFill>
                  <a:schemeClr val="bg2"/>
                </a:solidFill>
              </a:rPr>
              <a:t>traitements</a:t>
            </a:r>
            <a:r>
              <a:rPr lang="fr-FR" sz="2000" dirty="0">
                <a:solidFill>
                  <a:schemeClr val="bg2"/>
                </a:solidFill>
              </a:rPr>
              <a:t> par CEP, les </a:t>
            </a:r>
            <a:r>
              <a:rPr lang="fr-FR" sz="2000" b="1" dirty="0">
                <a:solidFill>
                  <a:schemeClr val="bg2"/>
                </a:solidFill>
              </a:rPr>
              <a:t>mécanismes</a:t>
            </a:r>
            <a:r>
              <a:rPr lang="fr-FR" sz="2000" dirty="0">
                <a:solidFill>
                  <a:schemeClr val="bg2"/>
                </a:solidFill>
              </a:rPr>
              <a:t> d'électro-perméabilisation, le </a:t>
            </a:r>
            <a:r>
              <a:rPr lang="fr-FR" sz="2000" b="1" dirty="0">
                <a:solidFill>
                  <a:schemeClr val="bg2"/>
                </a:solidFill>
              </a:rPr>
              <a:t>mode d'action </a:t>
            </a:r>
            <a:r>
              <a:rPr lang="fr-FR" sz="2000" dirty="0">
                <a:solidFill>
                  <a:schemeClr val="bg2"/>
                </a:solidFill>
              </a:rPr>
              <a:t>des CEP, l'</a:t>
            </a:r>
            <a:r>
              <a:rPr lang="fr-FR" sz="2000" b="1" dirty="0">
                <a:solidFill>
                  <a:schemeClr val="bg2"/>
                </a:solidFill>
              </a:rPr>
              <a:t>impact</a:t>
            </a:r>
            <a:r>
              <a:rPr lang="fr-FR" sz="2000" dirty="0">
                <a:solidFill>
                  <a:schemeClr val="bg2"/>
                </a:solidFill>
              </a:rPr>
              <a:t> sur les éléments constitutifs et les </a:t>
            </a:r>
            <a:r>
              <a:rPr lang="fr-FR" sz="2000" b="1" dirty="0">
                <a:solidFill>
                  <a:schemeClr val="bg2"/>
                </a:solidFill>
              </a:rPr>
              <a:t>applications </a:t>
            </a:r>
            <a:r>
              <a:rPr lang="fr-FR" sz="2000" dirty="0">
                <a:solidFill>
                  <a:schemeClr val="bg2"/>
                </a:solidFill>
              </a:rPr>
              <a:t>des traitements par CEP.</a:t>
            </a:r>
            <a:br>
              <a:rPr lang="fr-FR" sz="2000" dirty="0">
                <a:solidFill>
                  <a:schemeClr val="bg2"/>
                </a:solidFill>
              </a:rPr>
            </a:br>
            <a:endParaRPr lang="fr-FR" sz="2000" dirty="0">
              <a:solidFill>
                <a:schemeClr val="bg2"/>
              </a:solidFill>
            </a:endParaRPr>
          </a:p>
        </p:txBody>
      </p:sp>
    </p:spTree>
    <p:extLst>
      <p:ext uri="{BB962C8B-B14F-4D97-AF65-F5344CB8AC3E}">
        <p14:creationId xmlns:p14="http://schemas.microsoft.com/office/powerpoint/2010/main" val="22228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3" descr="CEP taille µorganis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9101" y="3621078"/>
            <a:ext cx="3741511" cy="20345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3756976-AF12-6846-81A0-814668CE40CC}"/>
              </a:ext>
            </a:extLst>
          </p:cNvPr>
          <p:cNvSpPr/>
          <p:nvPr/>
        </p:nvSpPr>
        <p:spPr bwMode="auto">
          <a:xfrm>
            <a:off x="301391" y="3694551"/>
            <a:ext cx="6640585" cy="736241"/>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17" name="Rectangle 16">
            <a:extLst>
              <a:ext uri="{FF2B5EF4-FFF2-40B4-BE49-F238E27FC236}">
                <a16:creationId xmlns:a16="http://schemas.microsoft.com/office/drawing/2014/main" id="{23756976-AF12-6846-81A0-814668CE40CC}"/>
              </a:ext>
            </a:extLst>
          </p:cNvPr>
          <p:cNvSpPr/>
          <p:nvPr/>
        </p:nvSpPr>
        <p:spPr bwMode="auto">
          <a:xfrm>
            <a:off x="276899" y="5802142"/>
            <a:ext cx="6665077" cy="736241"/>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20" name="Espace réservé du texte 2">
            <a:extLst>
              <a:ext uri="{FF2B5EF4-FFF2-40B4-BE49-F238E27FC236}">
                <a16:creationId xmlns:a16="http://schemas.microsoft.com/office/drawing/2014/main" id="{8139D109-49F0-9047-870C-C9CF580FE9DB}"/>
              </a:ext>
            </a:extLst>
          </p:cNvPr>
          <p:cNvSpPr>
            <a:spLocks noGrp="1"/>
          </p:cNvSpPr>
          <p:nvPr>
            <p:ph type="body" sz="quarter" idx="11"/>
          </p:nvPr>
        </p:nvSpPr>
        <p:spPr/>
        <p:txBody>
          <a:bodyPr/>
          <a:lstStyle/>
          <a:p>
            <a:r>
              <a:rPr lang="fr-FR"/>
              <a:t>3. Principes d’électro-perméabilisation</a:t>
            </a:r>
            <a:endParaRPr lang="fr-FR" dirty="0"/>
          </a:p>
        </p:txBody>
      </p:sp>
      <p:sp>
        <p:nvSpPr>
          <p:cNvPr id="21" name="Espace réservé du texte 4">
            <a:extLst>
              <a:ext uri="{FF2B5EF4-FFF2-40B4-BE49-F238E27FC236}">
                <a16:creationId xmlns:a16="http://schemas.microsoft.com/office/drawing/2014/main" id="{DEE45359-583B-C94D-A210-5240498954D5}"/>
              </a:ext>
            </a:extLst>
          </p:cNvPr>
          <p:cNvSpPr>
            <a:spLocks noGrp="1"/>
          </p:cNvSpPr>
          <p:nvPr>
            <p:ph type="body" sz="quarter" idx="12"/>
          </p:nvPr>
        </p:nvSpPr>
        <p:spPr/>
        <p:txBody>
          <a:bodyPr/>
          <a:lstStyle/>
          <a:p>
            <a:r>
              <a:rPr lang="fr-FR" sz="2400" dirty="0" smtClean="0"/>
              <a:t>3.2. INTENSITÉ CRITIQUE DU CHAMP ÉLECTRIQUE</a:t>
            </a:r>
            <a:endParaRPr lang="fr-FR" sz="2400" dirty="0"/>
          </a:p>
        </p:txBody>
      </p:sp>
      <p:sp>
        <p:nvSpPr>
          <p:cNvPr id="4" name="Espace réservé du texte 3"/>
          <p:cNvSpPr>
            <a:spLocks noGrp="1"/>
          </p:cNvSpPr>
          <p:nvPr>
            <p:ph type="body" sz="quarter" idx="13"/>
          </p:nvPr>
        </p:nvSpPr>
        <p:spPr>
          <a:xfrm>
            <a:off x="447868" y="941021"/>
            <a:ext cx="9900195" cy="4939814"/>
          </a:xfrm>
        </p:spPr>
        <p:txBody>
          <a:bodyPr wrap="square">
            <a:spAutoFit/>
          </a:bodyPr>
          <a:lstStyle/>
          <a:p>
            <a:pPr algn="l">
              <a:lnSpc>
                <a:spcPts val="2700"/>
              </a:lnSpc>
              <a:spcBef>
                <a:spcPts val="0"/>
              </a:spcBef>
            </a:pPr>
            <a:r>
              <a:rPr lang="fr-FR" b="1" dirty="0">
                <a:solidFill>
                  <a:srgbClr val="206580"/>
                </a:solidFill>
              </a:rPr>
              <a:t>L'intensité du champ électrique critique </a:t>
            </a:r>
            <a:r>
              <a:rPr lang="fr-FR" dirty="0"/>
              <a:t>(</a:t>
            </a:r>
            <a:r>
              <a:rPr lang="fr-FR" dirty="0" err="1"/>
              <a:t>Ec</a:t>
            </a:r>
            <a:r>
              <a:rPr lang="fr-FR" dirty="0"/>
              <a:t>), nécessaire pour induire une tension électrique dite "tension de rupture" dans une cellule est définie </a:t>
            </a:r>
            <a:r>
              <a:rPr lang="fr-FR" b="1" dirty="0">
                <a:solidFill>
                  <a:srgbClr val="206580"/>
                </a:solidFill>
              </a:rPr>
              <a:t>en</a:t>
            </a:r>
            <a:r>
              <a:rPr lang="fr-FR" dirty="0">
                <a:solidFill>
                  <a:srgbClr val="206580"/>
                </a:solidFill>
              </a:rPr>
              <a:t> </a:t>
            </a:r>
            <a:r>
              <a:rPr lang="fr-FR" b="1" dirty="0">
                <a:solidFill>
                  <a:srgbClr val="206580"/>
                </a:solidFill>
              </a:rPr>
              <a:t>fonction des caractéristiques dimensionnelles </a:t>
            </a:r>
            <a:r>
              <a:rPr lang="fr-FR" dirty="0"/>
              <a:t>de la cellule (équation de Laplace ).</a:t>
            </a:r>
          </a:p>
          <a:p>
            <a:pPr>
              <a:lnSpc>
                <a:spcPts val="2700"/>
              </a:lnSpc>
              <a:spcBef>
                <a:spcPts val="0"/>
              </a:spcBef>
            </a:pPr>
            <a:endParaRPr lang="fr-FR" dirty="0"/>
          </a:p>
          <a:p>
            <a:pPr>
              <a:lnSpc>
                <a:spcPts val="2700"/>
              </a:lnSpc>
              <a:spcBef>
                <a:spcPts val="0"/>
              </a:spcBef>
            </a:pPr>
            <a:endParaRPr lang="fr-FR" dirty="0"/>
          </a:p>
          <a:p>
            <a:pPr>
              <a:lnSpc>
                <a:spcPts val="2700"/>
              </a:lnSpc>
              <a:spcBef>
                <a:spcPts val="0"/>
              </a:spcBef>
            </a:pPr>
            <a:endParaRPr lang="fr-FR" dirty="0"/>
          </a:p>
          <a:p>
            <a:pPr>
              <a:lnSpc>
                <a:spcPts val="2700"/>
              </a:lnSpc>
              <a:spcBef>
                <a:spcPts val="0"/>
              </a:spcBef>
            </a:pPr>
            <a:endParaRPr lang="fr-FR" dirty="0"/>
          </a:p>
          <a:p>
            <a:pPr>
              <a:lnSpc>
                <a:spcPts val="2700"/>
              </a:lnSpc>
              <a:spcBef>
                <a:spcPts val="0"/>
              </a:spcBef>
            </a:pPr>
            <a:endParaRPr lang="fr-FR" dirty="0"/>
          </a:p>
          <a:p>
            <a:pPr marL="342900" indent="-342900">
              <a:lnSpc>
                <a:spcPts val="2700"/>
              </a:lnSpc>
              <a:spcBef>
                <a:spcPts val="0"/>
              </a:spcBef>
              <a:buFont typeface="Arial" panose="020B0604020202020204" pitchFamily="34" charset="0"/>
              <a:buChar char="•"/>
            </a:pPr>
            <a:endParaRPr lang="fr-FR" dirty="0" smtClean="0"/>
          </a:p>
          <a:p>
            <a:pPr>
              <a:lnSpc>
                <a:spcPts val="2700"/>
              </a:lnSpc>
              <a:spcBef>
                <a:spcPts val="0"/>
              </a:spcBef>
            </a:pPr>
            <a:endParaRPr lang="fr-FR" dirty="0"/>
          </a:p>
          <a:p>
            <a:pPr>
              <a:lnSpc>
                <a:spcPts val="2700"/>
              </a:lnSpc>
              <a:spcBef>
                <a:spcPts val="0"/>
              </a:spcBef>
            </a:pPr>
            <a:endParaRPr lang="fr-FR" dirty="0"/>
          </a:p>
          <a:p>
            <a:pPr>
              <a:lnSpc>
                <a:spcPts val="2700"/>
              </a:lnSpc>
              <a:spcBef>
                <a:spcPts val="0"/>
              </a:spcBef>
            </a:pPr>
            <a:r>
              <a:rPr lang="fr-FR" dirty="0" smtClean="0">
                <a:solidFill>
                  <a:srgbClr val="424242"/>
                </a:solidFill>
              </a:rPr>
              <a:t>- Les </a:t>
            </a:r>
            <a:r>
              <a:rPr lang="fr-FR" b="1" dirty="0" smtClean="0">
                <a:solidFill>
                  <a:srgbClr val="206580"/>
                </a:solidFill>
              </a:rPr>
              <a:t>levures</a:t>
            </a:r>
            <a:r>
              <a:rPr lang="fr-FR" dirty="0" smtClean="0">
                <a:solidFill>
                  <a:srgbClr val="424242"/>
                </a:solidFill>
              </a:rPr>
              <a:t> (</a:t>
            </a:r>
            <a:r>
              <a:rPr lang="fr-FR" i="1" dirty="0" smtClean="0">
                <a:solidFill>
                  <a:srgbClr val="424242"/>
                </a:solidFill>
              </a:rPr>
              <a:t>i.e. </a:t>
            </a:r>
            <a:r>
              <a:rPr lang="fr-FR" dirty="0" smtClean="0">
                <a:solidFill>
                  <a:srgbClr val="424242"/>
                </a:solidFill>
              </a:rPr>
              <a:t>cellules de grande taille) sont plus </a:t>
            </a:r>
          </a:p>
          <a:p>
            <a:pPr>
              <a:lnSpc>
                <a:spcPts val="2700"/>
              </a:lnSpc>
              <a:spcBef>
                <a:spcPts val="0"/>
              </a:spcBef>
            </a:pPr>
            <a:r>
              <a:rPr lang="fr-FR" dirty="0" smtClean="0">
                <a:solidFill>
                  <a:srgbClr val="424242"/>
                </a:solidFill>
              </a:rPr>
              <a:t>sensibles aux traitements CEP que les </a:t>
            </a:r>
            <a:r>
              <a:rPr lang="fr-FR" b="1" dirty="0" smtClean="0">
                <a:solidFill>
                  <a:srgbClr val="206580"/>
                </a:solidFill>
              </a:rPr>
              <a:t>bactéries</a:t>
            </a:r>
            <a:r>
              <a:rPr lang="fr-FR" dirty="0" smtClean="0">
                <a:solidFill>
                  <a:srgbClr val="424242"/>
                </a:solidFill>
              </a:rPr>
              <a:t>.</a:t>
            </a:r>
          </a:p>
          <a:p>
            <a:pPr>
              <a:lnSpc>
                <a:spcPts val="2700"/>
              </a:lnSpc>
              <a:spcBef>
                <a:spcPts val="0"/>
              </a:spcBef>
            </a:pPr>
            <a:endParaRPr lang="fr-FR" dirty="0">
              <a:solidFill>
                <a:srgbClr val="424242"/>
              </a:solidFill>
            </a:endParaRPr>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20</a:t>
            </a:fld>
            <a:endParaRPr lang="fr-FR" dirty="0"/>
          </a:p>
        </p:txBody>
      </p:sp>
      <p:graphicFrame>
        <p:nvGraphicFramePr>
          <p:cNvPr id="7" name="Object 2"/>
          <p:cNvGraphicFramePr>
            <a:graphicFrameLocks noChangeAspect="1"/>
          </p:cNvGraphicFramePr>
          <p:nvPr>
            <p:extLst>
              <p:ext uri="{D42A27DB-BD31-4B8C-83A1-F6EECF244321}">
                <p14:modId xmlns:p14="http://schemas.microsoft.com/office/powerpoint/2010/main" val="3275176192"/>
              </p:ext>
            </p:extLst>
          </p:nvPr>
        </p:nvGraphicFramePr>
        <p:xfrm>
          <a:off x="864746" y="2268493"/>
          <a:ext cx="3244850" cy="781050"/>
        </p:xfrm>
        <a:graphic>
          <a:graphicData uri="http://schemas.openxmlformats.org/presentationml/2006/ole">
            <mc:AlternateContent xmlns:mc="http://schemas.openxmlformats.org/markup-compatibility/2006">
              <mc:Choice xmlns:v="urn:schemas-microsoft-com:vml" Requires="v">
                <p:oleObj spid="_x0000_s5810" name="Équation" r:id="rId4" imgW="0" imgH="0" progId="Equation.3">
                  <p:embed/>
                </p:oleObj>
              </mc:Choice>
              <mc:Fallback>
                <p:oleObj name="Équation" r:id="rId4" imgW="0" imgH="0" progId="Equation.3">
                  <p:embed/>
                  <p:pic>
                    <p:nvPicPr>
                      <p:cNvPr id="4403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746" y="2268493"/>
                        <a:ext cx="324485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 name="ZoneTexte 13">
            <a:extLst>
              <a:ext uri="{FF2B5EF4-FFF2-40B4-BE49-F238E27FC236}">
                <a16:creationId xmlns:a16="http://schemas.microsoft.com/office/drawing/2014/main" id="{A287E6C3-B98D-1B47-8649-35DAF79A59B5}"/>
              </a:ext>
            </a:extLst>
          </p:cNvPr>
          <p:cNvSpPr txBox="1"/>
          <p:nvPr/>
        </p:nvSpPr>
        <p:spPr>
          <a:xfrm>
            <a:off x="8350889" y="5770001"/>
            <a:ext cx="916854" cy="307777"/>
          </a:xfrm>
          <a:prstGeom prst="rect">
            <a:avLst/>
          </a:prstGeom>
          <a:solidFill>
            <a:srgbClr val="FFFF00"/>
          </a:solidFill>
        </p:spPr>
        <p:txBody>
          <a:bodyPr wrap="none" rtlCol="0">
            <a:spAutoFit/>
          </a:bodyPr>
          <a:lstStyle/>
          <a:p>
            <a:r>
              <a:rPr lang="fr-FR" sz="1400" dirty="0">
                <a:solidFill>
                  <a:srgbClr val="FF0000"/>
                </a:solidFill>
              </a:rPr>
              <a:t>Référence</a:t>
            </a:r>
          </a:p>
        </p:txBody>
      </p:sp>
      <p:sp>
        <p:nvSpPr>
          <p:cNvPr id="15" name="Espace réservé du texte 3">
            <a:extLst>
              <a:ext uri="{FF2B5EF4-FFF2-40B4-BE49-F238E27FC236}">
                <a16:creationId xmlns:a16="http://schemas.microsoft.com/office/drawing/2014/main" id="{68C883FE-70B3-F046-9D46-2005F11B21FB}"/>
              </a:ext>
            </a:extLst>
          </p:cNvPr>
          <p:cNvSpPr txBox="1">
            <a:spLocks/>
          </p:cNvSpPr>
          <p:nvPr/>
        </p:nvSpPr>
        <p:spPr>
          <a:xfrm>
            <a:off x="4615445" y="2093751"/>
            <a:ext cx="5732619" cy="1169551"/>
          </a:xfrm>
          <a:prstGeom prst="rect">
            <a:avLst/>
          </a:prstGeom>
        </p:spPr>
        <p:txBody>
          <a:bodyPr wrap="square">
            <a:spAutoFit/>
          </a:bodyPr>
          <a:lstStyle>
            <a:lvl1pPr marL="0" indent="0" algn="just" defTabSz="1007943" rtl="0" eaLnBrk="1" latinLnBrk="0" hangingPunct="1">
              <a:lnSpc>
                <a:spcPct val="90000"/>
              </a:lnSpc>
              <a:spcBef>
                <a:spcPts val="1102"/>
              </a:spcBef>
              <a:buFont typeface="Arial" panose="020B0604020202020204" pitchFamily="34" charset="0"/>
              <a:buNone/>
              <a:defRPr sz="2000" kern="1200">
                <a:solidFill>
                  <a:schemeClr val="bg2"/>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nSpc>
                <a:spcPts val="2100"/>
              </a:lnSpc>
              <a:spcBef>
                <a:spcPct val="0"/>
              </a:spcBef>
            </a:pPr>
            <a:r>
              <a:rPr lang="fr-FR" altLang="fr-FR" sz="1600" i="1" dirty="0"/>
              <a:t>L = Longueur (m) ; d = Diamètre (m) ; a = Rayon des cellules (m)</a:t>
            </a:r>
          </a:p>
          <a:p>
            <a:pPr>
              <a:lnSpc>
                <a:spcPts val="2100"/>
              </a:lnSpc>
              <a:spcBef>
                <a:spcPct val="0"/>
              </a:spcBef>
            </a:pPr>
            <a:r>
              <a:rPr lang="fr-FR" altLang="fr-FR" sz="1600" i="1" dirty="0"/>
              <a:t>V</a:t>
            </a:r>
            <a:r>
              <a:rPr lang="fr-FR" altLang="fr-FR" sz="1600" i="1" baseline="-25000" dirty="0"/>
              <a:t>C</a:t>
            </a:r>
            <a:r>
              <a:rPr lang="fr-FR" altLang="fr-FR" sz="1600" i="1" dirty="0"/>
              <a:t> = </a:t>
            </a:r>
            <a:r>
              <a:rPr lang="fr-FR" altLang="fr-FR" sz="1600" b="1" i="1" dirty="0">
                <a:solidFill>
                  <a:srgbClr val="206580"/>
                </a:solidFill>
              </a:rPr>
              <a:t>Tension de rupture </a:t>
            </a:r>
            <a:r>
              <a:rPr lang="fr-FR" altLang="fr-FR" sz="1600" i="1" dirty="0"/>
              <a:t>(kV)</a:t>
            </a:r>
          </a:p>
          <a:p>
            <a:pPr>
              <a:lnSpc>
                <a:spcPts val="2100"/>
              </a:lnSpc>
              <a:spcBef>
                <a:spcPct val="0"/>
              </a:spcBef>
            </a:pPr>
            <a:r>
              <a:rPr lang="fr-FR" altLang="fr-FR" sz="1600" i="1" dirty="0"/>
              <a:t>E</a:t>
            </a:r>
            <a:r>
              <a:rPr lang="fr-FR" altLang="fr-FR" sz="1600" i="1" baseline="-25000" dirty="0"/>
              <a:t>C</a:t>
            </a:r>
            <a:r>
              <a:rPr lang="fr-FR" altLang="fr-FR" sz="1600" i="1" dirty="0"/>
              <a:t> = </a:t>
            </a:r>
            <a:r>
              <a:rPr lang="fr-FR" altLang="fr-FR" sz="1600" b="1" i="1" dirty="0">
                <a:solidFill>
                  <a:srgbClr val="206580"/>
                </a:solidFill>
              </a:rPr>
              <a:t>Intensité critique du champ électrique </a:t>
            </a:r>
            <a:r>
              <a:rPr lang="fr-FR" altLang="fr-FR" sz="1600" i="1" dirty="0"/>
              <a:t>(A)</a:t>
            </a:r>
          </a:p>
          <a:p>
            <a:pPr>
              <a:lnSpc>
                <a:spcPts val="2100"/>
              </a:lnSpc>
              <a:spcBef>
                <a:spcPct val="0"/>
              </a:spcBef>
            </a:pPr>
            <a:r>
              <a:rPr lang="fr-FR" altLang="fr-FR" sz="1600" i="1" dirty="0">
                <a:sym typeface="Symbol" panose="05050102010706020507" pitchFamily="18" charset="2"/>
              </a:rPr>
              <a:t></a:t>
            </a:r>
            <a:r>
              <a:rPr lang="fr-FR" altLang="fr-FR" sz="1600" i="1" dirty="0"/>
              <a:t> = Angle entre la membrane et la direction du champ </a:t>
            </a:r>
            <a:r>
              <a:rPr lang="fr-FR" altLang="fr-FR" sz="1600" i="1" dirty="0">
                <a:solidFill>
                  <a:srgbClr val="FF0000"/>
                </a:solidFill>
              </a:rPr>
              <a:t>()</a:t>
            </a:r>
            <a:endParaRPr lang="fr-FR" sz="1600" i="1" dirty="0">
              <a:solidFill>
                <a:srgbClr val="FF0000"/>
              </a:solidFill>
            </a:endParaRPr>
          </a:p>
        </p:txBody>
      </p:sp>
      <p:pic>
        <p:nvPicPr>
          <p:cNvPr id="18" name="Image 17">
            <a:extLst>
              <a:ext uri="{FF2B5EF4-FFF2-40B4-BE49-F238E27FC236}">
                <a16:creationId xmlns:a16="http://schemas.microsoft.com/office/drawing/2014/main" id="{A950ADE6-7BE1-4B4C-9B08-AB2DB32C3FA4}"/>
              </a:ext>
            </a:extLst>
          </p:cNvPr>
          <p:cNvPicPr>
            <a:picLocks noChangeAspect="1"/>
          </p:cNvPicPr>
          <p:nvPr/>
        </p:nvPicPr>
        <p:blipFill>
          <a:blip r:embed="rId6"/>
          <a:stretch>
            <a:fillRect/>
          </a:stretch>
        </p:blipFill>
        <p:spPr bwMode="auto">
          <a:xfrm>
            <a:off x="6785176" y="3551906"/>
            <a:ext cx="254000" cy="254000"/>
          </a:xfrm>
          <a:prstGeom prst="rect">
            <a:avLst/>
          </a:prstGeom>
        </p:spPr>
      </p:pic>
      <p:pic>
        <p:nvPicPr>
          <p:cNvPr id="19" name="Image 18">
            <a:extLst>
              <a:ext uri="{FF2B5EF4-FFF2-40B4-BE49-F238E27FC236}">
                <a16:creationId xmlns:a16="http://schemas.microsoft.com/office/drawing/2014/main" id="{A950ADE6-7BE1-4B4C-9B08-AB2DB32C3FA4}"/>
              </a:ext>
            </a:extLst>
          </p:cNvPr>
          <p:cNvPicPr>
            <a:picLocks noChangeAspect="1"/>
          </p:cNvPicPr>
          <p:nvPr/>
        </p:nvPicPr>
        <p:blipFill>
          <a:blip r:embed="rId6"/>
          <a:stretch>
            <a:fillRect/>
          </a:stretch>
        </p:blipFill>
        <p:spPr bwMode="auto">
          <a:xfrm>
            <a:off x="6791336" y="5675142"/>
            <a:ext cx="254000" cy="254000"/>
          </a:xfrm>
          <a:prstGeom prst="rect">
            <a:avLst/>
          </a:prstGeom>
        </p:spPr>
      </p:pic>
      <p:sp>
        <p:nvSpPr>
          <p:cNvPr id="3" name="ZoneTexte 2"/>
          <p:cNvSpPr txBox="1"/>
          <p:nvPr/>
        </p:nvSpPr>
        <p:spPr>
          <a:xfrm>
            <a:off x="340522" y="3694551"/>
            <a:ext cx="6552000" cy="765979"/>
          </a:xfrm>
          <a:prstGeom prst="rect">
            <a:avLst/>
          </a:prstGeom>
          <a:noFill/>
        </p:spPr>
        <p:txBody>
          <a:bodyPr wrap="square" rtlCol="0">
            <a:spAutoFit/>
          </a:bodyPr>
          <a:lstStyle/>
          <a:p>
            <a:pPr marL="342900" lvl="0" indent="-342900" algn="just" defTabSz="1007943">
              <a:lnSpc>
                <a:spcPts val="2700"/>
              </a:lnSpc>
              <a:buFont typeface="Arial" panose="020B0604020202020204" pitchFamily="34" charset="0"/>
              <a:buChar char="•"/>
            </a:pPr>
            <a:r>
              <a:rPr lang="fr-FR" sz="2000" dirty="0">
                <a:solidFill>
                  <a:srgbClr val="000000"/>
                </a:solidFill>
              </a:rPr>
              <a:t>La valeur de l'intensité critique (</a:t>
            </a:r>
            <a:r>
              <a:rPr lang="fr-FR" sz="2000" dirty="0" err="1">
                <a:solidFill>
                  <a:srgbClr val="000000"/>
                </a:solidFill>
              </a:rPr>
              <a:t>Ec</a:t>
            </a:r>
            <a:r>
              <a:rPr lang="fr-FR" sz="2000" dirty="0">
                <a:solidFill>
                  <a:srgbClr val="000000"/>
                </a:solidFill>
              </a:rPr>
              <a:t>) du champ </a:t>
            </a:r>
            <a:r>
              <a:rPr lang="fr-FR" sz="2000" dirty="0" smtClean="0">
                <a:solidFill>
                  <a:srgbClr val="000000"/>
                </a:solidFill>
              </a:rPr>
              <a:t>électrique </a:t>
            </a:r>
            <a:r>
              <a:rPr lang="fr-FR" sz="2000" b="1" dirty="0" smtClean="0">
                <a:solidFill>
                  <a:srgbClr val="206580"/>
                </a:solidFill>
              </a:rPr>
              <a:t>diminue </a:t>
            </a:r>
            <a:r>
              <a:rPr lang="fr-FR" sz="2000" b="1" dirty="0">
                <a:solidFill>
                  <a:srgbClr val="206580"/>
                </a:solidFill>
              </a:rPr>
              <a:t>avec une augmentation de la taille</a:t>
            </a:r>
            <a:r>
              <a:rPr lang="fr-FR" sz="2000" dirty="0">
                <a:solidFill>
                  <a:srgbClr val="206580"/>
                </a:solidFill>
              </a:rPr>
              <a:t> </a:t>
            </a:r>
            <a:r>
              <a:rPr lang="fr-FR" sz="2000" dirty="0">
                <a:solidFill>
                  <a:srgbClr val="000000"/>
                </a:solidFill>
              </a:rPr>
              <a:t>des cellules</a:t>
            </a:r>
            <a:r>
              <a:rPr lang="fr-FR" sz="2000" dirty="0" smtClean="0">
                <a:solidFill>
                  <a:srgbClr val="000000"/>
                </a:solidFill>
              </a:rPr>
              <a:t>.</a:t>
            </a:r>
            <a:endParaRPr lang="fr-FR" sz="2000" dirty="0">
              <a:solidFill>
                <a:srgbClr val="000000"/>
              </a:solidFill>
            </a:endParaRPr>
          </a:p>
        </p:txBody>
      </p:sp>
      <p:sp>
        <p:nvSpPr>
          <p:cNvPr id="5" name="ZoneTexte 4"/>
          <p:cNvSpPr txBox="1"/>
          <p:nvPr/>
        </p:nvSpPr>
        <p:spPr>
          <a:xfrm>
            <a:off x="340522" y="5802142"/>
            <a:ext cx="6552000" cy="784830"/>
          </a:xfrm>
          <a:prstGeom prst="rect">
            <a:avLst/>
          </a:prstGeom>
          <a:noFill/>
        </p:spPr>
        <p:txBody>
          <a:bodyPr wrap="square" rtlCol="0">
            <a:spAutoFit/>
          </a:bodyPr>
          <a:lstStyle/>
          <a:p>
            <a:pPr marL="342900" lvl="0" indent="-342900" algn="just" defTabSz="1007943">
              <a:lnSpc>
                <a:spcPts val="2700"/>
              </a:lnSpc>
              <a:buFont typeface="Arial" panose="020B0604020202020204" pitchFamily="34" charset="0"/>
              <a:buChar char="•"/>
            </a:pPr>
            <a:r>
              <a:rPr lang="fr-FR" sz="2000" dirty="0">
                <a:solidFill>
                  <a:srgbClr val="424242"/>
                </a:solidFill>
              </a:rPr>
              <a:t>Les </a:t>
            </a:r>
            <a:r>
              <a:rPr lang="fr-FR" sz="2000" b="1" dirty="0">
                <a:solidFill>
                  <a:srgbClr val="206580"/>
                </a:solidFill>
              </a:rPr>
              <a:t>cellules végétales et les cellules animales </a:t>
            </a:r>
            <a:r>
              <a:rPr lang="fr-FR" sz="2000" dirty="0">
                <a:solidFill>
                  <a:srgbClr val="424242"/>
                </a:solidFill>
              </a:rPr>
              <a:t>(de </a:t>
            </a:r>
            <a:r>
              <a:rPr lang="fr-FR" sz="2000" dirty="0" smtClean="0">
                <a:solidFill>
                  <a:srgbClr val="424242"/>
                </a:solidFill>
              </a:rPr>
              <a:t>grande taille</a:t>
            </a:r>
            <a:r>
              <a:rPr lang="fr-FR" sz="2000" dirty="0">
                <a:solidFill>
                  <a:srgbClr val="424242"/>
                </a:solidFill>
              </a:rPr>
              <a:t>) sont </a:t>
            </a:r>
            <a:r>
              <a:rPr lang="fr-FR" sz="2000" b="1" dirty="0">
                <a:solidFill>
                  <a:srgbClr val="206580"/>
                </a:solidFill>
              </a:rPr>
              <a:t>très sensibles </a:t>
            </a:r>
            <a:r>
              <a:rPr lang="fr-FR" sz="2000" dirty="0">
                <a:solidFill>
                  <a:srgbClr val="424242"/>
                </a:solidFill>
              </a:rPr>
              <a:t>aux  traitements CEP.</a:t>
            </a:r>
            <a:endParaRPr lang="fr-FR" sz="2000" dirty="0">
              <a:solidFill>
                <a:srgbClr val="424242"/>
              </a:solidFill>
            </a:endParaRPr>
          </a:p>
        </p:txBody>
      </p:sp>
    </p:spTree>
    <p:extLst>
      <p:ext uri="{BB962C8B-B14F-4D97-AF65-F5344CB8AC3E}">
        <p14:creationId xmlns:p14="http://schemas.microsoft.com/office/powerpoint/2010/main" val="878857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Espace réservé du texte 2">
            <a:extLst>
              <a:ext uri="{FF2B5EF4-FFF2-40B4-BE49-F238E27FC236}">
                <a16:creationId xmlns:a16="http://schemas.microsoft.com/office/drawing/2014/main" id="{8139D109-49F0-9047-870C-C9CF580FE9DB}"/>
              </a:ext>
            </a:extLst>
          </p:cNvPr>
          <p:cNvSpPr>
            <a:spLocks noGrp="1"/>
          </p:cNvSpPr>
          <p:nvPr>
            <p:ph type="body" sz="quarter" idx="11"/>
          </p:nvPr>
        </p:nvSpPr>
        <p:spPr/>
        <p:txBody>
          <a:bodyPr/>
          <a:lstStyle/>
          <a:p>
            <a:r>
              <a:rPr lang="fr-FR"/>
              <a:t>3. Principes d’électro-perméabilisation</a:t>
            </a:r>
            <a:endParaRPr lang="fr-FR" dirty="0"/>
          </a:p>
        </p:txBody>
      </p:sp>
      <p:sp>
        <p:nvSpPr>
          <p:cNvPr id="15" name="Espace réservé du texte 4">
            <a:extLst>
              <a:ext uri="{FF2B5EF4-FFF2-40B4-BE49-F238E27FC236}">
                <a16:creationId xmlns:a16="http://schemas.microsoft.com/office/drawing/2014/main" id="{67AB6479-4BA7-A242-89CC-41182D65C883}"/>
              </a:ext>
            </a:extLst>
          </p:cNvPr>
          <p:cNvSpPr>
            <a:spLocks noGrp="1"/>
          </p:cNvSpPr>
          <p:nvPr>
            <p:ph type="body" sz="quarter" idx="12"/>
          </p:nvPr>
        </p:nvSpPr>
        <p:spPr/>
        <p:txBody>
          <a:bodyPr/>
          <a:lstStyle/>
          <a:p>
            <a:r>
              <a:rPr lang="fr-FR" sz="2400" dirty="0" smtClean="0"/>
              <a:t>3.2. INTENSITÉ CRITIQUE DU CHAMP ÉLECTRIQUE</a:t>
            </a:r>
            <a:endParaRPr lang="fr-FR" sz="2400" dirty="0"/>
          </a:p>
        </p:txBody>
      </p:sp>
      <p:sp>
        <p:nvSpPr>
          <p:cNvPr id="4" name="Espace réservé du texte 3"/>
          <p:cNvSpPr>
            <a:spLocks noGrp="1"/>
          </p:cNvSpPr>
          <p:nvPr>
            <p:ph type="body" sz="quarter" idx="13"/>
          </p:nvPr>
        </p:nvSpPr>
        <p:spPr>
          <a:xfrm>
            <a:off x="331787" y="1146175"/>
            <a:ext cx="4697413" cy="2862322"/>
          </a:xfrm>
        </p:spPr>
        <p:txBody>
          <a:bodyPr wrap="square">
            <a:spAutoFit/>
          </a:bodyPr>
          <a:lstStyle/>
          <a:p>
            <a:pPr algn="l">
              <a:lnSpc>
                <a:spcPts val="2700"/>
              </a:lnSpc>
              <a:spcBef>
                <a:spcPts val="0"/>
              </a:spcBef>
            </a:pPr>
            <a:r>
              <a:rPr lang="fr-FR" dirty="0"/>
              <a:t>La valeur de l'intensité critique du champ électrique pour perméabiliser de manière irréversible les membres cellulaires </a:t>
            </a:r>
            <a:r>
              <a:rPr lang="fr-FR" b="1" dirty="0">
                <a:solidFill>
                  <a:srgbClr val="206580"/>
                </a:solidFill>
              </a:rPr>
              <a:t>dépend</a:t>
            </a:r>
            <a:r>
              <a:rPr lang="fr-FR" b="1" dirty="0">
                <a:solidFill>
                  <a:srgbClr val="157CC6"/>
                </a:solidFill>
              </a:rPr>
              <a:t> </a:t>
            </a:r>
            <a:r>
              <a:rPr lang="fr-FR" dirty="0"/>
              <a:t>des</a:t>
            </a:r>
            <a:r>
              <a:rPr lang="fr-FR" b="1" dirty="0">
                <a:solidFill>
                  <a:srgbClr val="157CC6"/>
                </a:solidFill>
              </a:rPr>
              <a:t> </a:t>
            </a:r>
            <a:r>
              <a:rPr lang="fr-FR" b="1" dirty="0">
                <a:solidFill>
                  <a:srgbClr val="206580"/>
                </a:solidFill>
              </a:rPr>
              <a:t>caractéristiques des cellules</a:t>
            </a:r>
            <a:r>
              <a:rPr lang="fr-FR" dirty="0"/>
              <a:t>, </a:t>
            </a:r>
            <a:r>
              <a:rPr lang="fr-FR" dirty="0"/>
              <a:t>de </a:t>
            </a:r>
            <a:r>
              <a:rPr lang="fr-FR" b="1" dirty="0">
                <a:solidFill>
                  <a:srgbClr val="206580"/>
                </a:solidFill>
              </a:rPr>
              <a:t>l'environnement</a:t>
            </a:r>
            <a:r>
              <a:rPr lang="fr-FR" dirty="0"/>
              <a:t> des cellules, et du </a:t>
            </a:r>
            <a:r>
              <a:rPr lang="fr-FR" b="1" dirty="0">
                <a:solidFill>
                  <a:srgbClr val="206580"/>
                </a:solidFill>
              </a:rPr>
              <a:t>traitement</a:t>
            </a:r>
            <a:r>
              <a:rPr lang="fr-FR" dirty="0"/>
              <a:t>.</a:t>
            </a:r>
          </a:p>
          <a:p>
            <a:pPr algn="l">
              <a:lnSpc>
                <a:spcPts val="2700"/>
              </a:lnSpc>
              <a:spcBef>
                <a:spcPts val="0"/>
              </a:spcBef>
            </a:pPr>
            <a:endParaRPr lang="fr-FR" dirty="0"/>
          </a:p>
          <a:p>
            <a:pPr algn="l">
              <a:lnSpc>
                <a:spcPts val="2700"/>
              </a:lnSpc>
              <a:spcBef>
                <a:spcPts val="0"/>
              </a:spcBef>
            </a:pPr>
            <a:endParaRPr lang="fr-FR" dirty="0"/>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21</a:t>
            </a:fld>
            <a:endParaRPr lang="fr-FR" dirty="0"/>
          </a:p>
        </p:txBody>
      </p:sp>
      <p:pic>
        <p:nvPicPr>
          <p:cNvPr id="13" name="Image 12">
            <a:extLst>
              <a:ext uri="{FF2B5EF4-FFF2-40B4-BE49-F238E27FC236}">
                <a16:creationId xmlns:a16="http://schemas.microsoft.com/office/drawing/2014/main" id="{4F389006-9D98-F143-9CDB-B41B70E4B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5906" y="853364"/>
            <a:ext cx="5084553" cy="3215790"/>
          </a:xfrm>
          <a:prstGeom prst="rect">
            <a:avLst/>
          </a:prstGeom>
        </p:spPr>
      </p:pic>
      <p:sp>
        <p:nvSpPr>
          <p:cNvPr id="16" name="Rectangle à coins arrondis 15">
            <a:extLst>
              <a:ext uri="{FF2B5EF4-FFF2-40B4-BE49-F238E27FC236}">
                <a16:creationId xmlns:a16="http://schemas.microsoft.com/office/drawing/2014/main" id="{56E47077-B3CF-3D41-BE22-73941EB82409}"/>
              </a:ext>
            </a:extLst>
          </p:cNvPr>
          <p:cNvSpPr/>
          <p:nvPr/>
        </p:nvSpPr>
        <p:spPr>
          <a:xfrm>
            <a:off x="9611607" y="809958"/>
            <a:ext cx="795705" cy="3287918"/>
          </a:xfrm>
          <a:prstGeom prst="roundRect">
            <a:avLst/>
          </a:prstGeom>
          <a:noFill/>
          <a:ln w="38100">
            <a:solidFill>
              <a:srgbClr val="206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à coins arrondis 17">
            <a:extLst>
              <a:ext uri="{FF2B5EF4-FFF2-40B4-BE49-F238E27FC236}">
                <a16:creationId xmlns:a16="http://schemas.microsoft.com/office/drawing/2014/main" id="{96702EE5-0A91-0049-B385-2C4D51BB47B8}"/>
              </a:ext>
            </a:extLst>
          </p:cNvPr>
          <p:cNvSpPr/>
          <p:nvPr/>
        </p:nvSpPr>
        <p:spPr>
          <a:xfrm>
            <a:off x="5322759" y="809958"/>
            <a:ext cx="1321112" cy="3287918"/>
          </a:xfrm>
          <a:prstGeom prst="roundRect">
            <a:avLst/>
          </a:prstGeom>
          <a:noFill/>
          <a:ln w="38100">
            <a:solidFill>
              <a:srgbClr val="206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552A3451-0DAD-5844-B13F-504B5C114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32" y="4296927"/>
            <a:ext cx="6926750" cy="3070028"/>
          </a:xfrm>
          <a:prstGeom prst="rect">
            <a:avLst/>
          </a:prstGeom>
        </p:spPr>
      </p:pic>
      <p:sp>
        <p:nvSpPr>
          <p:cNvPr id="22" name="ZoneTexte 21">
            <a:extLst>
              <a:ext uri="{FF2B5EF4-FFF2-40B4-BE49-F238E27FC236}">
                <a16:creationId xmlns:a16="http://schemas.microsoft.com/office/drawing/2014/main" id="{26E2F320-D505-0D43-BBFB-B2B936CFEAF4}"/>
              </a:ext>
            </a:extLst>
          </p:cNvPr>
          <p:cNvSpPr txBox="1"/>
          <p:nvPr/>
        </p:nvSpPr>
        <p:spPr>
          <a:xfrm>
            <a:off x="7048982" y="5915830"/>
            <a:ext cx="3536353" cy="1169551"/>
          </a:xfrm>
          <a:prstGeom prst="rect">
            <a:avLst/>
          </a:prstGeom>
          <a:noFill/>
        </p:spPr>
        <p:txBody>
          <a:bodyPr wrap="square" rtlCol="0">
            <a:spAutoFit/>
          </a:bodyPr>
          <a:lstStyle/>
          <a:p>
            <a:r>
              <a:rPr lang="fr-FR" sz="1400" b="1" i="1" dirty="0">
                <a:solidFill>
                  <a:srgbClr val="206580"/>
                </a:solidFill>
              </a:rPr>
              <a:t>Perméabilisation des membranes</a:t>
            </a:r>
            <a:r>
              <a:rPr lang="fr-FR" sz="1400" b="1" i="1" dirty="0">
                <a:solidFill>
                  <a:srgbClr val="157CC6"/>
                </a:solidFill>
              </a:rPr>
              <a:t> </a:t>
            </a:r>
            <a:r>
              <a:rPr lang="fr-FR" sz="1400" i="1" dirty="0">
                <a:solidFill>
                  <a:schemeClr val="bg2"/>
                </a:solidFill>
              </a:rPr>
              <a:t>et </a:t>
            </a:r>
            <a:r>
              <a:rPr lang="fr-FR" sz="1400" b="1" i="1" dirty="0">
                <a:solidFill>
                  <a:srgbClr val="206580"/>
                </a:solidFill>
              </a:rPr>
              <a:t>survie</a:t>
            </a:r>
            <a:r>
              <a:rPr lang="fr-FR" sz="1400" i="1" dirty="0">
                <a:solidFill>
                  <a:srgbClr val="206580"/>
                </a:solidFill>
              </a:rPr>
              <a:t> </a:t>
            </a:r>
            <a:r>
              <a:rPr lang="fr-FR" sz="1400" i="1" dirty="0">
                <a:solidFill>
                  <a:schemeClr val="bg2"/>
                </a:solidFill>
              </a:rPr>
              <a:t>après traitements CEP à différentes intensités de champ électrique. (A) Perméabilisation de la membrane ;  (B) Survie après le traitement PEF (d'après </a:t>
            </a:r>
            <a:r>
              <a:rPr lang="fr-FR" sz="1400" i="1" dirty="0" err="1">
                <a:solidFill>
                  <a:schemeClr val="bg2"/>
                </a:solidFill>
              </a:rPr>
              <a:t>Vaessen</a:t>
            </a:r>
            <a:r>
              <a:rPr lang="fr-FR" sz="1400" i="1" dirty="0">
                <a:solidFill>
                  <a:schemeClr val="bg2"/>
                </a:solidFill>
              </a:rPr>
              <a:t> et al.., 2019).</a:t>
            </a:r>
          </a:p>
        </p:txBody>
      </p:sp>
      <p:pic>
        <p:nvPicPr>
          <p:cNvPr id="12" name="Image 11">
            <a:extLst>
              <a:ext uri="{FF2B5EF4-FFF2-40B4-BE49-F238E27FC236}">
                <a16:creationId xmlns:a16="http://schemas.microsoft.com/office/drawing/2014/main" id="{8DD749AE-B3EB-6E4A-8EF3-71DC12BEC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204" y="4007026"/>
            <a:ext cx="2456604" cy="427925"/>
          </a:xfrm>
          <a:prstGeom prst="rect">
            <a:avLst/>
          </a:prstGeom>
        </p:spPr>
      </p:pic>
      <p:sp>
        <p:nvSpPr>
          <p:cNvPr id="23" name="ZoneTexte 22">
            <a:extLst>
              <a:ext uri="{FF2B5EF4-FFF2-40B4-BE49-F238E27FC236}">
                <a16:creationId xmlns:a16="http://schemas.microsoft.com/office/drawing/2014/main" id="{22F52324-1E9F-7E43-9D03-3B7BFB5A47FE}"/>
              </a:ext>
            </a:extLst>
          </p:cNvPr>
          <p:cNvSpPr txBox="1"/>
          <p:nvPr/>
        </p:nvSpPr>
        <p:spPr>
          <a:xfrm>
            <a:off x="8044405" y="4272122"/>
            <a:ext cx="2529356" cy="954107"/>
          </a:xfrm>
          <a:prstGeom prst="rect">
            <a:avLst/>
          </a:prstGeom>
          <a:noFill/>
        </p:spPr>
        <p:txBody>
          <a:bodyPr wrap="square" rtlCol="0">
            <a:spAutoFit/>
          </a:bodyPr>
          <a:lstStyle/>
          <a:p>
            <a:pPr algn="r"/>
            <a:r>
              <a:rPr lang="fr-FR" sz="1400" b="1" i="1" dirty="0">
                <a:solidFill>
                  <a:srgbClr val="206580"/>
                </a:solidFill>
              </a:rPr>
              <a:t>Champ électrique critique </a:t>
            </a:r>
            <a:r>
              <a:rPr lang="fr-FR" sz="1400" i="1" dirty="0">
                <a:solidFill>
                  <a:schemeClr val="bg2"/>
                </a:solidFill>
              </a:rPr>
              <a:t>(EC) de différents micro-organismes sous traitement PEF (d'après </a:t>
            </a:r>
            <a:r>
              <a:rPr lang="fr-FR" sz="1400" i="1" dirty="0" err="1">
                <a:solidFill>
                  <a:schemeClr val="bg2"/>
                </a:solidFill>
              </a:rPr>
              <a:t>Grahl</a:t>
            </a:r>
            <a:r>
              <a:rPr lang="fr-FR" sz="1400" i="1" dirty="0">
                <a:solidFill>
                  <a:schemeClr val="bg2"/>
                </a:solidFill>
              </a:rPr>
              <a:t> et </a:t>
            </a:r>
            <a:r>
              <a:rPr lang="fr-FR" sz="1400" i="1" dirty="0" err="1">
                <a:solidFill>
                  <a:schemeClr val="bg2"/>
                </a:solidFill>
              </a:rPr>
              <a:t>Markl</a:t>
            </a:r>
            <a:r>
              <a:rPr lang="fr-FR" sz="1400" i="1" dirty="0">
                <a:solidFill>
                  <a:schemeClr val="bg2"/>
                </a:solidFill>
              </a:rPr>
              <a:t>, 1996).</a:t>
            </a:r>
          </a:p>
        </p:txBody>
      </p:sp>
    </p:spTree>
    <p:extLst>
      <p:ext uri="{BB962C8B-B14F-4D97-AF65-F5344CB8AC3E}">
        <p14:creationId xmlns:p14="http://schemas.microsoft.com/office/powerpoint/2010/main" val="417219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21"/>
          </p:nvPr>
        </p:nvSpPr>
        <p:spPr>
          <a:xfrm>
            <a:off x="601516" y="1789726"/>
            <a:ext cx="9411164" cy="4801574"/>
          </a:xfrm>
        </p:spPr>
        <p:txBody>
          <a:bodyPr/>
          <a:lstStyle/>
          <a:p>
            <a:pPr>
              <a:spcAft>
                <a:spcPts val="600"/>
              </a:spcAft>
            </a:pPr>
            <a:r>
              <a:rPr lang="fr-FR" dirty="0">
                <a:solidFill>
                  <a:srgbClr val="97C2CF"/>
                </a:solidFill>
              </a:rPr>
              <a:t>1. Introduction</a:t>
            </a:r>
          </a:p>
          <a:p>
            <a:pPr>
              <a:spcAft>
                <a:spcPts val="600"/>
              </a:spcAft>
            </a:pPr>
            <a:r>
              <a:rPr lang="fr-FR" dirty="0">
                <a:solidFill>
                  <a:srgbClr val="97C2CF"/>
                </a:solidFill>
              </a:rPr>
              <a:t>2. Principes des champs électriques pulsés</a:t>
            </a:r>
          </a:p>
          <a:p>
            <a:pPr>
              <a:spcAft>
                <a:spcPts val="600"/>
              </a:spcAft>
            </a:pPr>
            <a:r>
              <a:rPr lang="fr-FR" dirty="0">
                <a:solidFill>
                  <a:srgbClr val="97C2CF"/>
                </a:solidFill>
              </a:rPr>
              <a:t>3. Mécanismes d'électro-perméabilisation</a:t>
            </a:r>
          </a:p>
          <a:p>
            <a:pPr>
              <a:spcAft>
                <a:spcPts val="600"/>
              </a:spcAft>
            </a:pPr>
            <a:r>
              <a:rPr lang="fr-FR" b="1" dirty="0"/>
              <a:t>4. Impacts </a:t>
            </a:r>
            <a:r>
              <a:rPr lang="fr-FR" b="1" dirty="0" smtClean="0"/>
              <a:t>des caractéristiques des </a:t>
            </a:r>
            <a:r>
              <a:rPr lang="fr-FR" b="1" dirty="0"/>
              <a:t>micro-organismes</a:t>
            </a:r>
          </a:p>
          <a:p>
            <a:pPr>
              <a:spcAft>
                <a:spcPts val="600"/>
              </a:spcAft>
            </a:pPr>
            <a:r>
              <a:rPr lang="fr-FR" dirty="0">
                <a:solidFill>
                  <a:srgbClr val="97C2CF"/>
                </a:solidFill>
              </a:rPr>
              <a:t>5. Impacts sur les enzymes et les constituants </a:t>
            </a:r>
          </a:p>
          <a:p>
            <a:pPr>
              <a:spcAft>
                <a:spcPts val="600"/>
              </a:spcAft>
            </a:pPr>
            <a:r>
              <a:rPr lang="fr-FR" dirty="0">
                <a:solidFill>
                  <a:srgbClr val="97C2CF"/>
                </a:solidFill>
              </a:rPr>
              <a:t>6. Influence des facteurs procédés et des facteurs produits</a:t>
            </a:r>
          </a:p>
          <a:p>
            <a:pPr>
              <a:spcAft>
                <a:spcPts val="600"/>
              </a:spcAft>
            </a:pPr>
            <a:r>
              <a:rPr lang="fr-FR" dirty="0">
                <a:solidFill>
                  <a:srgbClr val="97C2CF"/>
                </a:solidFill>
              </a:rPr>
              <a:t>7. Équipements et dimensionnement</a:t>
            </a:r>
          </a:p>
          <a:p>
            <a:pPr>
              <a:spcAft>
                <a:spcPts val="600"/>
              </a:spcAft>
            </a:pPr>
            <a:r>
              <a:rPr lang="fr-FR" dirty="0">
                <a:solidFill>
                  <a:srgbClr val="97C2CF"/>
                </a:solidFill>
              </a:rPr>
              <a:t>8. Applications des champs électriques pulsés</a:t>
            </a:r>
          </a:p>
          <a:p>
            <a:pPr>
              <a:spcAft>
                <a:spcPts val="600"/>
              </a:spcAft>
            </a:pPr>
            <a:r>
              <a:rPr lang="fr-FR" dirty="0">
                <a:solidFill>
                  <a:srgbClr val="97C2CF"/>
                </a:solidFill>
              </a:rPr>
              <a:t>9. Conclusions</a:t>
            </a:r>
          </a:p>
          <a:p>
            <a:endParaRPr lang="fr-FR" dirty="0"/>
          </a:p>
        </p:txBody>
      </p:sp>
      <p:sp>
        <p:nvSpPr>
          <p:cNvPr id="4" name="Espace réservé du numéro de diapositive 3"/>
          <p:cNvSpPr>
            <a:spLocks noGrp="1"/>
          </p:cNvSpPr>
          <p:nvPr>
            <p:ph type="sldNum" sz="quarter" idx="4294967295"/>
          </p:nvPr>
        </p:nvSpPr>
        <p:spPr>
          <a:xfrm>
            <a:off x="10144125" y="7235825"/>
            <a:ext cx="547688" cy="306388"/>
          </a:xfrm>
          <a:prstGeom prst="rect">
            <a:avLst/>
          </a:prstGeom>
        </p:spPr>
        <p:txBody>
          <a:bodyPr/>
          <a:lstStyle/>
          <a:p>
            <a:fld id="{60906FEA-6988-4954-96AA-94004BCD4A9A}" type="slidenum">
              <a:rPr lang="fr-FR" smtClean="0"/>
              <a:pPr/>
              <a:t>22</a:t>
            </a:fld>
            <a:endParaRPr lang="fr-FR" dirty="0"/>
          </a:p>
        </p:txBody>
      </p:sp>
    </p:spTree>
    <p:extLst>
      <p:ext uri="{BB962C8B-B14F-4D97-AF65-F5344CB8AC3E}">
        <p14:creationId xmlns:p14="http://schemas.microsoft.com/office/powerpoint/2010/main" val="2188949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756976-AF12-6846-81A0-814668CE40CC}"/>
              </a:ext>
            </a:extLst>
          </p:cNvPr>
          <p:cNvSpPr/>
          <p:nvPr/>
        </p:nvSpPr>
        <p:spPr bwMode="auto">
          <a:xfrm>
            <a:off x="382587" y="1156178"/>
            <a:ext cx="9926638" cy="1427725"/>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12" name="Espace réservé du texte 2">
            <a:extLst>
              <a:ext uri="{FF2B5EF4-FFF2-40B4-BE49-F238E27FC236}">
                <a16:creationId xmlns:a16="http://schemas.microsoft.com/office/drawing/2014/main" id="{B7A2D283-BE0D-254F-9759-7547C2EA9F30}"/>
              </a:ext>
            </a:extLst>
          </p:cNvPr>
          <p:cNvSpPr>
            <a:spLocks noGrp="1"/>
          </p:cNvSpPr>
          <p:nvPr>
            <p:ph type="body" sz="quarter" idx="11"/>
          </p:nvPr>
        </p:nvSpPr>
        <p:spPr/>
        <p:txBody>
          <a:bodyPr/>
          <a:lstStyle/>
          <a:p>
            <a:r>
              <a:rPr lang="fr-FR" dirty="0"/>
              <a:t>4. </a:t>
            </a:r>
            <a:r>
              <a:rPr lang="fr-FR" dirty="0" smtClean="0"/>
              <a:t>Impacts des caractéristiques des micro-organismes</a:t>
            </a:r>
            <a:endParaRPr lang="fr-FR" dirty="0"/>
          </a:p>
        </p:txBody>
      </p:sp>
      <p:sp>
        <p:nvSpPr>
          <p:cNvPr id="16" name="Espace réservé du texte 4">
            <a:extLst>
              <a:ext uri="{FF2B5EF4-FFF2-40B4-BE49-F238E27FC236}">
                <a16:creationId xmlns:a16="http://schemas.microsoft.com/office/drawing/2014/main" id="{6B2355DC-A7E0-7B4A-AD2B-C6C23C7B68C2}"/>
              </a:ext>
            </a:extLst>
          </p:cNvPr>
          <p:cNvSpPr>
            <a:spLocks noGrp="1"/>
          </p:cNvSpPr>
          <p:nvPr>
            <p:ph type="body" sz="quarter" idx="12"/>
          </p:nvPr>
        </p:nvSpPr>
        <p:spPr/>
        <p:txBody>
          <a:bodyPr/>
          <a:lstStyle/>
          <a:p>
            <a:r>
              <a:rPr lang="fr-FR" sz="2400" dirty="0" smtClean="0"/>
              <a:t>4. IMPACTS DES CARACTÉRISTIQUES DES MICRO-ORGANISMES</a:t>
            </a:r>
            <a:endParaRPr lang="fr-FR" sz="2400" dirty="0"/>
          </a:p>
        </p:txBody>
      </p:sp>
      <p:sp>
        <p:nvSpPr>
          <p:cNvPr id="4" name="Espace réservé du texte 3"/>
          <p:cNvSpPr>
            <a:spLocks noGrp="1"/>
          </p:cNvSpPr>
          <p:nvPr>
            <p:ph type="body" sz="quarter" idx="13"/>
          </p:nvPr>
        </p:nvSpPr>
        <p:spPr>
          <a:xfrm>
            <a:off x="525372" y="1164512"/>
            <a:ext cx="9783853" cy="1477328"/>
          </a:xfrm>
        </p:spPr>
        <p:txBody>
          <a:bodyPr wrap="square">
            <a:spAutoFit/>
          </a:bodyPr>
          <a:lstStyle/>
          <a:p>
            <a:pPr algn="l">
              <a:lnSpc>
                <a:spcPts val="2700"/>
              </a:lnSpc>
              <a:spcBef>
                <a:spcPts val="0"/>
              </a:spcBef>
              <a:tabLst>
                <a:tab pos="530225" algn="l"/>
              </a:tabLst>
            </a:pPr>
            <a:r>
              <a:rPr lang="fr-FR" dirty="0"/>
              <a:t>Les </a:t>
            </a:r>
            <a:r>
              <a:rPr lang="fr-FR" b="1" dirty="0">
                <a:solidFill>
                  <a:srgbClr val="206580"/>
                </a:solidFill>
              </a:rPr>
              <a:t>caractéristiques des microorganismes </a:t>
            </a:r>
            <a:r>
              <a:rPr lang="fr-FR" dirty="0"/>
              <a:t>(</a:t>
            </a:r>
            <a:r>
              <a:rPr lang="fr-FR" b="1" dirty="0">
                <a:solidFill>
                  <a:srgbClr val="206580"/>
                </a:solidFill>
              </a:rPr>
              <a:t>cellules végétatives ou spores</a:t>
            </a:r>
            <a:r>
              <a:rPr lang="fr-FR" dirty="0"/>
              <a:t>) conditionnent l'efficacité des traitements CEP :</a:t>
            </a:r>
          </a:p>
          <a:p>
            <a:pPr marL="342900" indent="-342900" algn="l">
              <a:lnSpc>
                <a:spcPts val="2700"/>
              </a:lnSpc>
              <a:spcBef>
                <a:spcPts val="0"/>
              </a:spcBef>
              <a:buClr>
                <a:schemeClr val="bg2"/>
              </a:buClr>
              <a:buFont typeface="Arial" panose="020B0604020202020204" pitchFamily="34" charset="0"/>
              <a:buChar char="•"/>
              <a:tabLst>
                <a:tab pos="530225" algn="l"/>
              </a:tabLst>
            </a:pPr>
            <a:r>
              <a:rPr lang="fr-FR" b="1" dirty="0" smtClean="0">
                <a:solidFill>
                  <a:srgbClr val="206580"/>
                </a:solidFill>
              </a:rPr>
              <a:t>Les </a:t>
            </a:r>
            <a:r>
              <a:rPr lang="fr-FR" b="1" dirty="0">
                <a:solidFill>
                  <a:srgbClr val="206580"/>
                </a:solidFill>
              </a:rPr>
              <a:t>cellules végétatives </a:t>
            </a:r>
            <a:r>
              <a:rPr lang="fr-FR" dirty="0"/>
              <a:t>sont perméabilisées par les CEP.</a:t>
            </a:r>
          </a:p>
          <a:p>
            <a:pPr marL="342900" indent="-342900" algn="l">
              <a:lnSpc>
                <a:spcPts val="2700"/>
              </a:lnSpc>
              <a:spcBef>
                <a:spcPts val="0"/>
              </a:spcBef>
              <a:buClr>
                <a:schemeClr val="bg2"/>
              </a:buClr>
              <a:buFont typeface="Arial" panose="020B0604020202020204" pitchFamily="34" charset="0"/>
              <a:buChar char="•"/>
              <a:tabLst>
                <a:tab pos="530225" algn="l"/>
              </a:tabLst>
            </a:pPr>
            <a:r>
              <a:rPr lang="fr-FR" b="1" dirty="0" smtClean="0">
                <a:solidFill>
                  <a:srgbClr val="206580"/>
                </a:solidFill>
              </a:rPr>
              <a:t>Les </a:t>
            </a:r>
            <a:r>
              <a:rPr lang="fr-FR" b="1" dirty="0">
                <a:solidFill>
                  <a:srgbClr val="206580"/>
                </a:solidFill>
              </a:rPr>
              <a:t>spores ne sont pas sensibles </a:t>
            </a:r>
            <a:r>
              <a:rPr lang="fr-FR" dirty="0"/>
              <a:t>aux CEP</a:t>
            </a:r>
            <a:r>
              <a:rPr lang="fr-FR" dirty="0" smtClean="0"/>
              <a:t>.</a:t>
            </a:r>
            <a:endParaRPr lang="fr-FR" dirty="0"/>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23</a:t>
            </a:fld>
            <a:endParaRPr lang="fr-FR" dirty="0"/>
          </a:p>
        </p:txBody>
      </p:sp>
      <p:sp>
        <p:nvSpPr>
          <p:cNvPr id="13" name="Espace réservé du texte 3">
            <a:extLst>
              <a:ext uri="{FF2B5EF4-FFF2-40B4-BE49-F238E27FC236}">
                <a16:creationId xmlns:a16="http://schemas.microsoft.com/office/drawing/2014/main" id="{08349F28-09B2-B140-82DA-6A219D696FEF}"/>
              </a:ext>
            </a:extLst>
          </p:cNvPr>
          <p:cNvSpPr txBox="1">
            <a:spLocks/>
          </p:cNvSpPr>
          <p:nvPr/>
        </p:nvSpPr>
        <p:spPr>
          <a:xfrm>
            <a:off x="400085" y="4575175"/>
            <a:ext cx="10028238" cy="4838099"/>
          </a:xfrm>
          <a:prstGeom prst="rect">
            <a:avLst/>
          </a:prstGeom>
        </p:spPr>
        <p:txBody>
          <a:bodyPr/>
          <a:lstStyle>
            <a:lvl1pPr marL="0" indent="0" algn="just" defTabSz="1007943" rtl="0" eaLnBrk="1" latinLnBrk="0" hangingPunct="1">
              <a:lnSpc>
                <a:spcPct val="90000"/>
              </a:lnSpc>
              <a:spcBef>
                <a:spcPts val="1102"/>
              </a:spcBef>
              <a:buFont typeface="Arial" panose="020B0604020202020204" pitchFamily="34" charset="0"/>
              <a:buNone/>
              <a:defRPr sz="2000" kern="1200">
                <a:solidFill>
                  <a:schemeClr val="bg2"/>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nSpc>
                <a:spcPct val="100000"/>
              </a:lnSpc>
              <a:spcBef>
                <a:spcPts val="0"/>
              </a:spcBef>
            </a:pPr>
            <a:endParaRPr lang="fr-FR" dirty="0"/>
          </a:p>
        </p:txBody>
      </p:sp>
      <p:sp>
        <p:nvSpPr>
          <p:cNvPr id="11" name="ZoneTexte 10">
            <a:extLst>
              <a:ext uri="{FF2B5EF4-FFF2-40B4-BE49-F238E27FC236}">
                <a16:creationId xmlns:a16="http://schemas.microsoft.com/office/drawing/2014/main" id="{7DED32A2-8E7E-BC43-91E8-102BAFDF0D37}"/>
              </a:ext>
            </a:extLst>
          </p:cNvPr>
          <p:cNvSpPr txBox="1"/>
          <p:nvPr/>
        </p:nvSpPr>
        <p:spPr>
          <a:xfrm>
            <a:off x="6223000" y="6590092"/>
            <a:ext cx="3438832" cy="738664"/>
          </a:xfrm>
          <a:prstGeom prst="rect">
            <a:avLst/>
          </a:prstGeom>
          <a:noFill/>
        </p:spPr>
        <p:txBody>
          <a:bodyPr wrap="square" rtlCol="0">
            <a:spAutoFit/>
          </a:bodyPr>
          <a:lstStyle/>
          <a:p>
            <a:pPr algn="r"/>
            <a:r>
              <a:rPr lang="fr-FR" sz="1400" i="1" dirty="0">
                <a:solidFill>
                  <a:schemeClr val="bg2"/>
                </a:solidFill>
              </a:rPr>
              <a:t>Inactivation des </a:t>
            </a:r>
            <a:r>
              <a:rPr lang="fr-FR" sz="1400" b="1" i="1" dirty="0">
                <a:solidFill>
                  <a:srgbClr val="206580"/>
                </a:solidFill>
              </a:rPr>
              <a:t>endospores</a:t>
            </a:r>
            <a:r>
              <a:rPr lang="fr-FR" sz="1400" i="1" dirty="0">
                <a:solidFill>
                  <a:srgbClr val="206580"/>
                </a:solidFill>
              </a:rPr>
              <a:t> </a:t>
            </a:r>
            <a:r>
              <a:rPr lang="fr-FR" sz="1400" i="1" dirty="0">
                <a:solidFill>
                  <a:schemeClr val="bg2"/>
                </a:solidFill>
              </a:rPr>
              <a:t>de B. </a:t>
            </a:r>
            <a:r>
              <a:rPr lang="fr-FR" sz="1400" i="1" dirty="0" err="1">
                <a:solidFill>
                  <a:schemeClr val="bg2"/>
                </a:solidFill>
              </a:rPr>
              <a:t>cereus</a:t>
            </a:r>
            <a:r>
              <a:rPr lang="fr-FR" sz="1400" i="1" dirty="0">
                <a:solidFill>
                  <a:schemeClr val="bg2"/>
                </a:solidFill>
              </a:rPr>
              <a:t> et C. </a:t>
            </a:r>
            <a:r>
              <a:rPr lang="fr-FR" sz="1400" i="1" dirty="0" err="1">
                <a:solidFill>
                  <a:schemeClr val="bg2"/>
                </a:solidFill>
              </a:rPr>
              <a:t>tyrobutyricum</a:t>
            </a:r>
            <a:r>
              <a:rPr lang="fr-FR" sz="1400" i="1" dirty="0">
                <a:solidFill>
                  <a:schemeClr val="bg2"/>
                </a:solidFill>
              </a:rPr>
              <a:t> et des </a:t>
            </a:r>
            <a:r>
              <a:rPr lang="fr-FR" sz="1400" b="1" i="1" dirty="0">
                <a:solidFill>
                  <a:srgbClr val="206580"/>
                </a:solidFill>
              </a:rPr>
              <a:t>ascospores</a:t>
            </a:r>
            <a:r>
              <a:rPr lang="fr-FR" sz="1400" i="1" dirty="0">
                <a:solidFill>
                  <a:srgbClr val="206580"/>
                </a:solidFill>
              </a:rPr>
              <a:t> </a:t>
            </a:r>
            <a:r>
              <a:rPr lang="fr-FR" sz="1400" i="1" dirty="0">
                <a:solidFill>
                  <a:schemeClr val="bg2"/>
                </a:solidFill>
              </a:rPr>
              <a:t>de B. </a:t>
            </a:r>
            <a:r>
              <a:rPr lang="fr-FR" sz="1400" i="1" dirty="0" err="1">
                <a:solidFill>
                  <a:schemeClr val="bg2"/>
                </a:solidFill>
              </a:rPr>
              <a:t>nivea</a:t>
            </a:r>
            <a:r>
              <a:rPr lang="fr-FR" sz="1400" i="1" dirty="0">
                <a:solidFill>
                  <a:schemeClr val="bg2"/>
                </a:solidFill>
              </a:rPr>
              <a:t> (d'après </a:t>
            </a:r>
            <a:r>
              <a:rPr lang="fr-FR" sz="1400" i="1" dirty="0" err="1">
                <a:solidFill>
                  <a:schemeClr val="bg2"/>
                </a:solidFill>
              </a:rPr>
              <a:t>Grahl</a:t>
            </a:r>
            <a:r>
              <a:rPr lang="fr-FR" sz="1400" i="1" dirty="0">
                <a:solidFill>
                  <a:schemeClr val="bg2"/>
                </a:solidFill>
              </a:rPr>
              <a:t> et </a:t>
            </a:r>
            <a:r>
              <a:rPr lang="fr-FR" sz="1400" i="1" dirty="0" err="1">
                <a:solidFill>
                  <a:schemeClr val="bg2"/>
                </a:solidFill>
              </a:rPr>
              <a:t>Markl</a:t>
            </a:r>
            <a:r>
              <a:rPr lang="fr-FR" sz="1400" i="1" dirty="0">
                <a:solidFill>
                  <a:schemeClr val="bg2"/>
                </a:solidFill>
              </a:rPr>
              <a:t>, 1996).</a:t>
            </a:r>
          </a:p>
        </p:txBody>
      </p:sp>
      <p:pic>
        <p:nvPicPr>
          <p:cNvPr id="5" name="Image 4">
            <a:extLst>
              <a:ext uri="{FF2B5EF4-FFF2-40B4-BE49-F238E27FC236}">
                <a16:creationId xmlns:a16="http://schemas.microsoft.com/office/drawing/2014/main" id="{FA8E0695-9A51-6045-95AD-C40A01DBA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372" y="3195401"/>
            <a:ext cx="4267097" cy="3211552"/>
          </a:xfrm>
          <a:prstGeom prst="rect">
            <a:avLst/>
          </a:prstGeom>
        </p:spPr>
      </p:pic>
      <p:pic>
        <p:nvPicPr>
          <p:cNvPr id="14" name="Image 13">
            <a:extLst>
              <a:ext uri="{FF2B5EF4-FFF2-40B4-BE49-F238E27FC236}">
                <a16:creationId xmlns:a16="http://schemas.microsoft.com/office/drawing/2014/main" id="{182A6F5F-FB77-DC4B-B114-374E94FB4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3520" y="3226213"/>
            <a:ext cx="4097438" cy="3105090"/>
          </a:xfrm>
          <a:prstGeom prst="rect">
            <a:avLst/>
          </a:prstGeom>
        </p:spPr>
      </p:pic>
      <p:sp>
        <p:nvSpPr>
          <p:cNvPr id="17" name="ZoneTexte 16">
            <a:extLst>
              <a:ext uri="{FF2B5EF4-FFF2-40B4-BE49-F238E27FC236}">
                <a16:creationId xmlns:a16="http://schemas.microsoft.com/office/drawing/2014/main" id="{8F14E3E7-7530-454B-B455-00D2FA7E4726}"/>
              </a:ext>
            </a:extLst>
          </p:cNvPr>
          <p:cNvSpPr txBox="1"/>
          <p:nvPr/>
        </p:nvSpPr>
        <p:spPr>
          <a:xfrm>
            <a:off x="666957" y="6590092"/>
            <a:ext cx="3866944" cy="738664"/>
          </a:xfrm>
          <a:prstGeom prst="rect">
            <a:avLst/>
          </a:prstGeom>
          <a:noFill/>
        </p:spPr>
        <p:txBody>
          <a:bodyPr wrap="square" rtlCol="0">
            <a:spAutoFit/>
          </a:bodyPr>
          <a:lstStyle/>
          <a:p>
            <a:r>
              <a:rPr lang="fr-FR" sz="1400" i="1" dirty="0">
                <a:solidFill>
                  <a:schemeClr val="bg2"/>
                </a:solidFill>
              </a:rPr>
              <a:t>Dépendance des fractions de </a:t>
            </a:r>
            <a:r>
              <a:rPr lang="fr-FR" sz="1400" b="1" i="1" dirty="0">
                <a:solidFill>
                  <a:srgbClr val="206580"/>
                </a:solidFill>
              </a:rPr>
              <a:t>cellules survivantes d'E. coli</a:t>
            </a:r>
            <a:r>
              <a:rPr lang="fr-FR" sz="1400" b="1" i="1" dirty="0">
                <a:solidFill>
                  <a:srgbClr val="157CC6"/>
                </a:solidFill>
              </a:rPr>
              <a:t> </a:t>
            </a:r>
            <a:r>
              <a:rPr lang="fr-FR" sz="1400" i="1" dirty="0">
                <a:solidFill>
                  <a:schemeClr val="bg2"/>
                </a:solidFill>
              </a:rPr>
              <a:t>par rapport au temps de traitement du CEP  (d'après </a:t>
            </a:r>
            <a:r>
              <a:rPr lang="fr-FR" sz="1400" i="1" dirty="0" err="1">
                <a:solidFill>
                  <a:schemeClr val="bg2"/>
                </a:solidFill>
              </a:rPr>
              <a:t>Grahl</a:t>
            </a:r>
            <a:r>
              <a:rPr lang="fr-FR" sz="1400" i="1" dirty="0">
                <a:solidFill>
                  <a:schemeClr val="bg2"/>
                </a:solidFill>
              </a:rPr>
              <a:t> et </a:t>
            </a:r>
            <a:r>
              <a:rPr lang="fr-FR" sz="1400" i="1" dirty="0" err="1">
                <a:solidFill>
                  <a:schemeClr val="bg2"/>
                </a:solidFill>
              </a:rPr>
              <a:t>Markl</a:t>
            </a:r>
            <a:r>
              <a:rPr lang="fr-FR" sz="1400" i="1" dirty="0">
                <a:solidFill>
                  <a:schemeClr val="bg2"/>
                </a:solidFill>
              </a:rPr>
              <a:t>, 1996).</a:t>
            </a:r>
          </a:p>
        </p:txBody>
      </p:sp>
      <p:pic>
        <p:nvPicPr>
          <p:cNvPr id="15" name="Image 14">
            <a:extLst>
              <a:ext uri="{FF2B5EF4-FFF2-40B4-BE49-F238E27FC236}">
                <a16:creationId xmlns:a16="http://schemas.microsoft.com/office/drawing/2014/main" id="{A950ADE6-7BE1-4B4C-9B08-AB2DB32C3FA4}"/>
              </a:ext>
            </a:extLst>
          </p:cNvPr>
          <p:cNvPicPr>
            <a:picLocks noChangeAspect="1"/>
          </p:cNvPicPr>
          <p:nvPr/>
        </p:nvPicPr>
        <p:blipFill>
          <a:blip r:embed="rId4"/>
          <a:stretch>
            <a:fillRect/>
          </a:stretch>
        </p:blipFill>
        <p:spPr bwMode="auto">
          <a:xfrm>
            <a:off x="10171303" y="1005107"/>
            <a:ext cx="254000" cy="254000"/>
          </a:xfrm>
          <a:prstGeom prst="rect">
            <a:avLst/>
          </a:prstGeom>
        </p:spPr>
      </p:pic>
    </p:spTree>
    <p:extLst>
      <p:ext uri="{BB962C8B-B14F-4D97-AF65-F5344CB8AC3E}">
        <p14:creationId xmlns:p14="http://schemas.microsoft.com/office/powerpoint/2010/main" val="933923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56976-AF12-6846-81A0-814668CE40CC}"/>
              </a:ext>
            </a:extLst>
          </p:cNvPr>
          <p:cNvSpPr/>
          <p:nvPr/>
        </p:nvSpPr>
        <p:spPr bwMode="auto">
          <a:xfrm>
            <a:off x="331787" y="1819275"/>
            <a:ext cx="9898248" cy="1095376"/>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16" name="Rectangle 15">
            <a:extLst>
              <a:ext uri="{FF2B5EF4-FFF2-40B4-BE49-F238E27FC236}">
                <a16:creationId xmlns:a16="http://schemas.microsoft.com/office/drawing/2014/main" id="{23756976-AF12-6846-81A0-814668CE40CC}"/>
              </a:ext>
            </a:extLst>
          </p:cNvPr>
          <p:cNvSpPr/>
          <p:nvPr/>
        </p:nvSpPr>
        <p:spPr bwMode="auto">
          <a:xfrm>
            <a:off x="331787" y="3190875"/>
            <a:ext cx="9898248" cy="762000"/>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22" name="Espace réservé du texte 4">
            <a:extLst>
              <a:ext uri="{FF2B5EF4-FFF2-40B4-BE49-F238E27FC236}">
                <a16:creationId xmlns:a16="http://schemas.microsoft.com/office/drawing/2014/main" id="{D60C3CB8-A0D3-0443-97F3-9E619361D4B7}"/>
              </a:ext>
            </a:extLst>
          </p:cNvPr>
          <p:cNvSpPr>
            <a:spLocks noGrp="1"/>
          </p:cNvSpPr>
          <p:nvPr>
            <p:ph type="body" sz="quarter" idx="12"/>
          </p:nvPr>
        </p:nvSpPr>
        <p:spPr/>
        <p:txBody>
          <a:bodyPr/>
          <a:lstStyle/>
          <a:p>
            <a:r>
              <a:rPr lang="fr-FR" sz="2400" dirty="0" smtClean="0"/>
              <a:t>4. IMPACTS DES CARACTÉRISTIQUES DES MICRO-ORGANISMES</a:t>
            </a:r>
            <a:endParaRPr lang="fr-FR" sz="2400" dirty="0"/>
          </a:p>
        </p:txBody>
      </p:sp>
      <p:sp>
        <p:nvSpPr>
          <p:cNvPr id="4" name="Espace réservé du texte 3"/>
          <p:cNvSpPr>
            <a:spLocks noGrp="1"/>
          </p:cNvSpPr>
          <p:nvPr>
            <p:ph type="body" sz="quarter" idx="13"/>
          </p:nvPr>
        </p:nvSpPr>
        <p:spPr>
          <a:xfrm>
            <a:off x="331787" y="1166984"/>
            <a:ext cx="10028238" cy="4939814"/>
          </a:xfrm>
        </p:spPr>
        <p:txBody>
          <a:bodyPr wrap="square">
            <a:spAutoFit/>
          </a:bodyPr>
          <a:lstStyle/>
          <a:p>
            <a:pPr algn="l">
              <a:lnSpc>
                <a:spcPts val="2700"/>
              </a:lnSpc>
              <a:spcBef>
                <a:spcPts val="0"/>
              </a:spcBef>
              <a:tabLst>
                <a:tab pos="530225" algn="l"/>
              </a:tabLst>
            </a:pPr>
            <a:r>
              <a:rPr lang="fr-FR" b="1" dirty="0">
                <a:solidFill>
                  <a:srgbClr val="206580"/>
                </a:solidFill>
              </a:rPr>
              <a:t>INFLUENCE DE L'ÉTAT PHYSIOLOGIQUE DES MICRO-ORGANISMES</a:t>
            </a:r>
          </a:p>
          <a:p>
            <a:pPr algn="l">
              <a:lnSpc>
                <a:spcPts val="2700"/>
              </a:lnSpc>
              <a:spcBef>
                <a:spcPts val="0"/>
              </a:spcBef>
              <a:tabLst>
                <a:tab pos="530225" algn="l"/>
              </a:tabLst>
            </a:pPr>
            <a:endParaRPr lang="fr-FR" dirty="0"/>
          </a:p>
          <a:p>
            <a:pPr algn="l">
              <a:lnSpc>
                <a:spcPts val="2700"/>
              </a:lnSpc>
              <a:spcBef>
                <a:spcPts val="0"/>
              </a:spcBef>
              <a:tabLst>
                <a:tab pos="530225" algn="l"/>
              </a:tabLst>
            </a:pPr>
            <a:r>
              <a:rPr lang="fr-FR" dirty="0"/>
              <a:t>Un traitement CEP (à un intensité classique) n'a </a:t>
            </a:r>
            <a:r>
              <a:rPr lang="fr-FR" b="1" dirty="0">
                <a:solidFill>
                  <a:srgbClr val="206580"/>
                </a:solidFill>
              </a:rPr>
              <a:t>pas effet sur les spores</a:t>
            </a:r>
            <a:r>
              <a:rPr lang="fr-FR" dirty="0"/>
              <a:t>.</a:t>
            </a:r>
          </a:p>
          <a:p>
            <a:pPr algn="l">
              <a:lnSpc>
                <a:spcPts val="2700"/>
              </a:lnSpc>
              <a:spcBef>
                <a:spcPts val="0"/>
              </a:spcBef>
              <a:tabLst>
                <a:tab pos="530225" algn="l"/>
              </a:tabLst>
            </a:pPr>
            <a:r>
              <a:rPr lang="fr-FR" dirty="0">
                <a:sym typeface="Wingdings" pitchFamily="2" charset="2"/>
              </a:rPr>
              <a:t>	 </a:t>
            </a:r>
            <a:r>
              <a:rPr lang="fr-FR" dirty="0"/>
              <a:t>Un traitement CEP ne permet </a:t>
            </a:r>
            <a:r>
              <a:rPr lang="fr-FR" b="1" dirty="0">
                <a:solidFill>
                  <a:srgbClr val="206580"/>
                </a:solidFill>
              </a:rPr>
              <a:t>pas de stériliser </a:t>
            </a:r>
            <a:r>
              <a:rPr lang="fr-FR" dirty="0"/>
              <a:t>un </a:t>
            </a:r>
            <a:r>
              <a:rPr lang="fr-FR" dirty="0" smtClean="0"/>
              <a:t>aliment.</a:t>
            </a:r>
            <a:endParaRPr lang="fr-FR" dirty="0"/>
          </a:p>
          <a:p>
            <a:pPr algn="l">
              <a:lnSpc>
                <a:spcPts val="2700"/>
              </a:lnSpc>
              <a:spcBef>
                <a:spcPts val="0"/>
              </a:spcBef>
              <a:tabLst>
                <a:tab pos="530225" algn="l"/>
              </a:tabLst>
            </a:pPr>
            <a:r>
              <a:rPr lang="fr-FR" dirty="0"/>
              <a:t>	</a:t>
            </a:r>
            <a:r>
              <a:rPr lang="fr-FR" dirty="0">
                <a:sym typeface="Wingdings" pitchFamily="2" charset="2"/>
              </a:rPr>
              <a:t> </a:t>
            </a:r>
            <a:r>
              <a:rPr lang="fr-FR" dirty="0"/>
              <a:t>Un traitement CEP </a:t>
            </a:r>
            <a:r>
              <a:rPr lang="fr-FR" b="1" dirty="0">
                <a:solidFill>
                  <a:srgbClr val="206580"/>
                </a:solidFill>
              </a:rPr>
              <a:t>n'induit pas la germination </a:t>
            </a:r>
            <a:r>
              <a:rPr lang="fr-FR" dirty="0"/>
              <a:t>des spores.</a:t>
            </a:r>
          </a:p>
          <a:p>
            <a:pPr algn="l">
              <a:lnSpc>
                <a:spcPts val="2700"/>
              </a:lnSpc>
              <a:spcBef>
                <a:spcPts val="0"/>
              </a:spcBef>
              <a:tabLst>
                <a:tab pos="530225" algn="l"/>
              </a:tabLst>
            </a:pPr>
            <a:endParaRPr lang="fr-FR" dirty="0"/>
          </a:p>
          <a:p>
            <a:pPr algn="l">
              <a:lnSpc>
                <a:spcPts val="2700"/>
              </a:lnSpc>
              <a:spcBef>
                <a:spcPts val="0"/>
              </a:spcBef>
              <a:tabLst>
                <a:tab pos="530225" algn="l"/>
              </a:tabLst>
            </a:pPr>
            <a:r>
              <a:rPr lang="fr-FR" dirty="0"/>
              <a:t>Un traitement CEP peut </a:t>
            </a:r>
            <a:r>
              <a:rPr lang="fr-FR" b="1" dirty="0">
                <a:solidFill>
                  <a:srgbClr val="206580"/>
                </a:solidFill>
              </a:rPr>
              <a:t>inactiver les formes végétatives </a:t>
            </a:r>
            <a:r>
              <a:rPr lang="fr-FR" dirty="0"/>
              <a:t>des bactéries.</a:t>
            </a:r>
          </a:p>
          <a:p>
            <a:pPr algn="l">
              <a:lnSpc>
                <a:spcPts val="2700"/>
              </a:lnSpc>
              <a:spcBef>
                <a:spcPts val="0"/>
              </a:spcBef>
              <a:tabLst>
                <a:tab pos="530225" algn="l"/>
              </a:tabLst>
            </a:pPr>
            <a:r>
              <a:rPr lang="fr-FR" dirty="0">
                <a:sym typeface="Wingdings" pitchFamily="2" charset="2"/>
              </a:rPr>
              <a:t>	 </a:t>
            </a:r>
            <a:r>
              <a:rPr lang="fr-FR" dirty="0"/>
              <a:t>Un traitement CEP </a:t>
            </a:r>
            <a:r>
              <a:rPr lang="fr-FR" b="1" dirty="0">
                <a:solidFill>
                  <a:srgbClr val="206580"/>
                </a:solidFill>
              </a:rPr>
              <a:t>permet de pasteuriser </a:t>
            </a:r>
            <a:r>
              <a:rPr lang="fr-FR" dirty="0"/>
              <a:t>un aliment.</a:t>
            </a:r>
          </a:p>
          <a:p>
            <a:pPr algn="l">
              <a:lnSpc>
                <a:spcPts val="2700"/>
              </a:lnSpc>
              <a:spcBef>
                <a:spcPts val="0"/>
              </a:spcBef>
              <a:tabLst>
                <a:tab pos="530225" algn="l"/>
              </a:tabLst>
            </a:pPr>
            <a:endParaRPr lang="fr-FR" dirty="0"/>
          </a:p>
          <a:p>
            <a:pPr algn="l">
              <a:lnSpc>
                <a:spcPts val="2700"/>
              </a:lnSpc>
              <a:spcBef>
                <a:spcPts val="0"/>
              </a:spcBef>
              <a:tabLst>
                <a:tab pos="530225" algn="l"/>
              </a:tabLst>
            </a:pPr>
            <a:endParaRPr lang="fr-FR" dirty="0"/>
          </a:p>
          <a:p>
            <a:pPr algn="l">
              <a:lnSpc>
                <a:spcPts val="2700"/>
              </a:lnSpc>
              <a:spcBef>
                <a:spcPts val="0"/>
              </a:spcBef>
              <a:tabLst>
                <a:tab pos="530225" algn="l"/>
              </a:tabLst>
            </a:pPr>
            <a:r>
              <a:rPr lang="fr-FR" dirty="0"/>
              <a:t>Combinaison de traitements : procédés dits "</a:t>
            </a:r>
            <a:r>
              <a:rPr lang="fr-FR" b="1" dirty="0" err="1">
                <a:solidFill>
                  <a:srgbClr val="206580"/>
                </a:solidFill>
              </a:rPr>
              <a:t>hurdles</a:t>
            </a:r>
            <a:r>
              <a:rPr lang="fr-FR" b="1" dirty="0">
                <a:solidFill>
                  <a:srgbClr val="206580"/>
                </a:solidFill>
              </a:rPr>
              <a:t> technologie</a:t>
            </a:r>
            <a:r>
              <a:rPr lang="fr-FR" dirty="0"/>
              <a:t>" </a:t>
            </a:r>
          </a:p>
          <a:p>
            <a:pPr algn="l">
              <a:lnSpc>
                <a:spcPts val="2700"/>
              </a:lnSpc>
              <a:spcBef>
                <a:spcPts val="0"/>
              </a:spcBef>
              <a:tabLst>
                <a:tab pos="530225" algn="l"/>
              </a:tabLst>
            </a:pPr>
            <a:r>
              <a:rPr lang="fr-FR" dirty="0">
                <a:sym typeface="Wingdings" pitchFamily="2" charset="2"/>
              </a:rPr>
              <a:t></a:t>
            </a:r>
            <a:r>
              <a:rPr lang="fr-FR" dirty="0"/>
              <a:t> Une étape de </a:t>
            </a:r>
            <a:r>
              <a:rPr lang="fr-FR" dirty="0" err="1"/>
              <a:t>pré-traitement</a:t>
            </a:r>
            <a:r>
              <a:rPr lang="fr-FR" dirty="0"/>
              <a:t> (ex. un chauffage modéré) pour </a:t>
            </a:r>
            <a:r>
              <a:rPr lang="fr-FR" b="1" dirty="0">
                <a:solidFill>
                  <a:srgbClr val="206580"/>
                </a:solidFill>
              </a:rPr>
              <a:t>induire la germination </a:t>
            </a:r>
            <a:r>
              <a:rPr lang="fr-FR" dirty="0"/>
              <a:t>des </a:t>
            </a:r>
            <a:r>
              <a:rPr lang="fr-FR" dirty="0" smtClean="0"/>
              <a:t>spores, </a:t>
            </a:r>
            <a:r>
              <a:rPr lang="fr-FR" dirty="0"/>
              <a:t>avant un traitement </a:t>
            </a:r>
            <a:r>
              <a:rPr lang="fr-FR" b="1" dirty="0">
                <a:solidFill>
                  <a:srgbClr val="206580"/>
                </a:solidFill>
              </a:rPr>
              <a:t>CEP pour inactiver les formes végétatives</a:t>
            </a:r>
            <a:r>
              <a:rPr lang="fr-FR" b="1" dirty="0">
                <a:solidFill>
                  <a:srgbClr val="157CC6"/>
                </a:solidFill>
              </a:rPr>
              <a:t> </a:t>
            </a:r>
            <a:r>
              <a:rPr lang="fr-FR" dirty="0"/>
              <a:t>issues des spores germées.</a:t>
            </a:r>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24</a:t>
            </a:fld>
            <a:endParaRPr lang="fr-FR" dirty="0"/>
          </a:p>
        </p:txBody>
      </p:sp>
      <p:pic>
        <p:nvPicPr>
          <p:cNvPr id="19" name="Image 18">
            <a:extLst>
              <a:ext uri="{FF2B5EF4-FFF2-40B4-BE49-F238E27FC236}">
                <a16:creationId xmlns:a16="http://schemas.microsoft.com/office/drawing/2014/main" id="{A950ADE6-7BE1-4B4C-9B08-AB2DB32C3FA4}"/>
              </a:ext>
            </a:extLst>
          </p:cNvPr>
          <p:cNvPicPr>
            <a:picLocks noChangeAspect="1"/>
          </p:cNvPicPr>
          <p:nvPr/>
        </p:nvPicPr>
        <p:blipFill>
          <a:blip r:embed="rId3"/>
          <a:stretch>
            <a:fillRect/>
          </a:stretch>
        </p:blipFill>
        <p:spPr bwMode="auto">
          <a:xfrm>
            <a:off x="10115697" y="1692275"/>
            <a:ext cx="254000" cy="254000"/>
          </a:xfrm>
          <a:prstGeom prst="rect">
            <a:avLst/>
          </a:prstGeom>
        </p:spPr>
      </p:pic>
      <p:pic>
        <p:nvPicPr>
          <p:cNvPr id="20" name="Image 19">
            <a:extLst>
              <a:ext uri="{FF2B5EF4-FFF2-40B4-BE49-F238E27FC236}">
                <a16:creationId xmlns:a16="http://schemas.microsoft.com/office/drawing/2014/main" id="{A950ADE6-7BE1-4B4C-9B08-AB2DB32C3FA4}"/>
              </a:ext>
            </a:extLst>
          </p:cNvPr>
          <p:cNvPicPr>
            <a:picLocks noChangeAspect="1"/>
          </p:cNvPicPr>
          <p:nvPr/>
        </p:nvPicPr>
        <p:blipFill>
          <a:blip r:embed="rId3"/>
          <a:stretch>
            <a:fillRect/>
          </a:stretch>
        </p:blipFill>
        <p:spPr bwMode="auto">
          <a:xfrm>
            <a:off x="10106025" y="3075698"/>
            <a:ext cx="254000" cy="254000"/>
          </a:xfrm>
          <a:prstGeom prst="rect">
            <a:avLst/>
          </a:prstGeom>
        </p:spPr>
      </p:pic>
      <p:sp>
        <p:nvSpPr>
          <p:cNvPr id="15" name="Espace réservé du texte 2">
            <a:extLst>
              <a:ext uri="{FF2B5EF4-FFF2-40B4-BE49-F238E27FC236}">
                <a16:creationId xmlns:a16="http://schemas.microsoft.com/office/drawing/2014/main" id="{B7A2D283-BE0D-254F-9759-7547C2EA9F30}"/>
              </a:ext>
            </a:extLst>
          </p:cNvPr>
          <p:cNvSpPr>
            <a:spLocks noGrp="1"/>
          </p:cNvSpPr>
          <p:nvPr>
            <p:ph type="body" sz="quarter" idx="11"/>
          </p:nvPr>
        </p:nvSpPr>
        <p:spPr/>
        <p:txBody>
          <a:bodyPr/>
          <a:lstStyle/>
          <a:p>
            <a:r>
              <a:rPr lang="fr-FR" dirty="0"/>
              <a:t>4. </a:t>
            </a:r>
            <a:r>
              <a:rPr lang="fr-FR" dirty="0" smtClean="0"/>
              <a:t>Impacts des caractéristiques des micro-organismes</a:t>
            </a:r>
            <a:endParaRPr lang="fr-FR" dirty="0"/>
          </a:p>
        </p:txBody>
      </p:sp>
    </p:spTree>
    <p:extLst>
      <p:ext uri="{BB962C8B-B14F-4D97-AF65-F5344CB8AC3E}">
        <p14:creationId xmlns:p14="http://schemas.microsoft.com/office/powerpoint/2010/main" val="527066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21"/>
          </p:nvPr>
        </p:nvSpPr>
        <p:spPr>
          <a:xfrm>
            <a:off x="601516" y="1789726"/>
            <a:ext cx="9411164" cy="4801574"/>
          </a:xfrm>
        </p:spPr>
        <p:txBody>
          <a:bodyPr/>
          <a:lstStyle/>
          <a:p>
            <a:pPr>
              <a:spcAft>
                <a:spcPts val="600"/>
              </a:spcAft>
            </a:pPr>
            <a:r>
              <a:rPr lang="fr-FR" dirty="0">
                <a:solidFill>
                  <a:srgbClr val="97C2CF"/>
                </a:solidFill>
              </a:rPr>
              <a:t>1. Introduction</a:t>
            </a:r>
          </a:p>
          <a:p>
            <a:pPr>
              <a:spcAft>
                <a:spcPts val="600"/>
              </a:spcAft>
            </a:pPr>
            <a:r>
              <a:rPr lang="fr-FR" dirty="0">
                <a:solidFill>
                  <a:srgbClr val="97C2CF"/>
                </a:solidFill>
              </a:rPr>
              <a:t>2. Principes des champs électriques pulsés</a:t>
            </a:r>
          </a:p>
          <a:p>
            <a:pPr>
              <a:spcAft>
                <a:spcPts val="600"/>
              </a:spcAft>
            </a:pPr>
            <a:r>
              <a:rPr lang="fr-FR" dirty="0">
                <a:solidFill>
                  <a:srgbClr val="97C2CF"/>
                </a:solidFill>
              </a:rPr>
              <a:t>3. Mécanismes d'électro-perméabilisation</a:t>
            </a:r>
          </a:p>
          <a:p>
            <a:pPr>
              <a:spcAft>
                <a:spcPts val="600"/>
              </a:spcAft>
            </a:pPr>
            <a:r>
              <a:rPr lang="fr-FR" dirty="0">
                <a:solidFill>
                  <a:srgbClr val="97C2CF"/>
                </a:solidFill>
              </a:rPr>
              <a:t>4. Impacts sur les micro-organismes</a:t>
            </a:r>
          </a:p>
          <a:p>
            <a:pPr>
              <a:spcAft>
                <a:spcPts val="600"/>
              </a:spcAft>
            </a:pPr>
            <a:r>
              <a:rPr lang="fr-FR" b="1" dirty="0"/>
              <a:t>5. Impacts sur les enzymes et les constituants </a:t>
            </a:r>
          </a:p>
          <a:p>
            <a:pPr>
              <a:spcAft>
                <a:spcPts val="600"/>
              </a:spcAft>
            </a:pPr>
            <a:r>
              <a:rPr lang="fr-FR" dirty="0">
                <a:solidFill>
                  <a:srgbClr val="97C2CF"/>
                </a:solidFill>
              </a:rPr>
              <a:t>6. Influence des facteurs procédés et des facteurs produits</a:t>
            </a:r>
          </a:p>
          <a:p>
            <a:pPr>
              <a:spcAft>
                <a:spcPts val="600"/>
              </a:spcAft>
            </a:pPr>
            <a:r>
              <a:rPr lang="fr-FR" dirty="0">
                <a:solidFill>
                  <a:srgbClr val="97C2CF"/>
                </a:solidFill>
              </a:rPr>
              <a:t>7. Équipements et dimensionnement</a:t>
            </a:r>
          </a:p>
          <a:p>
            <a:pPr>
              <a:spcAft>
                <a:spcPts val="600"/>
              </a:spcAft>
            </a:pPr>
            <a:r>
              <a:rPr lang="fr-FR" dirty="0">
                <a:solidFill>
                  <a:srgbClr val="97C2CF"/>
                </a:solidFill>
              </a:rPr>
              <a:t>8. Applications des champs électriques pulsés</a:t>
            </a:r>
          </a:p>
          <a:p>
            <a:pPr>
              <a:spcAft>
                <a:spcPts val="600"/>
              </a:spcAft>
            </a:pPr>
            <a:r>
              <a:rPr lang="fr-FR" dirty="0">
                <a:solidFill>
                  <a:srgbClr val="97C2CF"/>
                </a:solidFill>
              </a:rPr>
              <a:t>9. Conclusions</a:t>
            </a:r>
          </a:p>
          <a:p>
            <a:endParaRPr lang="fr-FR" dirty="0"/>
          </a:p>
        </p:txBody>
      </p:sp>
      <p:sp>
        <p:nvSpPr>
          <p:cNvPr id="4" name="Espace réservé du numéro de diapositive 3"/>
          <p:cNvSpPr>
            <a:spLocks noGrp="1"/>
          </p:cNvSpPr>
          <p:nvPr>
            <p:ph type="sldNum" sz="quarter" idx="4294967295"/>
          </p:nvPr>
        </p:nvSpPr>
        <p:spPr>
          <a:xfrm>
            <a:off x="10144125" y="7235825"/>
            <a:ext cx="547688" cy="306388"/>
          </a:xfrm>
          <a:prstGeom prst="rect">
            <a:avLst/>
          </a:prstGeom>
        </p:spPr>
        <p:txBody>
          <a:bodyPr/>
          <a:lstStyle/>
          <a:p>
            <a:fld id="{60906FEA-6988-4954-96AA-94004BCD4A9A}" type="slidenum">
              <a:rPr lang="fr-FR" smtClean="0"/>
              <a:pPr/>
              <a:t>25</a:t>
            </a:fld>
            <a:endParaRPr lang="fr-FR" dirty="0"/>
          </a:p>
        </p:txBody>
      </p:sp>
    </p:spTree>
    <p:extLst>
      <p:ext uri="{BB962C8B-B14F-4D97-AF65-F5344CB8AC3E}">
        <p14:creationId xmlns:p14="http://schemas.microsoft.com/office/powerpoint/2010/main" val="3730051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3756976-AF12-6846-81A0-814668CE40CC}"/>
              </a:ext>
            </a:extLst>
          </p:cNvPr>
          <p:cNvSpPr/>
          <p:nvPr/>
        </p:nvSpPr>
        <p:spPr bwMode="auto">
          <a:xfrm>
            <a:off x="348729" y="2003325"/>
            <a:ext cx="9898248" cy="762000"/>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4" name="Espace réservé du texte 3"/>
          <p:cNvSpPr>
            <a:spLocks noGrp="1"/>
          </p:cNvSpPr>
          <p:nvPr>
            <p:ph type="body" sz="quarter" idx="11"/>
          </p:nvPr>
        </p:nvSpPr>
        <p:spPr/>
        <p:txBody>
          <a:bodyPr/>
          <a:lstStyle/>
          <a:p>
            <a:r>
              <a:rPr lang="fr-FR" dirty="0"/>
              <a:t>5. Impact sur les </a:t>
            </a:r>
            <a:r>
              <a:rPr lang="fr-FR" dirty="0" smtClean="0"/>
              <a:t>enzymes et les constituants</a:t>
            </a:r>
            <a:endParaRPr lang="fr-FR" dirty="0"/>
          </a:p>
        </p:txBody>
      </p:sp>
      <p:sp>
        <p:nvSpPr>
          <p:cNvPr id="5" name="Espace réservé du texte 4"/>
          <p:cNvSpPr>
            <a:spLocks noGrp="1"/>
          </p:cNvSpPr>
          <p:nvPr>
            <p:ph type="body" sz="quarter" idx="12"/>
          </p:nvPr>
        </p:nvSpPr>
        <p:spPr/>
        <p:txBody>
          <a:bodyPr/>
          <a:lstStyle/>
          <a:p>
            <a:r>
              <a:rPr lang="fr-FR" sz="2400" dirty="0" smtClean="0"/>
              <a:t>5.1. INFLUENCE SUR LES ACTIVITÉS ENZYMATIQUES</a:t>
            </a:r>
          </a:p>
          <a:p>
            <a:endParaRPr lang="fr-FR" sz="2400" dirty="0"/>
          </a:p>
        </p:txBody>
      </p:sp>
      <p:sp>
        <p:nvSpPr>
          <p:cNvPr id="6" name="Espace réservé du texte 5"/>
          <p:cNvSpPr>
            <a:spLocks noGrp="1"/>
          </p:cNvSpPr>
          <p:nvPr>
            <p:ph type="body" sz="quarter" idx="13"/>
          </p:nvPr>
        </p:nvSpPr>
        <p:spPr>
          <a:xfrm>
            <a:off x="349986" y="1137917"/>
            <a:ext cx="10028238" cy="5632311"/>
          </a:xfrm>
        </p:spPr>
        <p:txBody>
          <a:bodyPr wrap="square">
            <a:spAutoFit/>
          </a:bodyPr>
          <a:lstStyle/>
          <a:p>
            <a:pPr algn="l">
              <a:lnSpc>
                <a:spcPts val="2400"/>
              </a:lnSpc>
              <a:spcBef>
                <a:spcPts val="0"/>
              </a:spcBef>
              <a:tabLst>
                <a:tab pos="530225" algn="l"/>
              </a:tabLst>
            </a:pPr>
            <a:r>
              <a:rPr lang="fr-FR" b="1" dirty="0">
                <a:solidFill>
                  <a:srgbClr val="206580"/>
                </a:solidFill>
              </a:rPr>
              <a:t>Diversité des impacts des CEP sur les activités enzymatiques</a:t>
            </a:r>
          </a:p>
          <a:p>
            <a:pPr algn="l">
              <a:lnSpc>
                <a:spcPts val="2400"/>
              </a:lnSpc>
              <a:spcBef>
                <a:spcPts val="0"/>
              </a:spcBef>
              <a:tabLst>
                <a:tab pos="530225" algn="l"/>
              </a:tabLst>
            </a:pPr>
            <a:r>
              <a:rPr lang="fr-FR" dirty="0" smtClean="0"/>
              <a:t>- </a:t>
            </a:r>
            <a:r>
              <a:rPr lang="fr-FR" dirty="0"/>
              <a:t>Les enzymes sont plus ou moins sensibles à l'action des CEP.</a:t>
            </a:r>
          </a:p>
          <a:p>
            <a:pPr algn="l">
              <a:lnSpc>
                <a:spcPts val="2400"/>
              </a:lnSpc>
              <a:spcBef>
                <a:spcPts val="0"/>
              </a:spcBef>
              <a:tabLst>
                <a:tab pos="530225" algn="l"/>
              </a:tabLst>
            </a:pPr>
            <a:endParaRPr lang="fr-FR" dirty="0"/>
          </a:p>
          <a:p>
            <a:pPr algn="l">
              <a:lnSpc>
                <a:spcPts val="2400"/>
              </a:lnSpc>
              <a:spcBef>
                <a:spcPts val="0"/>
              </a:spcBef>
              <a:tabLst>
                <a:tab pos="530225" algn="l"/>
              </a:tabLst>
            </a:pPr>
            <a:r>
              <a:rPr lang="fr-FR" dirty="0"/>
              <a:t>- Pour inactiver des enzymes, des </a:t>
            </a:r>
            <a:r>
              <a:rPr lang="fr-FR" b="1" dirty="0">
                <a:solidFill>
                  <a:srgbClr val="206580"/>
                </a:solidFill>
              </a:rPr>
              <a:t>niveaux d'énergie plus élevés </a:t>
            </a:r>
            <a:r>
              <a:rPr lang="fr-FR" dirty="0"/>
              <a:t>que ceux requis pour détruire les micro-organismes sont nécessaires. </a:t>
            </a:r>
          </a:p>
          <a:p>
            <a:pPr algn="l">
              <a:lnSpc>
                <a:spcPts val="2400"/>
              </a:lnSpc>
              <a:spcBef>
                <a:spcPts val="0"/>
              </a:spcBef>
              <a:tabLst>
                <a:tab pos="530225" algn="l"/>
              </a:tabLst>
            </a:pPr>
            <a:endParaRPr lang="fr-FR" dirty="0"/>
          </a:p>
          <a:p>
            <a:pPr algn="l">
              <a:lnSpc>
                <a:spcPts val="2400"/>
              </a:lnSpc>
              <a:spcBef>
                <a:spcPts val="0"/>
              </a:spcBef>
              <a:tabLst>
                <a:tab pos="530225" algn="l"/>
              </a:tabLst>
            </a:pPr>
            <a:r>
              <a:rPr lang="fr-FR" dirty="0"/>
              <a:t>- Les </a:t>
            </a:r>
            <a:r>
              <a:rPr lang="fr-FR" dirty="0" smtClean="0"/>
              <a:t>mécanismes </a:t>
            </a:r>
            <a:r>
              <a:rPr lang="fr-FR" dirty="0"/>
              <a:t>ne sont pas bien compris. </a:t>
            </a:r>
          </a:p>
          <a:p>
            <a:pPr algn="l">
              <a:lnSpc>
                <a:spcPts val="2400"/>
              </a:lnSpc>
              <a:spcBef>
                <a:spcPts val="0"/>
              </a:spcBef>
              <a:tabLst>
                <a:tab pos="530225" algn="l"/>
              </a:tabLst>
            </a:pPr>
            <a:endParaRPr lang="fr-FR" i="1" dirty="0"/>
          </a:p>
          <a:p>
            <a:pPr algn="l">
              <a:lnSpc>
                <a:spcPts val="2400"/>
              </a:lnSpc>
              <a:spcBef>
                <a:spcPts val="0"/>
              </a:spcBef>
              <a:tabLst>
                <a:tab pos="530225" algn="l"/>
              </a:tabLst>
            </a:pPr>
            <a:r>
              <a:rPr lang="fr-FR" i="1" dirty="0"/>
              <a:t>- Les </a:t>
            </a:r>
            <a:r>
              <a:rPr lang="fr-FR" b="1" i="1" dirty="0">
                <a:solidFill>
                  <a:srgbClr val="206580"/>
                </a:solidFill>
              </a:rPr>
              <a:t>effets électrochimiques et thermiques </a:t>
            </a:r>
          </a:p>
          <a:p>
            <a:pPr algn="l">
              <a:lnSpc>
                <a:spcPts val="2400"/>
              </a:lnSpc>
              <a:spcBef>
                <a:spcPts val="0"/>
              </a:spcBef>
              <a:tabLst>
                <a:tab pos="530225" algn="l"/>
              </a:tabLst>
            </a:pPr>
            <a:r>
              <a:rPr lang="fr-FR" i="1" dirty="0"/>
              <a:t>associés aux CEP pourraient provoquer des </a:t>
            </a:r>
          </a:p>
          <a:p>
            <a:pPr algn="l">
              <a:lnSpc>
                <a:spcPts val="2400"/>
              </a:lnSpc>
              <a:spcBef>
                <a:spcPts val="0"/>
              </a:spcBef>
              <a:tabLst>
                <a:tab pos="530225" algn="l"/>
              </a:tabLst>
            </a:pPr>
            <a:r>
              <a:rPr lang="fr-FR" b="1" i="1" dirty="0">
                <a:solidFill>
                  <a:srgbClr val="206580"/>
                </a:solidFill>
              </a:rPr>
              <a:t>changements dans la structure et la </a:t>
            </a:r>
          </a:p>
          <a:p>
            <a:pPr algn="l">
              <a:lnSpc>
                <a:spcPts val="2400"/>
              </a:lnSpc>
              <a:spcBef>
                <a:spcPts val="0"/>
              </a:spcBef>
              <a:tabLst>
                <a:tab pos="530225" algn="l"/>
              </a:tabLst>
            </a:pPr>
            <a:r>
              <a:rPr lang="fr-FR" b="1" i="1" dirty="0">
                <a:solidFill>
                  <a:srgbClr val="206580"/>
                </a:solidFill>
              </a:rPr>
              <a:t>conformation </a:t>
            </a:r>
            <a:r>
              <a:rPr lang="fr-FR" i="1" dirty="0"/>
              <a:t>des enzymes conduisant à leur </a:t>
            </a:r>
          </a:p>
          <a:p>
            <a:pPr algn="l">
              <a:lnSpc>
                <a:spcPts val="2400"/>
              </a:lnSpc>
              <a:spcBef>
                <a:spcPts val="0"/>
              </a:spcBef>
              <a:tabLst>
                <a:tab pos="530225" algn="l"/>
              </a:tabLst>
            </a:pPr>
            <a:r>
              <a:rPr lang="fr-FR" i="1" dirty="0"/>
              <a:t>inactivation (</a:t>
            </a:r>
            <a:r>
              <a:rPr lang="fr-FR" i="1" dirty="0" err="1"/>
              <a:t>Nowosad</a:t>
            </a:r>
            <a:r>
              <a:rPr lang="fr-FR" i="1" dirty="0"/>
              <a:t> et al., 2021).</a:t>
            </a:r>
          </a:p>
          <a:p>
            <a:pPr algn="l">
              <a:lnSpc>
                <a:spcPts val="2400"/>
              </a:lnSpc>
              <a:spcBef>
                <a:spcPts val="0"/>
              </a:spcBef>
              <a:tabLst>
                <a:tab pos="530225" algn="l"/>
              </a:tabLst>
            </a:pPr>
            <a:endParaRPr lang="fr-FR" dirty="0"/>
          </a:p>
          <a:p>
            <a:pPr algn="l">
              <a:lnSpc>
                <a:spcPts val="2400"/>
              </a:lnSpc>
              <a:spcBef>
                <a:spcPts val="0"/>
              </a:spcBef>
              <a:tabLst>
                <a:tab pos="530225" algn="l"/>
              </a:tabLst>
            </a:pPr>
            <a:r>
              <a:rPr lang="fr-FR" dirty="0">
                <a:sym typeface="Wingdings" pitchFamily="2" charset="2"/>
              </a:rPr>
              <a:t>- </a:t>
            </a:r>
            <a:r>
              <a:rPr lang="fr-FR" dirty="0"/>
              <a:t>Les traitements CEP très intenses pourraient </a:t>
            </a:r>
          </a:p>
          <a:p>
            <a:pPr algn="l">
              <a:lnSpc>
                <a:spcPts val="2400"/>
              </a:lnSpc>
              <a:spcBef>
                <a:spcPts val="0"/>
              </a:spcBef>
              <a:tabLst>
                <a:tab pos="530225" algn="l"/>
              </a:tabLst>
            </a:pPr>
            <a:r>
              <a:rPr lang="fr-FR" dirty="0"/>
              <a:t>être utilisés pour inactiver les enzymes. </a:t>
            </a:r>
          </a:p>
          <a:p>
            <a:pPr algn="l">
              <a:lnSpc>
                <a:spcPts val="2400"/>
              </a:lnSpc>
              <a:spcBef>
                <a:spcPts val="0"/>
              </a:spcBef>
              <a:tabLst>
                <a:tab pos="530225" algn="l"/>
              </a:tabLst>
            </a:pPr>
            <a:r>
              <a:rPr lang="fr-FR" dirty="0">
                <a:sym typeface="Wingdings" pitchFamily="2" charset="2"/>
              </a:rPr>
              <a:t>- </a:t>
            </a:r>
            <a:r>
              <a:rPr lang="fr-FR" dirty="0"/>
              <a:t>Exploration des </a:t>
            </a:r>
            <a:r>
              <a:rPr lang="fr-FR" b="1" dirty="0">
                <a:solidFill>
                  <a:srgbClr val="206580"/>
                </a:solidFill>
              </a:rPr>
              <a:t>méthodes alternatives </a:t>
            </a:r>
            <a:r>
              <a:rPr lang="fr-FR" dirty="0"/>
              <a:t>non </a:t>
            </a:r>
          </a:p>
          <a:p>
            <a:pPr algn="l">
              <a:lnSpc>
                <a:spcPts val="2400"/>
              </a:lnSpc>
              <a:spcBef>
                <a:spcPts val="0"/>
              </a:spcBef>
              <a:tabLst>
                <a:tab pos="530225" algn="l"/>
              </a:tabLst>
            </a:pPr>
            <a:r>
              <a:rPr lang="fr-FR" dirty="0"/>
              <a:t>thermique de conservation des aliments.</a:t>
            </a:r>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26</a:t>
            </a:fld>
            <a:endParaRPr lang="fr-FR" dirty="0"/>
          </a:p>
        </p:txBody>
      </p:sp>
      <p:sp>
        <p:nvSpPr>
          <p:cNvPr id="11" name="ZoneTexte 10">
            <a:extLst>
              <a:ext uri="{FF2B5EF4-FFF2-40B4-BE49-F238E27FC236}">
                <a16:creationId xmlns:a16="http://schemas.microsoft.com/office/drawing/2014/main" id="{1ABCE238-0B94-AF4F-9150-52247496B6BD}"/>
              </a:ext>
            </a:extLst>
          </p:cNvPr>
          <p:cNvSpPr txBox="1"/>
          <p:nvPr/>
        </p:nvSpPr>
        <p:spPr>
          <a:xfrm>
            <a:off x="3733800" y="6685188"/>
            <a:ext cx="6371149" cy="738664"/>
          </a:xfrm>
          <a:prstGeom prst="rect">
            <a:avLst/>
          </a:prstGeom>
          <a:noFill/>
        </p:spPr>
        <p:txBody>
          <a:bodyPr wrap="square" rtlCol="0">
            <a:spAutoFit/>
          </a:bodyPr>
          <a:lstStyle/>
          <a:p>
            <a:pPr algn="r"/>
            <a:r>
              <a:rPr lang="fr-FR" sz="1400" b="1" i="1" dirty="0">
                <a:solidFill>
                  <a:srgbClr val="206580"/>
                </a:solidFill>
              </a:rPr>
              <a:t>Changements de l'activité des enzymes </a:t>
            </a:r>
            <a:r>
              <a:rPr lang="fr-FR" sz="1400" i="1" dirty="0">
                <a:solidFill>
                  <a:schemeClr val="bg2"/>
                </a:solidFill>
              </a:rPr>
              <a:t>dus au traitement par impulsions électriques en utilisant une distance d'électrode de 0,3 cm pendant 30 s à 2 secondes de période d'impulsion (adapté de Ho et al., 1997, d'après </a:t>
            </a:r>
            <a:r>
              <a:rPr lang="fr-FR" sz="1400" i="1" dirty="0" err="1">
                <a:solidFill>
                  <a:schemeClr val="bg2"/>
                </a:solidFill>
              </a:rPr>
              <a:t>Toepfl</a:t>
            </a:r>
            <a:r>
              <a:rPr lang="fr-FR" sz="1400" i="1" dirty="0">
                <a:solidFill>
                  <a:schemeClr val="bg2"/>
                </a:solidFill>
              </a:rPr>
              <a:t> et al., 2014).</a:t>
            </a:r>
          </a:p>
        </p:txBody>
      </p:sp>
      <p:pic>
        <p:nvPicPr>
          <p:cNvPr id="12" name="Image 11">
            <a:extLst>
              <a:ext uri="{FF2B5EF4-FFF2-40B4-BE49-F238E27FC236}">
                <a16:creationId xmlns:a16="http://schemas.microsoft.com/office/drawing/2014/main" id="{F8CA67B1-52DD-AC4D-9867-2C780DA37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853" y="2917526"/>
            <a:ext cx="4848082" cy="3670160"/>
          </a:xfrm>
          <a:prstGeom prst="rect">
            <a:avLst/>
          </a:prstGeom>
          <a:ln>
            <a:solidFill>
              <a:srgbClr val="C6D9F1"/>
            </a:solidFill>
          </a:ln>
        </p:spPr>
      </p:pic>
      <p:pic>
        <p:nvPicPr>
          <p:cNvPr id="20" name="Image 19">
            <a:extLst>
              <a:ext uri="{FF2B5EF4-FFF2-40B4-BE49-F238E27FC236}">
                <a16:creationId xmlns:a16="http://schemas.microsoft.com/office/drawing/2014/main" id="{A950ADE6-7BE1-4B4C-9B08-AB2DB32C3FA4}"/>
              </a:ext>
            </a:extLst>
          </p:cNvPr>
          <p:cNvPicPr>
            <a:picLocks noChangeAspect="1"/>
          </p:cNvPicPr>
          <p:nvPr/>
        </p:nvPicPr>
        <p:blipFill>
          <a:blip r:embed="rId3"/>
          <a:stretch>
            <a:fillRect/>
          </a:stretch>
        </p:blipFill>
        <p:spPr bwMode="auto">
          <a:xfrm>
            <a:off x="10122967" y="1889051"/>
            <a:ext cx="254000" cy="254000"/>
          </a:xfrm>
          <a:prstGeom prst="rect">
            <a:avLst/>
          </a:prstGeom>
        </p:spPr>
      </p:pic>
    </p:spTree>
    <p:extLst>
      <p:ext uri="{BB962C8B-B14F-4D97-AF65-F5344CB8AC3E}">
        <p14:creationId xmlns:p14="http://schemas.microsoft.com/office/powerpoint/2010/main" val="1992138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23756976-AF12-6846-81A0-814668CE40CC}"/>
              </a:ext>
            </a:extLst>
          </p:cNvPr>
          <p:cNvSpPr/>
          <p:nvPr/>
        </p:nvSpPr>
        <p:spPr bwMode="auto">
          <a:xfrm>
            <a:off x="382587" y="1146175"/>
            <a:ext cx="9926638" cy="1813573"/>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5" name="Espace réservé du texte 4"/>
          <p:cNvSpPr>
            <a:spLocks noGrp="1"/>
          </p:cNvSpPr>
          <p:nvPr>
            <p:ph type="body" sz="quarter" idx="12"/>
          </p:nvPr>
        </p:nvSpPr>
        <p:spPr/>
        <p:txBody>
          <a:bodyPr/>
          <a:lstStyle/>
          <a:p>
            <a:r>
              <a:rPr lang="fr-FR" sz="2400" dirty="0" smtClean="0"/>
              <a:t>5.2. EFFETS SUR LES PROTÉINES, VITAMINES ET FLAVEURS</a:t>
            </a:r>
            <a:endParaRPr lang="fr-FR" sz="2400" dirty="0"/>
          </a:p>
        </p:txBody>
      </p:sp>
      <p:sp>
        <p:nvSpPr>
          <p:cNvPr id="6" name="Espace réservé du texte 5"/>
          <p:cNvSpPr>
            <a:spLocks noGrp="1"/>
          </p:cNvSpPr>
          <p:nvPr>
            <p:ph type="body" sz="quarter" idx="13"/>
          </p:nvPr>
        </p:nvSpPr>
        <p:spPr>
          <a:xfrm>
            <a:off x="407987" y="1146175"/>
            <a:ext cx="9901238" cy="1823576"/>
          </a:xfrm>
        </p:spPr>
        <p:txBody>
          <a:bodyPr wrap="square">
            <a:spAutoFit/>
          </a:bodyPr>
          <a:lstStyle/>
          <a:p>
            <a:pPr algn="l">
              <a:lnSpc>
                <a:spcPts val="2700"/>
              </a:lnSpc>
              <a:spcBef>
                <a:spcPts val="0"/>
              </a:spcBef>
              <a:tabLst>
                <a:tab pos="527050" algn="l"/>
              </a:tabLst>
            </a:pPr>
            <a:r>
              <a:rPr lang="fr-FR" dirty="0"/>
              <a:t>Les traitements par les CEP (appliqués pour la perméabilisation des membranes cellulaires) n'induisent </a:t>
            </a:r>
            <a:r>
              <a:rPr lang="fr-FR" b="1" u="sng" dirty="0">
                <a:solidFill>
                  <a:srgbClr val="206580"/>
                </a:solidFill>
              </a:rPr>
              <a:t>pas</a:t>
            </a:r>
            <a:r>
              <a:rPr lang="fr-FR" b="1" dirty="0">
                <a:solidFill>
                  <a:srgbClr val="206580"/>
                </a:solidFill>
              </a:rPr>
              <a:t> de changements significatifs des constituants</a:t>
            </a:r>
            <a:r>
              <a:rPr lang="fr-FR" dirty="0">
                <a:solidFill>
                  <a:srgbClr val="206580"/>
                </a:solidFill>
              </a:rPr>
              <a:t> </a:t>
            </a:r>
            <a:r>
              <a:rPr lang="fr-FR" dirty="0"/>
              <a:t>des aliments :</a:t>
            </a:r>
          </a:p>
          <a:p>
            <a:pPr marL="342900" indent="-342900" algn="l">
              <a:lnSpc>
                <a:spcPts val="2700"/>
              </a:lnSpc>
              <a:spcBef>
                <a:spcPts val="0"/>
              </a:spcBef>
              <a:buFont typeface="Arial" panose="020B0604020202020204" pitchFamily="34" charset="0"/>
              <a:buChar char="•"/>
              <a:tabLst>
                <a:tab pos="527050" algn="l"/>
              </a:tabLst>
            </a:pPr>
            <a:r>
              <a:rPr lang="fr-FR" dirty="0" smtClean="0"/>
              <a:t>De </a:t>
            </a:r>
            <a:r>
              <a:rPr lang="fr-FR" dirty="0"/>
              <a:t>la teneur en </a:t>
            </a:r>
            <a:r>
              <a:rPr lang="fr-FR" b="1" dirty="0">
                <a:solidFill>
                  <a:srgbClr val="206580"/>
                </a:solidFill>
              </a:rPr>
              <a:t>vitamines</a:t>
            </a:r>
            <a:r>
              <a:rPr lang="fr-FR" b="1" dirty="0"/>
              <a:t>.</a:t>
            </a:r>
          </a:p>
          <a:p>
            <a:pPr marL="342900" indent="-342900" algn="l">
              <a:lnSpc>
                <a:spcPts val="2700"/>
              </a:lnSpc>
              <a:spcBef>
                <a:spcPts val="0"/>
              </a:spcBef>
              <a:buFont typeface="Arial" panose="020B0604020202020204" pitchFamily="34" charset="0"/>
              <a:buChar char="•"/>
              <a:tabLst>
                <a:tab pos="527050" algn="l"/>
              </a:tabLst>
            </a:pPr>
            <a:r>
              <a:rPr lang="fr-FR" dirty="0" smtClean="0"/>
              <a:t>Des </a:t>
            </a:r>
            <a:r>
              <a:rPr lang="fr-FR" dirty="0"/>
              <a:t>caractéristiques des </a:t>
            </a:r>
            <a:r>
              <a:rPr lang="fr-FR" b="1" dirty="0">
                <a:solidFill>
                  <a:srgbClr val="206580"/>
                </a:solidFill>
              </a:rPr>
              <a:t>agents de flaveur</a:t>
            </a:r>
            <a:r>
              <a:rPr lang="fr-FR" b="1" dirty="0"/>
              <a:t>.</a:t>
            </a:r>
          </a:p>
          <a:p>
            <a:pPr marL="342900" indent="-342900" algn="l">
              <a:lnSpc>
                <a:spcPts val="2700"/>
              </a:lnSpc>
              <a:spcBef>
                <a:spcPts val="0"/>
              </a:spcBef>
              <a:buFont typeface="Arial" panose="020B0604020202020204" pitchFamily="34" charset="0"/>
              <a:buChar char="•"/>
              <a:tabLst>
                <a:tab pos="527050" algn="l"/>
              </a:tabLst>
            </a:pPr>
            <a:r>
              <a:rPr lang="fr-FR" dirty="0" smtClean="0"/>
              <a:t>De </a:t>
            </a:r>
            <a:r>
              <a:rPr lang="fr-FR" dirty="0"/>
              <a:t>la teneur en pigments </a:t>
            </a:r>
            <a:r>
              <a:rPr lang="fr-FR" b="1" dirty="0">
                <a:solidFill>
                  <a:srgbClr val="206580"/>
                </a:solidFill>
              </a:rPr>
              <a:t>caroténoïdes.</a:t>
            </a:r>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27</a:t>
            </a:fld>
            <a:endParaRPr lang="fr-FR" dirty="0"/>
          </a:p>
        </p:txBody>
      </p:sp>
      <p:pic>
        <p:nvPicPr>
          <p:cNvPr id="13" name="Image 12">
            <a:extLst>
              <a:ext uri="{FF2B5EF4-FFF2-40B4-BE49-F238E27FC236}">
                <a16:creationId xmlns:a16="http://schemas.microsoft.com/office/drawing/2014/main" id="{11ABD0BE-8A5F-4D4A-906D-C22FD0378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61" y="3300294"/>
            <a:ext cx="3656114" cy="2998939"/>
          </a:xfrm>
          <a:prstGeom prst="rect">
            <a:avLst/>
          </a:prstGeom>
          <a:ln>
            <a:solidFill>
              <a:srgbClr val="C6D9F1"/>
            </a:solidFill>
          </a:ln>
        </p:spPr>
      </p:pic>
      <p:sp>
        <p:nvSpPr>
          <p:cNvPr id="14" name="ZoneTexte 13">
            <a:extLst>
              <a:ext uri="{FF2B5EF4-FFF2-40B4-BE49-F238E27FC236}">
                <a16:creationId xmlns:a16="http://schemas.microsoft.com/office/drawing/2014/main" id="{D077F8B2-D85B-464D-A39B-ECCF8701CF9F}"/>
              </a:ext>
            </a:extLst>
          </p:cNvPr>
          <p:cNvSpPr txBox="1"/>
          <p:nvPr/>
        </p:nvSpPr>
        <p:spPr>
          <a:xfrm>
            <a:off x="215361" y="6405453"/>
            <a:ext cx="4051839" cy="954107"/>
          </a:xfrm>
          <a:prstGeom prst="rect">
            <a:avLst/>
          </a:prstGeom>
          <a:noFill/>
        </p:spPr>
        <p:txBody>
          <a:bodyPr wrap="square" rtlCol="0">
            <a:spAutoFit/>
          </a:bodyPr>
          <a:lstStyle/>
          <a:p>
            <a:r>
              <a:rPr lang="fr-FR" sz="1400" b="1" i="1" dirty="0">
                <a:solidFill>
                  <a:srgbClr val="206580"/>
                </a:solidFill>
              </a:rPr>
              <a:t>Profil sensoriel des jus </a:t>
            </a:r>
            <a:r>
              <a:rPr lang="fr-FR" sz="1400" i="1" dirty="0">
                <a:solidFill>
                  <a:schemeClr val="bg2"/>
                </a:solidFill>
              </a:rPr>
              <a:t>présenté comme la différence de note entre les jus de contrôle et les jus traités par CEP. Les différences significatives à 0,05 sont marquées par une étoile (d'après </a:t>
            </a:r>
            <a:r>
              <a:rPr lang="fr-FR" sz="1400" i="1" dirty="0" err="1">
                <a:solidFill>
                  <a:schemeClr val="bg2"/>
                </a:solidFill>
              </a:rPr>
              <a:t>Turk</a:t>
            </a:r>
            <a:r>
              <a:rPr lang="fr-FR" sz="1400" i="1" dirty="0">
                <a:solidFill>
                  <a:schemeClr val="bg2"/>
                </a:solidFill>
              </a:rPr>
              <a:t> et al., 2012).</a:t>
            </a:r>
          </a:p>
        </p:txBody>
      </p:sp>
      <p:pic>
        <p:nvPicPr>
          <p:cNvPr id="7" name="Image 6">
            <a:extLst>
              <a:ext uri="{FF2B5EF4-FFF2-40B4-BE49-F238E27FC236}">
                <a16:creationId xmlns:a16="http://schemas.microsoft.com/office/drawing/2014/main" id="{7C3DD4D7-8B4A-3C49-AE21-AD525656CA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8413" y="3300294"/>
            <a:ext cx="5981612" cy="3038629"/>
          </a:xfrm>
          <a:prstGeom prst="rect">
            <a:avLst/>
          </a:prstGeom>
          <a:ln>
            <a:solidFill>
              <a:srgbClr val="C6D9F1"/>
            </a:solidFill>
          </a:ln>
        </p:spPr>
      </p:pic>
      <p:sp>
        <p:nvSpPr>
          <p:cNvPr id="15" name="ZoneTexte 14">
            <a:extLst>
              <a:ext uri="{FF2B5EF4-FFF2-40B4-BE49-F238E27FC236}">
                <a16:creationId xmlns:a16="http://schemas.microsoft.com/office/drawing/2014/main" id="{E536A497-26D1-0242-A1A1-C5687FFA2B73}"/>
              </a:ext>
            </a:extLst>
          </p:cNvPr>
          <p:cNvSpPr txBox="1"/>
          <p:nvPr/>
        </p:nvSpPr>
        <p:spPr>
          <a:xfrm>
            <a:off x="5960533" y="6405453"/>
            <a:ext cx="4399492" cy="523220"/>
          </a:xfrm>
          <a:prstGeom prst="rect">
            <a:avLst/>
          </a:prstGeom>
          <a:noFill/>
        </p:spPr>
        <p:txBody>
          <a:bodyPr wrap="square" rtlCol="0">
            <a:spAutoFit/>
          </a:bodyPr>
          <a:lstStyle/>
          <a:p>
            <a:pPr algn="r"/>
            <a:r>
              <a:rPr lang="fr-FR" sz="1400" b="1" i="1" dirty="0">
                <a:solidFill>
                  <a:srgbClr val="206580"/>
                </a:solidFill>
              </a:rPr>
              <a:t>Paramètres de couleur et photographies de frites </a:t>
            </a:r>
            <a:r>
              <a:rPr lang="fr-FR" sz="1400" i="1" dirty="0">
                <a:solidFill>
                  <a:schemeClr val="bg2"/>
                </a:solidFill>
              </a:rPr>
              <a:t>ayant subi différents prétraitements (d'après Zhang et al., 2021).</a:t>
            </a:r>
          </a:p>
        </p:txBody>
      </p:sp>
      <p:pic>
        <p:nvPicPr>
          <p:cNvPr id="16" name="Image 15">
            <a:extLst>
              <a:ext uri="{FF2B5EF4-FFF2-40B4-BE49-F238E27FC236}">
                <a16:creationId xmlns:a16="http://schemas.microsoft.com/office/drawing/2014/main" id="{A950ADE6-7BE1-4B4C-9B08-AB2DB32C3FA4}"/>
              </a:ext>
            </a:extLst>
          </p:cNvPr>
          <p:cNvPicPr>
            <a:picLocks noChangeAspect="1"/>
          </p:cNvPicPr>
          <p:nvPr/>
        </p:nvPicPr>
        <p:blipFill>
          <a:blip r:embed="rId4"/>
          <a:stretch>
            <a:fillRect/>
          </a:stretch>
        </p:blipFill>
        <p:spPr bwMode="auto">
          <a:xfrm>
            <a:off x="10182225" y="1049584"/>
            <a:ext cx="254000" cy="254000"/>
          </a:xfrm>
          <a:prstGeom prst="rect">
            <a:avLst/>
          </a:prstGeom>
        </p:spPr>
      </p:pic>
      <p:sp>
        <p:nvSpPr>
          <p:cNvPr id="20" name="Espace réservé du texte 3"/>
          <p:cNvSpPr>
            <a:spLocks noGrp="1"/>
          </p:cNvSpPr>
          <p:nvPr>
            <p:ph type="body" sz="quarter" idx="11"/>
          </p:nvPr>
        </p:nvSpPr>
        <p:spPr/>
        <p:txBody>
          <a:bodyPr/>
          <a:lstStyle/>
          <a:p>
            <a:r>
              <a:rPr lang="fr-FR" dirty="0"/>
              <a:t>5. Impact sur les </a:t>
            </a:r>
            <a:r>
              <a:rPr lang="fr-FR" dirty="0" smtClean="0"/>
              <a:t>enzymes et les constituants</a:t>
            </a:r>
            <a:endParaRPr lang="fr-FR" dirty="0"/>
          </a:p>
        </p:txBody>
      </p:sp>
    </p:spTree>
    <p:extLst>
      <p:ext uri="{BB962C8B-B14F-4D97-AF65-F5344CB8AC3E}">
        <p14:creationId xmlns:p14="http://schemas.microsoft.com/office/powerpoint/2010/main" val="3990234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3756976-AF12-6846-81A0-814668CE40CC}"/>
              </a:ext>
            </a:extLst>
          </p:cNvPr>
          <p:cNvSpPr/>
          <p:nvPr/>
        </p:nvSpPr>
        <p:spPr bwMode="auto">
          <a:xfrm>
            <a:off x="229166" y="6305488"/>
            <a:ext cx="9926638" cy="1153656"/>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5" name="Espace réservé du texte 4"/>
          <p:cNvSpPr>
            <a:spLocks noGrp="1"/>
          </p:cNvSpPr>
          <p:nvPr>
            <p:ph type="body" sz="quarter" idx="12"/>
          </p:nvPr>
        </p:nvSpPr>
        <p:spPr/>
        <p:txBody>
          <a:bodyPr/>
          <a:lstStyle/>
          <a:p>
            <a:r>
              <a:rPr lang="fr-FR" sz="2400" dirty="0" smtClean="0"/>
              <a:t>5.2. EFFETS SUR LES PROTÉINES, VITAMINES ET FLAVEURS</a:t>
            </a:r>
            <a:endParaRPr lang="fr-FR" sz="2400" dirty="0"/>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28</a:t>
            </a:fld>
            <a:endParaRPr lang="fr-FR" dirty="0"/>
          </a:p>
        </p:txBody>
      </p:sp>
      <p:pic>
        <p:nvPicPr>
          <p:cNvPr id="12" name="Image 11">
            <a:extLst>
              <a:ext uri="{FF2B5EF4-FFF2-40B4-BE49-F238E27FC236}">
                <a16:creationId xmlns:a16="http://schemas.microsoft.com/office/drawing/2014/main" id="{8896C9EE-8761-904B-8660-0CC887B7F4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688" y="3152367"/>
            <a:ext cx="3201239" cy="2122623"/>
          </a:xfrm>
          <a:prstGeom prst="rect">
            <a:avLst/>
          </a:prstGeom>
          <a:ln>
            <a:solidFill>
              <a:schemeClr val="bg2"/>
            </a:solidFill>
          </a:ln>
        </p:spPr>
      </p:pic>
      <p:sp>
        <p:nvSpPr>
          <p:cNvPr id="13" name="ZoneTexte 12">
            <a:extLst>
              <a:ext uri="{FF2B5EF4-FFF2-40B4-BE49-F238E27FC236}">
                <a16:creationId xmlns:a16="http://schemas.microsoft.com/office/drawing/2014/main" id="{F51DC8AA-31D4-6E45-B641-6A3E20B3AF4A}"/>
              </a:ext>
            </a:extLst>
          </p:cNvPr>
          <p:cNvSpPr txBox="1"/>
          <p:nvPr/>
        </p:nvSpPr>
        <p:spPr>
          <a:xfrm>
            <a:off x="65752" y="5278396"/>
            <a:ext cx="3728262" cy="954107"/>
          </a:xfrm>
          <a:prstGeom prst="rect">
            <a:avLst/>
          </a:prstGeom>
          <a:noFill/>
        </p:spPr>
        <p:txBody>
          <a:bodyPr wrap="square" rtlCol="0">
            <a:spAutoFit/>
          </a:bodyPr>
          <a:lstStyle/>
          <a:p>
            <a:r>
              <a:rPr lang="fr-FR" sz="1400" i="1" dirty="0">
                <a:solidFill>
                  <a:schemeClr val="bg2"/>
                </a:solidFill>
              </a:rPr>
              <a:t>Comparaison entre </a:t>
            </a:r>
            <a:r>
              <a:rPr lang="fr-FR" sz="1400" b="1" i="1" dirty="0">
                <a:solidFill>
                  <a:srgbClr val="206580"/>
                </a:solidFill>
              </a:rPr>
              <a:t>la viscosité (25 °C) du lait écrémé cru</a:t>
            </a:r>
            <a:r>
              <a:rPr lang="fr-FR" sz="1400" i="1" dirty="0">
                <a:solidFill>
                  <a:schemeClr val="bg2"/>
                </a:solidFill>
              </a:rPr>
              <a:t> initial et des échantillons de lait traités par PEF avec différents paramètres de traitement CEP (d'après </a:t>
            </a:r>
            <a:r>
              <a:rPr lang="fr-FR" sz="1400" i="1" dirty="0" err="1">
                <a:solidFill>
                  <a:schemeClr val="bg2"/>
                </a:solidFill>
              </a:rPr>
              <a:t>Floury</a:t>
            </a:r>
            <a:r>
              <a:rPr lang="fr-FR" sz="1400" i="1" dirty="0">
                <a:solidFill>
                  <a:schemeClr val="bg2"/>
                </a:solidFill>
              </a:rPr>
              <a:t> et al., 2007).</a:t>
            </a:r>
          </a:p>
        </p:txBody>
      </p:sp>
      <p:sp>
        <p:nvSpPr>
          <p:cNvPr id="14" name="ZoneTexte 13">
            <a:extLst>
              <a:ext uri="{FF2B5EF4-FFF2-40B4-BE49-F238E27FC236}">
                <a16:creationId xmlns:a16="http://schemas.microsoft.com/office/drawing/2014/main" id="{954DF35F-840C-3347-93BF-6CE74C2400D7}"/>
              </a:ext>
            </a:extLst>
          </p:cNvPr>
          <p:cNvSpPr txBox="1"/>
          <p:nvPr/>
        </p:nvSpPr>
        <p:spPr>
          <a:xfrm>
            <a:off x="1787125" y="2361825"/>
            <a:ext cx="7329704" cy="738664"/>
          </a:xfrm>
          <a:prstGeom prst="rect">
            <a:avLst/>
          </a:prstGeom>
          <a:noFill/>
        </p:spPr>
        <p:txBody>
          <a:bodyPr wrap="square" rtlCol="0">
            <a:spAutoFit/>
          </a:bodyPr>
          <a:lstStyle/>
          <a:p>
            <a:pPr algn="ctr"/>
            <a:r>
              <a:rPr lang="fr-FR" sz="1400" b="1" i="1" dirty="0">
                <a:solidFill>
                  <a:srgbClr val="206580"/>
                </a:solidFill>
              </a:rPr>
              <a:t>Dureté</a:t>
            </a:r>
            <a:r>
              <a:rPr lang="fr-FR" sz="1400" i="1" dirty="0">
                <a:solidFill>
                  <a:srgbClr val="206580"/>
                </a:solidFill>
              </a:rPr>
              <a:t> </a:t>
            </a:r>
            <a:r>
              <a:rPr lang="fr-FR" sz="1400" i="1" dirty="0">
                <a:solidFill>
                  <a:schemeClr val="bg2"/>
                </a:solidFill>
              </a:rPr>
              <a:t>du cortex (foncé) et du tissu vasculaire (clair) de la </a:t>
            </a:r>
            <a:r>
              <a:rPr lang="fr-FR" sz="1400" b="1" i="1" dirty="0">
                <a:solidFill>
                  <a:srgbClr val="206580"/>
                </a:solidFill>
              </a:rPr>
              <a:t>carotte</a:t>
            </a:r>
            <a:r>
              <a:rPr lang="fr-FR" sz="1400" i="1" dirty="0">
                <a:solidFill>
                  <a:schemeClr val="bg2"/>
                </a:solidFill>
              </a:rPr>
              <a:t> après traitement thermique modéré à 60 °C (T60) et après le traitement combiné CEP et thermique (PEF-T60), par rapport à la dureté du tissu brut non traité (d'après Moens et al., 2020).</a:t>
            </a:r>
          </a:p>
        </p:txBody>
      </p:sp>
      <p:pic>
        <p:nvPicPr>
          <p:cNvPr id="7" name="Image 6">
            <a:extLst>
              <a:ext uri="{FF2B5EF4-FFF2-40B4-BE49-F238E27FC236}">
                <a16:creationId xmlns:a16="http://schemas.microsoft.com/office/drawing/2014/main" id="{DDDA9947-7613-DB46-ADA6-D8C02B783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2809" y="3152367"/>
            <a:ext cx="3492162" cy="2122623"/>
          </a:xfrm>
          <a:prstGeom prst="rect">
            <a:avLst/>
          </a:prstGeom>
          <a:ln>
            <a:solidFill>
              <a:schemeClr val="bg2"/>
            </a:solidFill>
          </a:ln>
        </p:spPr>
      </p:pic>
      <p:sp>
        <p:nvSpPr>
          <p:cNvPr id="15" name="ZoneTexte 14">
            <a:extLst>
              <a:ext uri="{FF2B5EF4-FFF2-40B4-BE49-F238E27FC236}">
                <a16:creationId xmlns:a16="http://schemas.microsoft.com/office/drawing/2014/main" id="{ADED8F54-34C4-0541-ACE3-7D0714A3F901}"/>
              </a:ext>
            </a:extLst>
          </p:cNvPr>
          <p:cNvSpPr txBox="1"/>
          <p:nvPr/>
        </p:nvSpPr>
        <p:spPr>
          <a:xfrm>
            <a:off x="4828715" y="5287860"/>
            <a:ext cx="5786056" cy="954107"/>
          </a:xfrm>
          <a:prstGeom prst="rect">
            <a:avLst/>
          </a:prstGeom>
          <a:noFill/>
        </p:spPr>
        <p:txBody>
          <a:bodyPr wrap="square" rtlCol="0">
            <a:spAutoFit/>
          </a:bodyPr>
          <a:lstStyle/>
          <a:p>
            <a:pPr algn="r"/>
            <a:r>
              <a:rPr lang="fr-FR" sz="1400" b="1" i="1" dirty="0">
                <a:solidFill>
                  <a:srgbClr val="206580"/>
                </a:solidFill>
              </a:rPr>
              <a:t>Degré de </a:t>
            </a:r>
            <a:r>
              <a:rPr lang="fr-FR" sz="1400" b="1" i="1" dirty="0" err="1">
                <a:solidFill>
                  <a:srgbClr val="206580"/>
                </a:solidFill>
              </a:rPr>
              <a:t>méthylestérification</a:t>
            </a:r>
            <a:r>
              <a:rPr lang="fr-FR" sz="1400" b="1" i="1" dirty="0">
                <a:solidFill>
                  <a:srgbClr val="206580"/>
                </a:solidFill>
              </a:rPr>
              <a:t> de la pectine</a:t>
            </a:r>
            <a:r>
              <a:rPr lang="fr-FR" sz="1400" i="1" dirty="0">
                <a:solidFill>
                  <a:srgbClr val="206580"/>
                </a:solidFill>
              </a:rPr>
              <a:t> </a:t>
            </a:r>
            <a:r>
              <a:rPr lang="fr-FR" sz="1400" i="1" dirty="0">
                <a:solidFill>
                  <a:schemeClr val="bg2"/>
                </a:solidFill>
              </a:rPr>
              <a:t>du cortex brut (foncé) et du tissu vasculaire (clair) non traités et prétraités de la </a:t>
            </a:r>
            <a:r>
              <a:rPr lang="fr-FR" sz="1400" b="1" i="1" dirty="0">
                <a:solidFill>
                  <a:srgbClr val="206580"/>
                </a:solidFill>
              </a:rPr>
              <a:t>carotte</a:t>
            </a:r>
            <a:r>
              <a:rPr lang="fr-FR" sz="1400" i="1" dirty="0">
                <a:solidFill>
                  <a:schemeClr val="bg2"/>
                </a:solidFill>
              </a:rPr>
              <a:t>. PEF : prétraitement par champs électriques pulsés, T60 : préchauffage modéré à 60°C, PEF-T60 : prétraitement combiné CEP et thermique (d'après Moens et al., 2020).</a:t>
            </a:r>
          </a:p>
        </p:txBody>
      </p:sp>
      <p:pic>
        <p:nvPicPr>
          <p:cNvPr id="17" name="Image 16">
            <a:extLst>
              <a:ext uri="{FF2B5EF4-FFF2-40B4-BE49-F238E27FC236}">
                <a16:creationId xmlns:a16="http://schemas.microsoft.com/office/drawing/2014/main" id="{FEC947C1-6B4D-D046-922A-875B4B84E8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8853" y="3155584"/>
            <a:ext cx="2995953" cy="2116189"/>
          </a:xfrm>
          <a:prstGeom prst="rect">
            <a:avLst/>
          </a:prstGeom>
          <a:ln>
            <a:solidFill>
              <a:schemeClr val="bg2"/>
            </a:solidFill>
          </a:ln>
        </p:spPr>
      </p:pic>
      <p:sp>
        <p:nvSpPr>
          <p:cNvPr id="16" name="Espace réservé du texte 5">
            <a:extLst>
              <a:ext uri="{FF2B5EF4-FFF2-40B4-BE49-F238E27FC236}">
                <a16:creationId xmlns:a16="http://schemas.microsoft.com/office/drawing/2014/main" id="{577A9518-1C67-7D44-A8F9-2427646509D0}"/>
              </a:ext>
            </a:extLst>
          </p:cNvPr>
          <p:cNvSpPr txBox="1">
            <a:spLocks/>
          </p:cNvSpPr>
          <p:nvPr/>
        </p:nvSpPr>
        <p:spPr>
          <a:xfrm>
            <a:off x="320025" y="6275741"/>
            <a:ext cx="10076569" cy="1131079"/>
          </a:xfrm>
          <a:prstGeom prst="rect">
            <a:avLst/>
          </a:prstGeom>
        </p:spPr>
        <p:txBody>
          <a:bodyPr wrap="square">
            <a:spAutoFit/>
          </a:bodyPr>
          <a:lstStyle>
            <a:lvl1pPr marL="0" indent="0" algn="just" defTabSz="1007943" rtl="0" eaLnBrk="1" latinLnBrk="0" hangingPunct="1">
              <a:lnSpc>
                <a:spcPct val="90000"/>
              </a:lnSpc>
              <a:spcBef>
                <a:spcPts val="1102"/>
              </a:spcBef>
              <a:buFont typeface="Arial" panose="020B0604020202020204" pitchFamily="34" charset="0"/>
              <a:buNone/>
              <a:defRPr sz="2000" kern="1200">
                <a:solidFill>
                  <a:schemeClr val="bg2"/>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l">
              <a:lnSpc>
                <a:spcPts val="2700"/>
              </a:lnSpc>
              <a:spcBef>
                <a:spcPts val="0"/>
              </a:spcBef>
              <a:tabLst>
                <a:tab pos="527050" algn="l"/>
              </a:tabLst>
            </a:pPr>
            <a:r>
              <a:rPr lang="fr-FR" dirty="0"/>
              <a:t>Les traitements CEP (à des intensités pour la perméabilisation des membranes cellulaires) peuvent induire des</a:t>
            </a:r>
            <a:r>
              <a:rPr lang="fr-FR" b="1" dirty="0"/>
              <a:t> </a:t>
            </a:r>
            <a:r>
              <a:rPr lang="fr-FR" b="1" dirty="0">
                <a:solidFill>
                  <a:srgbClr val="206580"/>
                </a:solidFill>
              </a:rPr>
              <a:t>modifications des propriétés physico-chimiques de certains constituants </a:t>
            </a:r>
            <a:r>
              <a:rPr lang="fr-FR" dirty="0"/>
              <a:t>(</a:t>
            </a:r>
            <a:r>
              <a:rPr lang="fr-FR" b="1" dirty="0">
                <a:solidFill>
                  <a:srgbClr val="206580"/>
                </a:solidFill>
              </a:rPr>
              <a:t>protéines, polysaccharides</a:t>
            </a:r>
            <a:r>
              <a:rPr lang="fr-FR" dirty="0"/>
              <a:t>)</a:t>
            </a:r>
            <a:r>
              <a:rPr lang="fr-FR" b="1" dirty="0"/>
              <a:t> </a:t>
            </a:r>
            <a:r>
              <a:rPr lang="fr-FR" dirty="0"/>
              <a:t>et impacter les </a:t>
            </a:r>
            <a:r>
              <a:rPr lang="fr-FR" b="1" dirty="0">
                <a:solidFill>
                  <a:srgbClr val="206580"/>
                </a:solidFill>
              </a:rPr>
              <a:t>caractéristiques de texture </a:t>
            </a:r>
            <a:r>
              <a:rPr lang="fr-FR" dirty="0"/>
              <a:t>des aliments.</a:t>
            </a:r>
            <a:r>
              <a:rPr lang="fr-FR" b="1" dirty="0"/>
              <a:t> </a:t>
            </a:r>
          </a:p>
        </p:txBody>
      </p:sp>
      <p:sp>
        <p:nvSpPr>
          <p:cNvPr id="22" name="Rectangle 21">
            <a:extLst>
              <a:ext uri="{FF2B5EF4-FFF2-40B4-BE49-F238E27FC236}">
                <a16:creationId xmlns:a16="http://schemas.microsoft.com/office/drawing/2014/main" id="{23756976-AF12-6846-81A0-814668CE40CC}"/>
              </a:ext>
            </a:extLst>
          </p:cNvPr>
          <p:cNvSpPr/>
          <p:nvPr/>
        </p:nvSpPr>
        <p:spPr bwMode="auto">
          <a:xfrm>
            <a:off x="382587" y="1146175"/>
            <a:ext cx="9926638" cy="1070269"/>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pic>
        <p:nvPicPr>
          <p:cNvPr id="23" name="Image 22">
            <a:extLst>
              <a:ext uri="{FF2B5EF4-FFF2-40B4-BE49-F238E27FC236}">
                <a16:creationId xmlns:a16="http://schemas.microsoft.com/office/drawing/2014/main" id="{A950ADE6-7BE1-4B4C-9B08-AB2DB32C3FA4}"/>
              </a:ext>
            </a:extLst>
          </p:cNvPr>
          <p:cNvPicPr>
            <a:picLocks noChangeAspect="1"/>
          </p:cNvPicPr>
          <p:nvPr/>
        </p:nvPicPr>
        <p:blipFill>
          <a:blip r:embed="rId5"/>
          <a:stretch>
            <a:fillRect/>
          </a:stretch>
        </p:blipFill>
        <p:spPr bwMode="auto">
          <a:xfrm>
            <a:off x="10182225" y="1049584"/>
            <a:ext cx="254000" cy="254000"/>
          </a:xfrm>
          <a:prstGeom prst="rect">
            <a:avLst/>
          </a:prstGeom>
        </p:spPr>
      </p:pic>
      <p:sp>
        <p:nvSpPr>
          <p:cNvPr id="6" name="Espace réservé du texte 5"/>
          <p:cNvSpPr>
            <a:spLocks noGrp="1"/>
          </p:cNvSpPr>
          <p:nvPr>
            <p:ph type="body" sz="quarter" idx="13"/>
          </p:nvPr>
        </p:nvSpPr>
        <p:spPr>
          <a:xfrm>
            <a:off x="484771" y="1096574"/>
            <a:ext cx="10028238" cy="1131079"/>
          </a:xfrm>
        </p:spPr>
        <p:txBody>
          <a:bodyPr wrap="square">
            <a:spAutoFit/>
          </a:bodyPr>
          <a:lstStyle/>
          <a:p>
            <a:pPr algn="l">
              <a:lnSpc>
                <a:spcPts val="2700"/>
              </a:lnSpc>
              <a:spcBef>
                <a:spcPts val="0"/>
              </a:spcBef>
              <a:tabLst>
                <a:tab pos="527050" algn="l"/>
              </a:tabLst>
            </a:pPr>
            <a:r>
              <a:rPr lang="fr-FR" dirty="0"/>
              <a:t>Les traitements par les CEP </a:t>
            </a:r>
            <a:r>
              <a:rPr lang="fr-FR" dirty="0" smtClean="0"/>
              <a:t>:</a:t>
            </a:r>
            <a:endParaRPr lang="fr-FR" dirty="0"/>
          </a:p>
          <a:p>
            <a:pPr algn="l">
              <a:lnSpc>
                <a:spcPts val="2700"/>
              </a:lnSpc>
              <a:spcBef>
                <a:spcPts val="0"/>
              </a:spcBef>
              <a:tabLst>
                <a:tab pos="527050" algn="l"/>
              </a:tabLst>
            </a:pPr>
            <a:r>
              <a:rPr lang="fr-FR" dirty="0">
                <a:sym typeface="Wingdings" panose="05000000000000000000" pitchFamily="2" charset="2"/>
              </a:rPr>
              <a:t></a:t>
            </a:r>
            <a:r>
              <a:rPr lang="fr-FR" dirty="0"/>
              <a:t> </a:t>
            </a:r>
            <a:r>
              <a:rPr lang="fr-FR" b="1" dirty="0" smtClean="0">
                <a:solidFill>
                  <a:srgbClr val="206580"/>
                </a:solidFill>
              </a:rPr>
              <a:t>Permettent de </a:t>
            </a:r>
            <a:r>
              <a:rPr lang="fr-FR" b="1" dirty="0">
                <a:solidFill>
                  <a:srgbClr val="206580"/>
                </a:solidFill>
              </a:rPr>
              <a:t>préserver les qualités nutritionnelles </a:t>
            </a:r>
            <a:r>
              <a:rPr lang="fr-FR" dirty="0"/>
              <a:t>des aliments.</a:t>
            </a:r>
          </a:p>
          <a:p>
            <a:pPr algn="l">
              <a:lnSpc>
                <a:spcPts val="2700"/>
              </a:lnSpc>
              <a:spcBef>
                <a:spcPts val="0"/>
              </a:spcBef>
              <a:tabLst>
                <a:tab pos="527050" algn="l"/>
              </a:tabLst>
            </a:pPr>
            <a:r>
              <a:rPr lang="fr-FR" b="1" dirty="0">
                <a:sym typeface="Wingdings" pitchFamily="2" charset="2"/>
              </a:rPr>
              <a:t> </a:t>
            </a:r>
            <a:r>
              <a:rPr lang="fr-FR" b="1" dirty="0">
                <a:solidFill>
                  <a:srgbClr val="206580"/>
                </a:solidFill>
                <a:sym typeface="Wingdings" pitchFamily="2" charset="2"/>
              </a:rPr>
              <a:t>Peuvent impacter les </a:t>
            </a:r>
            <a:r>
              <a:rPr lang="fr-FR" b="1" dirty="0">
                <a:solidFill>
                  <a:srgbClr val="206580"/>
                </a:solidFill>
              </a:rPr>
              <a:t>qualités organoleptiques</a:t>
            </a:r>
            <a:r>
              <a:rPr lang="fr-FR" dirty="0">
                <a:solidFill>
                  <a:srgbClr val="206580"/>
                </a:solidFill>
              </a:rPr>
              <a:t> </a:t>
            </a:r>
            <a:r>
              <a:rPr lang="fr-FR" dirty="0"/>
              <a:t>des aliments.</a:t>
            </a:r>
            <a:endParaRPr lang="fr-FR" b="1" dirty="0"/>
          </a:p>
        </p:txBody>
      </p:sp>
      <p:pic>
        <p:nvPicPr>
          <p:cNvPr id="25" name="Image 24">
            <a:extLst>
              <a:ext uri="{FF2B5EF4-FFF2-40B4-BE49-F238E27FC236}">
                <a16:creationId xmlns:a16="http://schemas.microsoft.com/office/drawing/2014/main" id="{A950ADE6-7BE1-4B4C-9B08-AB2DB32C3FA4}"/>
              </a:ext>
            </a:extLst>
          </p:cNvPr>
          <p:cNvPicPr>
            <a:picLocks noChangeAspect="1"/>
          </p:cNvPicPr>
          <p:nvPr/>
        </p:nvPicPr>
        <p:blipFill>
          <a:blip r:embed="rId5"/>
          <a:stretch>
            <a:fillRect/>
          </a:stretch>
        </p:blipFill>
        <p:spPr bwMode="auto">
          <a:xfrm>
            <a:off x="10028804" y="6219671"/>
            <a:ext cx="254000" cy="254000"/>
          </a:xfrm>
          <a:prstGeom prst="rect">
            <a:avLst/>
          </a:prstGeom>
        </p:spPr>
      </p:pic>
      <p:sp>
        <p:nvSpPr>
          <p:cNvPr id="26" name="Espace réservé du texte 3"/>
          <p:cNvSpPr>
            <a:spLocks noGrp="1"/>
          </p:cNvSpPr>
          <p:nvPr>
            <p:ph type="body" sz="quarter" idx="11"/>
          </p:nvPr>
        </p:nvSpPr>
        <p:spPr/>
        <p:txBody>
          <a:bodyPr/>
          <a:lstStyle/>
          <a:p>
            <a:r>
              <a:rPr lang="fr-FR" dirty="0"/>
              <a:t>5. Impact sur les </a:t>
            </a:r>
            <a:r>
              <a:rPr lang="fr-FR" dirty="0" smtClean="0"/>
              <a:t>enzymes et les constituants</a:t>
            </a:r>
            <a:endParaRPr lang="fr-FR" dirty="0"/>
          </a:p>
        </p:txBody>
      </p:sp>
    </p:spTree>
    <p:extLst>
      <p:ext uri="{BB962C8B-B14F-4D97-AF65-F5344CB8AC3E}">
        <p14:creationId xmlns:p14="http://schemas.microsoft.com/office/powerpoint/2010/main" val="2421681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21"/>
          </p:nvPr>
        </p:nvSpPr>
        <p:spPr>
          <a:xfrm>
            <a:off x="601516" y="1789726"/>
            <a:ext cx="9411164" cy="4801574"/>
          </a:xfrm>
        </p:spPr>
        <p:txBody>
          <a:bodyPr/>
          <a:lstStyle/>
          <a:p>
            <a:pPr>
              <a:spcAft>
                <a:spcPts val="600"/>
              </a:spcAft>
            </a:pPr>
            <a:r>
              <a:rPr lang="fr-FR" dirty="0">
                <a:solidFill>
                  <a:srgbClr val="97C2CF"/>
                </a:solidFill>
              </a:rPr>
              <a:t>1. Introduction</a:t>
            </a:r>
          </a:p>
          <a:p>
            <a:pPr>
              <a:spcAft>
                <a:spcPts val="600"/>
              </a:spcAft>
            </a:pPr>
            <a:r>
              <a:rPr lang="fr-FR" dirty="0">
                <a:solidFill>
                  <a:srgbClr val="97C2CF"/>
                </a:solidFill>
              </a:rPr>
              <a:t>2. Principes des champs électriques pulsés</a:t>
            </a:r>
          </a:p>
          <a:p>
            <a:pPr>
              <a:spcAft>
                <a:spcPts val="600"/>
              </a:spcAft>
            </a:pPr>
            <a:r>
              <a:rPr lang="fr-FR" dirty="0">
                <a:solidFill>
                  <a:srgbClr val="97C2CF"/>
                </a:solidFill>
              </a:rPr>
              <a:t>3. Mécanismes d'électro-perméabilisation</a:t>
            </a:r>
          </a:p>
          <a:p>
            <a:pPr>
              <a:spcAft>
                <a:spcPts val="600"/>
              </a:spcAft>
            </a:pPr>
            <a:r>
              <a:rPr lang="fr-FR" dirty="0">
                <a:solidFill>
                  <a:srgbClr val="97C2CF"/>
                </a:solidFill>
              </a:rPr>
              <a:t>4. Impacts sur les micro-organismes</a:t>
            </a:r>
          </a:p>
          <a:p>
            <a:pPr>
              <a:spcAft>
                <a:spcPts val="600"/>
              </a:spcAft>
            </a:pPr>
            <a:r>
              <a:rPr lang="fr-FR" dirty="0">
                <a:solidFill>
                  <a:srgbClr val="97C2CF"/>
                </a:solidFill>
              </a:rPr>
              <a:t>5. Impacts sur les enzymes et les constituants </a:t>
            </a:r>
          </a:p>
          <a:p>
            <a:pPr>
              <a:spcAft>
                <a:spcPts val="600"/>
              </a:spcAft>
            </a:pPr>
            <a:r>
              <a:rPr lang="fr-FR" b="1" dirty="0"/>
              <a:t>6. Influence des facteurs procédés et des facteurs produits</a:t>
            </a:r>
          </a:p>
          <a:p>
            <a:pPr>
              <a:spcAft>
                <a:spcPts val="600"/>
              </a:spcAft>
            </a:pPr>
            <a:r>
              <a:rPr lang="fr-FR" dirty="0">
                <a:solidFill>
                  <a:srgbClr val="97C2CF"/>
                </a:solidFill>
              </a:rPr>
              <a:t>7. Équipements et dimensionnement</a:t>
            </a:r>
          </a:p>
          <a:p>
            <a:pPr>
              <a:spcAft>
                <a:spcPts val="600"/>
              </a:spcAft>
            </a:pPr>
            <a:r>
              <a:rPr lang="fr-FR" dirty="0">
                <a:solidFill>
                  <a:srgbClr val="97C2CF"/>
                </a:solidFill>
              </a:rPr>
              <a:t>8. Applications des champs électriques pulsés</a:t>
            </a:r>
          </a:p>
          <a:p>
            <a:pPr>
              <a:spcAft>
                <a:spcPts val="600"/>
              </a:spcAft>
            </a:pPr>
            <a:r>
              <a:rPr lang="fr-FR" dirty="0">
                <a:solidFill>
                  <a:srgbClr val="97C2CF"/>
                </a:solidFill>
              </a:rPr>
              <a:t>9. Conclusions</a:t>
            </a:r>
          </a:p>
          <a:p>
            <a:endParaRPr lang="fr-FR" dirty="0"/>
          </a:p>
        </p:txBody>
      </p:sp>
      <p:sp>
        <p:nvSpPr>
          <p:cNvPr id="4" name="Espace réservé du numéro de diapositive 3"/>
          <p:cNvSpPr>
            <a:spLocks noGrp="1"/>
          </p:cNvSpPr>
          <p:nvPr>
            <p:ph type="sldNum" sz="quarter" idx="4294967295"/>
          </p:nvPr>
        </p:nvSpPr>
        <p:spPr>
          <a:xfrm>
            <a:off x="10144125" y="7235825"/>
            <a:ext cx="547688" cy="306388"/>
          </a:xfrm>
          <a:prstGeom prst="rect">
            <a:avLst/>
          </a:prstGeom>
        </p:spPr>
        <p:txBody>
          <a:bodyPr/>
          <a:lstStyle/>
          <a:p>
            <a:fld id="{60906FEA-6988-4954-96AA-94004BCD4A9A}" type="slidenum">
              <a:rPr lang="fr-FR" smtClean="0"/>
              <a:pPr/>
              <a:t>29</a:t>
            </a:fld>
            <a:endParaRPr lang="fr-FR" dirty="0"/>
          </a:p>
        </p:txBody>
      </p:sp>
    </p:spTree>
    <p:extLst>
      <p:ext uri="{BB962C8B-B14F-4D97-AF65-F5344CB8AC3E}">
        <p14:creationId xmlns:p14="http://schemas.microsoft.com/office/powerpoint/2010/main" val="3632341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21"/>
          </p:nvPr>
        </p:nvSpPr>
        <p:spPr>
          <a:xfrm>
            <a:off x="601516" y="1789726"/>
            <a:ext cx="9411164" cy="4801574"/>
          </a:xfrm>
        </p:spPr>
        <p:txBody>
          <a:bodyPr/>
          <a:lstStyle/>
          <a:p>
            <a:pPr>
              <a:spcAft>
                <a:spcPts val="600"/>
              </a:spcAft>
            </a:pPr>
            <a:r>
              <a:rPr lang="fr-FR" b="1" dirty="0"/>
              <a:t>1. Introduction</a:t>
            </a:r>
          </a:p>
          <a:p>
            <a:pPr>
              <a:spcAft>
                <a:spcPts val="600"/>
              </a:spcAft>
            </a:pPr>
            <a:r>
              <a:rPr lang="fr-FR" dirty="0">
                <a:solidFill>
                  <a:srgbClr val="97C2CF"/>
                </a:solidFill>
              </a:rPr>
              <a:t>2. Principes des champs électriques pulsés</a:t>
            </a:r>
          </a:p>
          <a:p>
            <a:pPr>
              <a:spcAft>
                <a:spcPts val="600"/>
              </a:spcAft>
            </a:pPr>
            <a:r>
              <a:rPr lang="fr-FR" dirty="0">
                <a:solidFill>
                  <a:srgbClr val="97C2CF"/>
                </a:solidFill>
              </a:rPr>
              <a:t>3. Mécanismes d'électro-perméabilisation</a:t>
            </a:r>
          </a:p>
          <a:p>
            <a:pPr>
              <a:spcAft>
                <a:spcPts val="600"/>
              </a:spcAft>
            </a:pPr>
            <a:r>
              <a:rPr lang="fr-FR" dirty="0">
                <a:solidFill>
                  <a:srgbClr val="97C2CF"/>
                </a:solidFill>
              </a:rPr>
              <a:t>4. Impacts </a:t>
            </a:r>
            <a:r>
              <a:rPr lang="fr-FR" dirty="0" smtClean="0">
                <a:solidFill>
                  <a:srgbClr val="97C2CF"/>
                </a:solidFill>
              </a:rPr>
              <a:t>des caractéristiques des micro-organismes</a:t>
            </a:r>
            <a:endParaRPr lang="fr-FR" dirty="0">
              <a:solidFill>
                <a:srgbClr val="97C2CF"/>
              </a:solidFill>
            </a:endParaRPr>
          </a:p>
          <a:p>
            <a:pPr>
              <a:spcAft>
                <a:spcPts val="600"/>
              </a:spcAft>
            </a:pPr>
            <a:r>
              <a:rPr lang="fr-FR" dirty="0">
                <a:solidFill>
                  <a:srgbClr val="97C2CF"/>
                </a:solidFill>
              </a:rPr>
              <a:t>5. Impacts sur les enzymes et les constituants </a:t>
            </a:r>
          </a:p>
          <a:p>
            <a:pPr>
              <a:spcAft>
                <a:spcPts val="600"/>
              </a:spcAft>
            </a:pPr>
            <a:r>
              <a:rPr lang="fr-FR" dirty="0">
                <a:solidFill>
                  <a:srgbClr val="97C2CF"/>
                </a:solidFill>
              </a:rPr>
              <a:t>6. Influence des facteurs procédés et des facteurs produits</a:t>
            </a:r>
          </a:p>
          <a:p>
            <a:pPr>
              <a:spcAft>
                <a:spcPts val="600"/>
              </a:spcAft>
            </a:pPr>
            <a:r>
              <a:rPr lang="fr-FR" dirty="0">
                <a:solidFill>
                  <a:srgbClr val="97C2CF"/>
                </a:solidFill>
              </a:rPr>
              <a:t>7. Équipements et dimensionnement</a:t>
            </a:r>
          </a:p>
          <a:p>
            <a:pPr>
              <a:spcAft>
                <a:spcPts val="600"/>
              </a:spcAft>
            </a:pPr>
            <a:r>
              <a:rPr lang="fr-FR" dirty="0">
                <a:solidFill>
                  <a:srgbClr val="97C2CF"/>
                </a:solidFill>
              </a:rPr>
              <a:t>8. Applications des champs électriques pulsés</a:t>
            </a:r>
          </a:p>
          <a:p>
            <a:pPr>
              <a:spcAft>
                <a:spcPts val="600"/>
              </a:spcAft>
            </a:pPr>
            <a:r>
              <a:rPr lang="fr-FR" dirty="0">
                <a:solidFill>
                  <a:srgbClr val="97C2CF"/>
                </a:solidFill>
              </a:rPr>
              <a:t>9. Conclusions</a:t>
            </a:r>
          </a:p>
          <a:p>
            <a:endParaRPr lang="fr-FR" dirty="0"/>
          </a:p>
        </p:txBody>
      </p:sp>
      <p:sp>
        <p:nvSpPr>
          <p:cNvPr id="4" name="Espace réservé du numéro de diapositive 3"/>
          <p:cNvSpPr>
            <a:spLocks noGrp="1"/>
          </p:cNvSpPr>
          <p:nvPr>
            <p:ph type="sldNum" sz="quarter" idx="4294967295"/>
          </p:nvPr>
        </p:nvSpPr>
        <p:spPr>
          <a:xfrm>
            <a:off x="10144125" y="7235825"/>
            <a:ext cx="547688" cy="306388"/>
          </a:xfrm>
          <a:prstGeom prst="rect">
            <a:avLst/>
          </a:prstGeom>
        </p:spPr>
        <p:txBody>
          <a:bodyPr/>
          <a:lstStyle/>
          <a:p>
            <a:fld id="{60906FEA-6988-4954-96AA-94004BCD4A9A}" type="slidenum">
              <a:rPr lang="fr-FR" smtClean="0"/>
              <a:pPr/>
              <a:t>3</a:t>
            </a:fld>
            <a:endParaRPr lang="fr-FR" dirty="0"/>
          </a:p>
        </p:txBody>
      </p:sp>
    </p:spTree>
    <p:extLst>
      <p:ext uri="{BB962C8B-B14F-4D97-AF65-F5344CB8AC3E}">
        <p14:creationId xmlns:p14="http://schemas.microsoft.com/office/powerpoint/2010/main" val="161364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3756976-AF12-6846-81A0-814668CE40CC}"/>
              </a:ext>
            </a:extLst>
          </p:cNvPr>
          <p:cNvSpPr/>
          <p:nvPr/>
        </p:nvSpPr>
        <p:spPr bwMode="auto">
          <a:xfrm>
            <a:off x="382587" y="1146175"/>
            <a:ext cx="9926638" cy="2566289"/>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4" name="Espace réservé du texte 3"/>
          <p:cNvSpPr>
            <a:spLocks noGrp="1"/>
          </p:cNvSpPr>
          <p:nvPr>
            <p:ph type="body" sz="quarter" idx="11"/>
          </p:nvPr>
        </p:nvSpPr>
        <p:spPr/>
        <p:txBody>
          <a:bodyPr/>
          <a:lstStyle/>
          <a:p>
            <a:r>
              <a:rPr lang="fr-FR" dirty="0"/>
              <a:t>6. </a:t>
            </a:r>
            <a:r>
              <a:rPr lang="fr-FR" dirty="0" smtClean="0"/>
              <a:t>Influence des facteurs </a:t>
            </a:r>
            <a:r>
              <a:rPr lang="fr-FR" dirty="0"/>
              <a:t>procédés et </a:t>
            </a:r>
            <a:r>
              <a:rPr lang="fr-FR" dirty="0" smtClean="0"/>
              <a:t>des facteurs </a:t>
            </a:r>
            <a:r>
              <a:rPr lang="fr-FR" dirty="0"/>
              <a:t>produits</a:t>
            </a:r>
          </a:p>
        </p:txBody>
      </p:sp>
      <p:sp>
        <p:nvSpPr>
          <p:cNvPr id="5" name="Espace réservé du texte 4"/>
          <p:cNvSpPr>
            <a:spLocks noGrp="1"/>
          </p:cNvSpPr>
          <p:nvPr>
            <p:ph type="body" sz="quarter" idx="12"/>
          </p:nvPr>
        </p:nvSpPr>
        <p:spPr/>
        <p:txBody>
          <a:bodyPr/>
          <a:lstStyle/>
          <a:p>
            <a:r>
              <a:rPr lang="fr-FR" sz="2400" dirty="0" smtClean="0"/>
              <a:t>6.1. FACTEURS "PROCÉDÉ"</a:t>
            </a:r>
          </a:p>
          <a:p>
            <a:endParaRPr lang="fr-FR" sz="2400" dirty="0"/>
          </a:p>
        </p:txBody>
      </p:sp>
      <p:sp>
        <p:nvSpPr>
          <p:cNvPr id="6" name="Espace réservé du texte 5"/>
          <p:cNvSpPr>
            <a:spLocks noGrp="1"/>
          </p:cNvSpPr>
          <p:nvPr>
            <p:ph type="body" sz="quarter" idx="13"/>
          </p:nvPr>
        </p:nvSpPr>
        <p:spPr>
          <a:xfrm>
            <a:off x="522514" y="1146175"/>
            <a:ext cx="9659712" cy="2593018"/>
          </a:xfrm>
        </p:spPr>
        <p:txBody>
          <a:bodyPr wrap="square">
            <a:spAutoFit/>
          </a:bodyPr>
          <a:lstStyle/>
          <a:p>
            <a:pPr algn="l">
              <a:lnSpc>
                <a:spcPts val="2700"/>
              </a:lnSpc>
              <a:spcBef>
                <a:spcPts val="0"/>
              </a:spcBef>
              <a:tabLst>
                <a:tab pos="530225" algn="l"/>
              </a:tabLst>
            </a:pPr>
            <a:r>
              <a:rPr lang="fr-FR" dirty="0"/>
              <a:t>Les paramètres de réglage du procédé conditionnent le niveau de perméabilisation (réversible ou irréversible) des membranes cellulaire :</a:t>
            </a:r>
            <a:endParaRPr lang="fr-FR" b="1" dirty="0"/>
          </a:p>
          <a:p>
            <a:pPr marL="342900" indent="-342900">
              <a:lnSpc>
                <a:spcPts val="2700"/>
              </a:lnSpc>
              <a:buClr>
                <a:schemeClr val="bg2"/>
              </a:buClr>
              <a:buFont typeface="Arial" panose="020B0604020202020204" pitchFamily="34" charset="0"/>
              <a:buChar char="•"/>
              <a:tabLst>
                <a:tab pos="530225" algn="l"/>
              </a:tabLst>
            </a:pPr>
            <a:r>
              <a:rPr lang="fr-FR" b="1" dirty="0" smtClean="0">
                <a:solidFill>
                  <a:srgbClr val="206580"/>
                </a:solidFill>
              </a:rPr>
              <a:t>Intensité </a:t>
            </a:r>
            <a:r>
              <a:rPr lang="fr-FR" b="1" dirty="0">
                <a:solidFill>
                  <a:srgbClr val="206580"/>
                </a:solidFill>
              </a:rPr>
              <a:t>du champ électrique de chaque impulsion </a:t>
            </a:r>
            <a:r>
              <a:rPr lang="fr-FR" dirty="0"/>
              <a:t>(kV/cm).</a:t>
            </a:r>
          </a:p>
          <a:p>
            <a:pPr marL="342900" indent="-342900">
              <a:lnSpc>
                <a:spcPts val="2700"/>
              </a:lnSpc>
              <a:buClr>
                <a:schemeClr val="bg2"/>
              </a:buClr>
              <a:buFont typeface="Arial" panose="020B0604020202020204" pitchFamily="34" charset="0"/>
              <a:buChar char="•"/>
              <a:tabLst>
                <a:tab pos="530225" algn="l"/>
              </a:tabLst>
            </a:pPr>
            <a:r>
              <a:rPr lang="fr-FR" b="1" dirty="0" smtClean="0">
                <a:solidFill>
                  <a:srgbClr val="206580"/>
                </a:solidFill>
              </a:rPr>
              <a:t>Nombre </a:t>
            </a:r>
            <a:r>
              <a:rPr lang="fr-FR" b="1" dirty="0">
                <a:solidFill>
                  <a:srgbClr val="206580"/>
                </a:solidFill>
              </a:rPr>
              <a:t>d'impulsions </a:t>
            </a:r>
            <a:r>
              <a:rPr lang="fr-FR" dirty="0"/>
              <a:t>(-) et </a:t>
            </a:r>
            <a:r>
              <a:rPr lang="fr-FR" b="1" dirty="0">
                <a:solidFill>
                  <a:srgbClr val="206580"/>
                </a:solidFill>
              </a:rPr>
              <a:t>apport énergétique </a:t>
            </a:r>
            <a:r>
              <a:rPr lang="fr-FR" dirty="0"/>
              <a:t>(kJ/kg</a:t>
            </a:r>
            <a:r>
              <a:rPr lang="fr-FR" dirty="0" smtClean="0"/>
              <a:t>).</a:t>
            </a:r>
            <a:endParaRPr lang="fr-FR" dirty="0"/>
          </a:p>
          <a:p>
            <a:pPr marL="342900" indent="-342900">
              <a:lnSpc>
                <a:spcPts val="2700"/>
              </a:lnSpc>
              <a:buFont typeface="Arial" panose="020B0604020202020204" pitchFamily="34" charset="0"/>
              <a:buChar char="•"/>
              <a:tabLst>
                <a:tab pos="530225" algn="l"/>
              </a:tabLst>
            </a:pPr>
            <a:r>
              <a:rPr lang="fr-FR" i="1" dirty="0" smtClean="0"/>
              <a:t>Durée </a:t>
            </a:r>
            <a:r>
              <a:rPr lang="fr-FR" i="1" dirty="0"/>
              <a:t>(t</a:t>
            </a:r>
            <a:r>
              <a:rPr lang="el-GR" i="1" dirty="0"/>
              <a:t>μ</a:t>
            </a:r>
            <a:r>
              <a:rPr lang="fr-FR" i="1" dirty="0"/>
              <a:t>s) et caractéristiques de chaque impulsion.</a:t>
            </a:r>
          </a:p>
          <a:p>
            <a:pPr marL="342900" indent="-342900">
              <a:lnSpc>
                <a:spcPts val="2700"/>
              </a:lnSpc>
              <a:buFont typeface="Arial" panose="020B0604020202020204" pitchFamily="34" charset="0"/>
              <a:buChar char="•"/>
              <a:tabLst>
                <a:tab pos="530225" algn="l"/>
              </a:tabLst>
            </a:pPr>
            <a:r>
              <a:rPr lang="fr-FR" i="1" dirty="0" smtClean="0"/>
              <a:t>Durée </a:t>
            </a:r>
            <a:r>
              <a:rPr lang="fr-FR" i="1" dirty="0"/>
              <a:t>entre chaque impulsion (sec).</a:t>
            </a:r>
          </a:p>
          <a:p>
            <a:pPr marL="342900" indent="-342900">
              <a:lnSpc>
                <a:spcPts val="2700"/>
              </a:lnSpc>
              <a:buFont typeface="Arial" panose="020B0604020202020204" pitchFamily="34" charset="0"/>
              <a:buChar char="•"/>
              <a:tabLst>
                <a:tab pos="530225" algn="l"/>
              </a:tabLst>
            </a:pPr>
            <a:r>
              <a:rPr lang="fr-FR" i="1" dirty="0" smtClean="0"/>
              <a:t>Température </a:t>
            </a:r>
            <a:r>
              <a:rPr lang="fr-FR" i="1" dirty="0"/>
              <a:t>du produit (°C).</a:t>
            </a:r>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30</a:t>
            </a:fld>
            <a:endParaRPr lang="fr-FR" dirty="0"/>
          </a:p>
        </p:txBody>
      </p:sp>
      <p:pic>
        <p:nvPicPr>
          <p:cNvPr id="14" name="Image 13">
            <a:extLst>
              <a:ext uri="{FF2B5EF4-FFF2-40B4-BE49-F238E27FC236}">
                <a16:creationId xmlns:a16="http://schemas.microsoft.com/office/drawing/2014/main" id="{A950ADE6-7BE1-4B4C-9B08-AB2DB32C3FA4}"/>
              </a:ext>
            </a:extLst>
          </p:cNvPr>
          <p:cNvPicPr>
            <a:picLocks noChangeAspect="1"/>
          </p:cNvPicPr>
          <p:nvPr/>
        </p:nvPicPr>
        <p:blipFill>
          <a:blip r:embed="rId2"/>
          <a:stretch>
            <a:fillRect/>
          </a:stretch>
        </p:blipFill>
        <p:spPr bwMode="auto">
          <a:xfrm>
            <a:off x="10182225" y="1049584"/>
            <a:ext cx="254000" cy="254000"/>
          </a:xfrm>
          <a:prstGeom prst="rect">
            <a:avLst/>
          </a:prstGeom>
        </p:spPr>
      </p:pic>
    </p:spTree>
    <p:extLst>
      <p:ext uri="{BB962C8B-B14F-4D97-AF65-F5344CB8AC3E}">
        <p14:creationId xmlns:p14="http://schemas.microsoft.com/office/powerpoint/2010/main" val="2704206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4">
            <a:extLst>
              <a:ext uri="{FF2B5EF4-FFF2-40B4-BE49-F238E27FC236}">
                <a16:creationId xmlns:a16="http://schemas.microsoft.com/office/drawing/2014/main" id="{AFE788C5-305F-9C4A-9BBF-D0A2C0DC3D54}"/>
              </a:ext>
            </a:extLst>
          </p:cNvPr>
          <p:cNvSpPr>
            <a:spLocks noGrp="1"/>
          </p:cNvSpPr>
          <p:nvPr>
            <p:ph type="body" sz="quarter" idx="12"/>
          </p:nvPr>
        </p:nvSpPr>
        <p:spPr/>
        <p:txBody>
          <a:bodyPr/>
          <a:lstStyle/>
          <a:p>
            <a:r>
              <a:rPr lang="fr-FR" sz="2400" dirty="0" smtClean="0"/>
              <a:t>6.1. FACTEURS "PROCÉDÉ"</a:t>
            </a:r>
          </a:p>
          <a:p>
            <a:endParaRPr lang="fr-FR" sz="2400" dirty="0"/>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31</a:t>
            </a:fld>
            <a:endParaRPr lang="fr-FR" dirty="0"/>
          </a:p>
        </p:txBody>
      </p:sp>
      <p:sp>
        <p:nvSpPr>
          <p:cNvPr id="8" name="Espace réservé du texte 5"/>
          <p:cNvSpPr txBox="1">
            <a:spLocks/>
          </p:cNvSpPr>
          <p:nvPr/>
        </p:nvSpPr>
        <p:spPr>
          <a:xfrm>
            <a:off x="339809" y="2092663"/>
            <a:ext cx="10028238" cy="1124724"/>
          </a:xfrm>
          <a:prstGeom prst="rect">
            <a:avLst/>
          </a:prstGeom>
        </p:spPr>
        <p:txBody>
          <a:bodyPr/>
          <a:lstStyle>
            <a:lvl1pPr marL="0" indent="0" algn="just" defTabSz="1007943" rtl="0" eaLnBrk="1" latinLnBrk="0" hangingPunct="1">
              <a:lnSpc>
                <a:spcPct val="90000"/>
              </a:lnSpc>
              <a:spcBef>
                <a:spcPts val="1102"/>
              </a:spcBef>
              <a:buFont typeface="Arial" panose="020B0604020202020204" pitchFamily="34" charset="0"/>
              <a:buNone/>
              <a:defRPr sz="2000" kern="1200">
                <a:solidFill>
                  <a:schemeClr val="bg2"/>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endParaRPr lang="fr-FR" dirty="0"/>
          </a:p>
        </p:txBody>
      </p:sp>
      <p:sp>
        <p:nvSpPr>
          <p:cNvPr id="13" name="Espace réservé du texte 5"/>
          <p:cNvSpPr txBox="1">
            <a:spLocks/>
          </p:cNvSpPr>
          <p:nvPr/>
        </p:nvSpPr>
        <p:spPr>
          <a:xfrm>
            <a:off x="293852" y="976544"/>
            <a:ext cx="10120152" cy="4920963"/>
          </a:xfrm>
          <a:prstGeom prst="rect">
            <a:avLst/>
          </a:prstGeom>
        </p:spPr>
        <p:txBody>
          <a:bodyPr>
            <a:spAutoFit/>
          </a:bodyPr>
          <a:lstStyle>
            <a:lvl1pPr marL="0" indent="0" algn="just" defTabSz="1007943" rtl="0" eaLnBrk="1" latinLnBrk="0" hangingPunct="1">
              <a:lnSpc>
                <a:spcPct val="90000"/>
              </a:lnSpc>
              <a:spcBef>
                <a:spcPts val="1102"/>
              </a:spcBef>
              <a:buFont typeface="Arial" panose="020B0604020202020204" pitchFamily="34" charset="0"/>
              <a:buNone/>
              <a:defRPr sz="2000" kern="1200">
                <a:solidFill>
                  <a:schemeClr val="bg2"/>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11113" algn="l">
              <a:lnSpc>
                <a:spcPts val="2700"/>
              </a:lnSpc>
              <a:spcBef>
                <a:spcPts val="0"/>
              </a:spcBef>
            </a:pPr>
            <a:r>
              <a:rPr lang="fr-FR" b="1" dirty="0">
                <a:solidFill>
                  <a:srgbClr val="206580"/>
                </a:solidFill>
              </a:rPr>
              <a:t>INFLUENCE DE </a:t>
            </a:r>
            <a:r>
              <a:rPr lang="fr-FR" b="1" u="sng" dirty="0">
                <a:solidFill>
                  <a:srgbClr val="206580"/>
                </a:solidFill>
              </a:rPr>
              <a:t>L'INTENSITÉ DU CHAMP ÉLECTRIQUE PAR IMPULSION</a:t>
            </a:r>
          </a:p>
          <a:p>
            <a:pPr marL="354013" indent="-342900" algn="l">
              <a:lnSpc>
                <a:spcPts val="2700"/>
              </a:lnSpc>
              <a:spcBef>
                <a:spcPts val="0"/>
              </a:spcBef>
              <a:buFont typeface="Arial" panose="020B0604020202020204" pitchFamily="34" charset="0"/>
              <a:buChar char="•"/>
            </a:pPr>
            <a:r>
              <a:rPr lang="fr-FR" dirty="0" smtClean="0"/>
              <a:t> </a:t>
            </a:r>
            <a:r>
              <a:rPr lang="fr-FR" dirty="0"/>
              <a:t>Une </a:t>
            </a:r>
            <a:r>
              <a:rPr lang="fr-FR" b="1" dirty="0">
                <a:solidFill>
                  <a:srgbClr val="206580"/>
                </a:solidFill>
              </a:rPr>
              <a:t>valeur minimale </a:t>
            </a:r>
            <a:r>
              <a:rPr lang="fr-FR" dirty="0"/>
              <a:t>de l'intensité du champ électrique de chaque impulsion est nécessaire pour perméabiliser les membranes.</a:t>
            </a:r>
          </a:p>
          <a:p>
            <a:pPr marL="354013" indent="-342900" algn="l">
              <a:lnSpc>
                <a:spcPts val="2700"/>
              </a:lnSpc>
              <a:spcBef>
                <a:spcPts val="0"/>
              </a:spcBef>
              <a:buFont typeface="Arial" panose="020B0604020202020204" pitchFamily="34" charset="0"/>
              <a:buChar char="•"/>
            </a:pPr>
            <a:r>
              <a:rPr lang="fr-FR" dirty="0" smtClean="0"/>
              <a:t>Au-delà </a:t>
            </a:r>
            <a:r>
              <a:rPr lang="fr-FR" dirty="0"/>
              <a:t>de la valeur minimale de l'intensité du champ électrique de chaque impulsion, </a:t>
            </a:r>
          </a:p>
          <a:p>
            <a:pPr marL="11113" algn="l">
              <a:lnSpc>
                <a:spcPts val="2700"/>
              </a:lnSpc>
              <a:spcBef>
                <a:spcPts val="0"/>
              </a:spcBef>
            </a:pPr>
            <a:r>
              <a:rPr lang="fr-FR" dirty="0"/>
              <a:t>une </a:t>
            </a:r>
            <a:r>
              <a:rPr lang="fr-FR" b="1" dirty="0">
                <a:solidFill>
                  <a:srgbClr val="206580"/>
                </a:solidFill>
              </a:rPr>
              <a:t>augmentation de l'intensité </a:t>
            </a:r>
            <a:r>
              <a:rPr lang="fr-FR" dirty="0"/>
              <a:t>du champ électrique diminue le nombre d'impulsions nécessaires pour perméabiliser les membranes.</a:t>
            </a:r>
          </a:p>
          <a:p>
            <a:pPr marL="11113" algn="l">
              <a:lnSpc>
                <a:spcPts val="2700"/>
              </a:lnSpc>
              <a:spcBef>
                <a:spcPts val="0"/>
              </a:spcBef>
            </a:pPr>
            <a:endParaRPr lang="fr-FR" dirty="0">
              <a:solidFill>
                <a:srgbClr val="206580"/>
              </a:solidFill>
            </a:endParaRPr>
          </a:p>
          <a:p>
            <a:pPr marL="11113" algn="l">
              <a:lnSpc>
                <a:spcPts val="2700"/>
              </a:lnSpc>
              <a:spcBef>
                <a:spcPts val="0"/>
              </a:spcBef>
            </a:pPr>
            <a:r>
              <a:rPr lang="fr-FR" b="1" dirty="0">
                <a:solidFill>
                  <a:srgbClr val="206580"/>
                </a:solidFill>
              </a:rPr>
              <a:t>INFLUENCE DU </a:t>
            </a:r>
            <a:r>
              <a:rPr lang="fr-FR" b="1" u="sng" dirty="0">
                <a:solidFill>
                  <a:srgbClr val="206580"/>
                </a:solidFill>
              </a:rPr>
              <a:t>NOMBRE D'IMPULSIONS</a:t>
            </a:r>
          </a:p>
          <a:p>
            <a:pPr marL="354013" indent="-342900" algn="l">
              <a:lnSpc>
                <a:spcPts val="2700"/>
              </a:lnSpc>
              <a:spcBef>
                <a:spcPts val="0"/>
              </a:spcBef>
              <a:buFont typeface="Arial" panose="020B0604020202020204" pitchFamily="34" charset="0"/>
              <a:buChar char="•"/>
            </a:pPr>
            <a:r>
              <a:rPr lang="fr-FR" dirty="0" smtClean="0"/>
              <a:t>Au-delà </a:t>
            </a:r>
            <a:r>
              <a:rPr lang="fr-FR" dirty="0"/>
              <a:t>de la valeur minimale de l'intensité </a:t>
            </a:r>
          </a:p>
          <a:p>
            <a:pPr marL="11113" algn="l">
              <a:lnSpc>
                <a:spcPts val="2700"/>
              </a:lnSpc>
              <a:spcBef>
                <a:spcPts val="0"/>
              </a:spcBef>
            </a:pPr>
            <a:r>
              <a:rPr lang="fr-FR" dirty="0"/>
              <a:t>du champ électrique de chaque impulsion, </a:t>
            </a:r>
          </a:p>
          <a:p>
            <a:pPr marL="11113" algn="l">
              <a:lnSpc>
                <a:spcPts val="2700"/>
              </a:lnSpc>
              <a:spcBef>
                <a:spcPts val="0"/>
              </a:spcBef>
            </a:pPr>
            <a:r>
              <a:rPr lang="fr-FR" dirty="0"/>
              <a:t>une </a:t>
            </a:r>
            <a:r>
              <a:rPr lang="fr-FR" b="1" dirty="0">
                <a:solidFill>
                  <a:srgbClr val="206580"/>
                </a:solidFill>
              </a:rPr>
              <a:t>augmentation du nombre </a:t>
            </a:r>
            <a:r>
              <a:rPr lang="fr-FR" dirty="0"/>
              <a:t>d'impulsions </a:t>
            </a:r>
          </a:p>
          <a:p>
            <a:pPr marL="11113" algn="l">
              <a:lnSpc>
                <a:spcPts val="2700"/>
              </a:lnSpc>
              <a:spcBef>
                <a:spcPts val="0"/>
              </a:spcBef>
            </a:pPr>
            <a:r>
              <a:rPr lang="fr-FR" dirty="0"/>
              <a:t>se traduit par une </a:t>
            </a:r>
            <a:r>
              <a:rPr lang="fr-FR" b="1" dirty="0">
                <a:solidFill>
                  <a:srgbClr val="206580"/>
                </a:solidFill>
              </a:rPr>
              <a:t>augmentation</a:t>
            </a:r>
            <a:r>
              <a:rPr lang="fr-FR" dirty="0"/>
              <a:t> de la </a:t>
            </a:r>
          </a:p>
          <a:p>
            <a:pPr marL="11113" algn="l">
              <a:lnSpc>
                <a:spcPts val="2700"/>
              </a:lnSpc>
              <a:spcBef>
                <a:spcPts val="0"/>
              </a:spcBef>
            </a:pPr>
            <a:r>
              <a:rPr lang="fr-FR" dirty="0"/>
              <a:t>perméabilisation des membranes.</a:t>
            </a:r>
          </a:p>
          <a:p>
            <a:pPr marL="11113" algn="l">
              <a:lnSpc>
                <a:spcPts val="2700"/>
              </a:lnSpc>
              <a:spcBef>
                <a:spcPts val="0"/>
              </a:spcBef>
            </a:pPr>
            <a:endParaRPr lang="fr-FR" dirty="0"/>
          </a:p>
        </p:txBody>
      </p:sp>
      <p:pic>
        <p:nvPicPr>
          <p:cNvPr id="12" name="Image 11">
            <a:extLst>
              <a:ext uri="{FF2B5EF4-FFF2-40B4-BE49-F238E27FC236}">
                <a16:creationId xmlns:a16="http://schemas.microsoft.com/office/drawing/2014/main" id="{D39C49B7-C711-B34F-AEBA-C43541E74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7281" y="3020090"/>
            <a:ext cx="4936604" cy="3391322"/>
          </a:xfrm>
          <a:prstGeom prst="rect">
            <a:avLst/>
          </a:prstGeom>
          <a:ln>
            <a:solidFill>
              <a:schemeClr val="bg2"/>
            </a:solidFill>
          </a:ln>
        </p:spPr>
      </p:pic>
      <p:sp>
        <p:nvSpPr>
          <p:cNvPr id="14" name="ZoneTexte 13">
            <a:extLst>
              <a:ext uri="{FF2B5EF4-FFF2-40B4-BE49-F238E27FC236}">
                <a16:creationId xmlns:a16="http://schemas.microsoft.com/office/drawing/2014/main" id="{31A995A0-4FF1-2B43-8C76-A7ACF42DA537}"/>
              </a:ext>
            </a:extLst>
          </p:cNvPr>
          <p:cNvSpPr txBox="1"/>
          <p:nvPr/>
        </p:nvSpPr>
        <p:spPr>
          <a:xfrm>
            <a:off x="4271058" y="6510573"/>
            <a:ext cx="5764798" cy="954107"/>
          </a:xfrm>
          <a:prstGeom prst="rect">
            <a:avLst/>
          </a:prstGeom>
          <a:noFill/>
        </p:spPr>
        <p:txBody>
          <a:bodyPr wrap="square" rtlCol="0">
            <a:spAutoFit/>
          </a:bodyPr>
          <a:lstStyle/>
          <a:p>
            <a:pPr algn="r"/>
            <a:r>
              <a:rPr lang="fr-FR" sz="1400" i="1" dirty="0">
                <a:solidFill>
                  <a:schemeClr val="bg2"/>
                </a:solidFill>
              </a:rPr>
              <a:t>Impact du traitement CEP à différentes intensités de champ électrique sur l'intégrité des tissus des échantillons de</a:t>
            </a:r>
            <a:r>
              <a:rPr lang="fr-FR" sz="1400" i="1" dirty="0">
                <a:solidFill>
                  <a:srgbClr val="206580"/>
                </a:solidFill>
              </a:rPr>
              <a:t> </a:t>
            </a:r>
            <a:r>
              <a:rPr lang="fr-FR" sz="1400" b="1" i="1" dirty="0">
                <a:solidFill>
                  <a:srgbClr val="206580"/>
                </a:solidFill>
              </a:rPr>
              <a:t>pommes</a:t>
            </a:r>
            <a:r>
              <a:rPr lang="fr-FR" sz="1400" i="1" dirty="0">
                <a:solidFill>
                  <a:srgbClr val="206580"/>
                </a:solidFill>
              </a:rPr>
              <a:t> </a:t>
            </a:r>
            <a:r>
              <a:rPr lang="fr-FR" sz="1400" i="1" dirty="0">
                <a:solidFill>
                  <a:schemeClr val="bg2"/>
                </a:solidFill>
              </a:rPr>
              <a:t>(Royal gala) en fonction du </a:t>
            </a:r>
            <a:r>
              <a:rPr lang="fr-FR" sz="1400" b="1" i="1" dirty="0">
                <a:solidFill>
                  <a:srgbClr val="206580"/>
                </a:solidFill>
              </a:rPr>
              <a:t>nombre d'impulsions</a:t>
            </a:r>
            <a:r>
              <a:rPr lang="fr-FR" sz="1400" i="1" dirty="0">
                <a:solidFill>
                  <a:schemeClr val="bg2"/>
                </a:solidFill>
              </a:rPr>
              <a:t>. L'indice de désintégration cellulaire </a:t>
            </a:r>
            <a:r>
              <a:rPr lang="fr-FR" sz="1400" i="1" dirty="0" err="1">
                <a:solidFill>
                  <a:schemeClr val="bg2"/>
                </a:solidFill>
              </a:rPr>
              <a:t>Zp</a:t>
            </a:r>
            <a:r>
              <a:rPr lang="fr-FR" sz="1400" i="1" dirty="0">
                <a:solidFill>
                  <a:schemeClr val="bg2"/>
                </a:solidFill>
              </a:rPr>
              <a:t> a été déterminé par analyse d'impédance (d'après </a:t>
            </a:r>
            <a:r>
              <a:rPr lang="fr-FR" sz="1400" i="1" dirty="0" err="1">
                <a:solidFill>
                  <a:schemeClr val="bg2"/>
                </a:solidFill>
              </a:rPr>
              <a:t>Toepfl</a:t>
            </a:r>
            <a:r>
              <a:rPr lang="fr-FR" sz="1400" i="1" dirty="0">
                <a:solidFill>
                  <a:schemeClr val="bg2"/>
                </a:solidFill>
              </a:rPr>
              <a:t>, 2006).</a:t>
            </a:r>
          </a:p>
        </p:txBody>
      </p:sp>
      <p:sp>
        <p:nvSpPr>
          <p:cNvPr id="11" name="Espace réservé du texte 3"/>
          <p:cNvSpPr>
            <a:spLocks noGrp="1"/>
          </p:cNvSpPr>
          <p:nvPr>
            <p:ph type="body" sz="quarter" idx="11"/>
          </p:nvPr>
        </p:nvSpPr>
        <p:spPr/>
        <p:txBody>
          <a:bodyPr/>
          <a:lstStyle/>
          <a:p>
            <a:r>
              <a:rPr lang="fr-FR" dirty="0"/>
              <a:t>6. </a:t>
            </a:r>
            <a:r>
              <a:rPr lang="fr-FR" dirty="0" smtClean="0"/>
              <a:t>Influence des facteurs </a:t>
            </a:r>
            <a:r>
              <a:rPr lang="fr-FR" dirty="0"/>
              <a:t>procédés et </a:t>
            </a:r>
            <a:r>
              <a:rPr lang="fr-FR" dirty="0" smtClean="0"/>
              <a:t>des facteurs </a:t>
            </a:r>
            <a:r>
              <a:rPr lang="fr-FR" dirty="0"/>
              <a:t>produits</a:t>
            </a:r>
          </a:p>
        </p:txBody>
      </p:sp>
    </p:spTree>
    <p:extLst>
      <p:ext uri="{BB962C8B-B14F-4D97-AF65-F5344CB8AC3E}">
        <p14:creationId xmlns:p14="http://schemas.microsoft.com/office/powerpoint/2010/main" val="3837779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texte 4">
            <a:extLst>
              <a:ext uri="{FF2B5EF4-FFF2-40B4-BE49-F238E27FC236}">
                <a16:creationId xmlns:a16="http://schemas.microsoft.com/office/drawing/2014/main" id="{6CD0A744-56CB-FA4F-96AD-5DCA19DB7919}"/>
              </a:ext>
            </a:extLst>
          </p:cNvPr>
          <p:cNvSpPr>
            <a:spLocks noGrp="1"/>
          </p:cNvSpPr>
          <p:nvPr>
            <p:ph type="body" sz="quarter" idx="12"/>
          </p:nvPr>
        </p:nvSpPr>
        <p:spPr/>
        <p:txBody>
          <a:bodyPr/>
          <a:lstStyle/>
          <a:p>
            <a:r>
              <a:rPr lang="fr-FR" sz="2400" dirty="0" smtClean="0"/>
              <a:t>6.1. FACTEURS "PROCÉDÉ"</a:t>
            </a:r>
          </a:p>
          <a:p>
            <a:endParaRPr lang="fr-FR" sz="2400" dirty="0"/>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32</a:t>
            </a:fld>
            <a:endParaRPr lang="fr-FR" dirty="0"/>
          </a:p>
        </p:txBody>
      </p:sp>
      <p:sp>
        <p:nvSpPr>
          <p:cNvPr id="8" name="Espace réservé du texte 5"/>
          <p:cNvSpPr txBox="1">
            <a:spLocks/>
          </p:cNvSpPr>
          <p:nvPr/>
        </p:nvSpPr>
        <p:spPr>
          <a:xfrm>
            <a:off x="339809" y="2092663"/>
            <a:ext cx="10028238" cy="1124724"/>
          </a:xfrm>
          <a:prstGeom prst="rect">
            <a:avLst/>
          </a:prstGeom>
        </p:spPr>
        <p:txBody>
          <a:bodyPr/>
          <a:lstStyle>
            <a:lvl1pPr marL="0" indent="0" algn="just" defTabSz="1007943" rtl="0" eaLnBrk="1" latinLnBrk="0" hangingPunct="1">
              <a:lnSpc>
                <a:spcPct val="90000"/>
              </a:lnSpc>
              <a:spcBef>
                <a:spcPts val="1102"/>
              </a:spcBef>
              <a:buFont typeface="Arial" panose="020B0604020202020204" pitchFamily="34" charset="0"/>
              <a:buNone/>
              <a:defRPr sz="2000" kern="1200">
                <a:solidFill>
                  <a:schemeClr val="bg2"/>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endParaRPr lang="fr-FR" dirty="0"/>
          </a:p>
        </p:txBody>
      </p:sp>
      <p:sp>
        <p:nvSpPr>
          <p:cNvPr id="13" name="Espace réservé du texte 5"/>
          <p:cNvSpPr txBox="1">
            <a:spLocks/>
          </p:cNvSpPr>
          <p:nvPr/>
        </p:nvSpPr>
        <p:spPr>
          <a:xfrm>
            <a:off x="436424" y="1056664"/>
            <a:ext cx="10120152" cy="4228465"/>
          </a:xfrm>
          <a:prstGeom prst="rect">
            <a:avLst/>
          </a:prstGeom>
        </p:spPr>
        <p:txBody>
          <a:bodyPr>
            <a:spAutoFit/>
          </a:bodyPr>
          <a:lstStyle>
            <a:lvl1pPr marL="0" indent="0" algn="just" defTabSz="1007943" rtl="0" eaLnBrk="1" latinLnBrk="0" hangingPunct="1">
              <a:lnSpc>
                <a:spcPct val="90000"/>
              </a:lnSpc>
              <a:spcBef>
                <a:spcPts val="1102"/>
              </a:spcBef>
              <a:buFont typeface="Arial" panose="020B0604020202020204" pitchFamily="34" charset="0"/>
              <a:buNone/>
              <a:defRPr sz="2000" kern="1200">
                <a:solidFill>
                  <a:schemeClr val="bg2"/>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11113" algn="l">
              <a:lnSpc>
                <a:spcPts val="2700"/>
              </a:lnSpc>
              <a:spcBef>
                <a:spcPts val="0"/>
              </a:spcBef>
            </a:pPr>
            <a:r>
              <a:rPr lang="fr-FR" b="1" dirty="0">
                <a:solidFill>
                  <a:srgbClr val="206580"/>
                </a:solidFill>
              </a:rPr>
              <a:t>INFLUENCE DE </a:t>
            </a:r>
            <a:r>
              <a:rPr lang="fr-FR" b="1" u="sng" dirty="0">
                <a:solidFill>
                  <a:srgbClr val="206580"/>
                </a:solidFill>
              </a:rPr>
              <a:t>L'ÉNERGIE </a:t>
            </a:r>
            <a:r>
              <a:rPr lang="fr-FR" b="1" u="sng" dirty="0" smtClean="0">
                <a:solidFill>
                  <a:srgbClr val="206580"/>
                </a:solidFill>
              </a:rPr>
              <a:t>SPÉCIFIQUE </a:t>
            </a:r>
            <a:r>
              <a:rPr lang="fr-FR" b="1" u="sng" dirty="0">
                <a:solidFill>
                  <a:srgbClr val="206580"/>
                </a:solidFill>
              </a:rPr>
              <a:t>PAR </a:t>
            </a:r>
            <a:r>
              <a:rPr lang="fr-FR" b="1" u="sng" dirty="0" smtClean="0">
                <a:solidFill>
                  <a:srgbClr val="206580"/>
                </a:solidFill>
              </a:rPr>
              <a:t>IMPULSION</a:t>
            </a:r>
            <a:endParaRPr lang="fr-FR" b="1" dirty="0">
              <a:solidFill>
                <a:srgbClr val="206580"/>
              </a:solidFill>
            </a:endParaRPr>
          </a:p>
          <a:p>
            <a:pPr marL="354013" indent="-342900" algn="l">
              <a:lnSpc>
                <a:spcPts val="2700"/>
              </a:lnSpc>
              <a:spcBef>
                <a:spcPts val="0"/>
              </a:spcBef>
              <a:buFont typeface="Arial" panose="020B0604020202020204" pitchFamily="34" charset="0"/>
              <a:buChar char="•"/>
            </a:pPr>
            <a:r>
              <a:rPr lang="fr-FR" dirty="0" smtClean="0"/>
              <a:t>Une </a:t>
            </a:r>
            <a:r>
              <a:rPr lang="fr-FR" b="1" dirty="0">
                <a:solidFill>
                  <a:srgbClr val="206580"/>
                </a:solidFill>
              </a:rPr>
              <a:t>valeur minimale </a:t>
            </a:r>
            <a:r>
              <a:rPr lang="fr-FR" dirty="0"/>
              <a:t>de l'énergie spécifique par impulsion est nécessaire pour perméabiliser les membranes.</a:t>
            </a:r>
          </a:p>
          <a:p>
            <a:pPr marL="354013" indent="-342900" algn="l">
              <a:lnSpc>
                <a:spcPts val="2700"/>
              </a:lnSpc>
              <a:spcBef>
                <a:spcPts val="0"/>
              </a:spcBef>
              <a:buFont typeface="Arial" panose="020B0604020202020204" pitchFamily="34" charset="0"/>
              <a:buChar char="•"/>
            </a:pPr>
            <a:r>
              <a:rPr lang="fr-FR" dirty="0" smtClean="0"/>
              <a:t>Une</a:t>
            </a:r>
            <a:r>
              <a:rPr lang="fr-FR" dirty="0" smtClean="0">
                <a:solidFill>
                  <a:srgbClr val="206580"/>
                </a:solidFill>
              </a:rPr>
              <a:t> </a:t>
            </a:r>
            <a:r>
              <a:rPr lang="fr-FR" b="1" dirty="0">
                <a:solidFill>
                  <a:srgbClr val="206580"/>
                </a:solidFill>
              </a:rPr>
              <a:t>augmentation </a:t>
            </a:r>
            <a:r>
              <a:rPr lang="fr-FR" dirty="0"/>
              <a:t>de</a:t>
            </a:r>
            <a:r>
              <a:rPr lang="fr-FR" b="1" dirty="0">
                <a:solidFill>
                  <a:srgbClr val="157CC6"/>
                </a:solidFill>
              </a:rPr>
              <a:t> </a:t>
            </a:r>
            <a:r>
              <a:rPr lang="fr-FR" dirty="0"/>
              <a:t>l'énergie spécifique par impulsion diminue le nombre d'impulsions nécessaires pour perméabiliser les membranes.</a:t>
            </a:r>
          </a:p>
          <a:p>
            <a:pPr marL="11113" algn="l">
              <a:lnSpc>
                <a:spcPts val="2700"/>
              </a:lnSpc>
              <a:spcBef>
                <a:spcPts val="0"/>
              </a:spcBef>
            </a:pPr>
            <a:endParaRPr lang="fr-FR" dirty="0"/>
          </a:p>
          <a:p>
            <a:pPr marL="11113" algn="l">
              <a:lnSpc>
                <a:spcPts val="2700"/>
              </a:lnSpc>
              <a:spcBef>
                <a:spcPts val="0"/>
              </a:spcBef>
            </a:pPr>
            <a:endParaRPr lang="fr-FR" dirty="0"/>
          </a:p>
          <a:p>
            <a:pPr marL="11113" algn="l">
              <a:lnSpc>
                <a:spcPts val="2700"/>
              </a:lnSpc>
              <a:spcBef>
                <a:spcPts val="0"/>
              </a:spcBef>
            </a:pPr>
            <a:r>
              <a:rPr lang="fr-FR" b="1" dirty="0">
                <a:solidFill>
                  <a:srgbClr val="206580"/>
                </a:solidFill>
              </a:rPr>
              <a:t>INFLUENCE DU </a:t>
            </a:r>
            <a:r>
              <a:rPr lang="fr-FR" b="1" u="sng" dirty="0">
                <a:solidFill>
                  <a:srgbClr val="206580"/>
                </a:solidFill>
              </a:rPr>
              <a:t>NOMBRE </a:t>
            </a:r>
            <a:r>
              <a:rPr lang="fr-FR" b="1" u="sng" dirty="0" smtClean="0">
                <a:solidFill>
                  <a:srgbClr val="206580"/>
                </a:solidFill>
              </a:rPr>
              <a:t>D'IMPULSIONS</a:t>
            </a:r>
            <a:endParaRPr lang="fr-FR" dirty="0">
              <a:solidFill>
                <a:srgbClr val="206580"/>
              </a:solidFill>
            </a:endParaRPr>
          </a:p>
          <a:p>
            <a:pPr marL="354013" indent="-342900" algn="l">
              <a:lnSpc>
                <a:spcPts val="2700"/>
              </a:lnSpc>
              <a:spcBef>
                <a:spcPts val="0"/>
              </a:spcBef>
              <a:buFont typeface="Arial" panose="020B0604020202020204" pitchFamily="34" charset="0"/>
              <a:buChar char="•"/>
            </a:pPr>
            <a:r>
              <a:rPr lang="fr-FR" dirty="0" smtClean="0"/>
              <a:t>Une </a:t>
            </a:r>
            <a:r>
              <a:rPr lang="fr-FR" b="1" dirty="0">
                <a:solidFill>
                  <a:srgbClr val="206580"/>
                </a:solidFill>
              </a:rPr>
              <a:t>augmentation du nombre </a:t>
            </a:r>
            <a:r>
              <a:rPr lang="fr-FR" dirty="0"/>
              <a:t>d'impulsions </a:t>
            </a:r>
          </a:p>
          <a:p>
            <a:pPr marL="11113" algn="l">
              <a:lnSpc>
                <a:spcPts val="2700"/>
              </a:lnSpc>
              <a:spcBef>
                <a:spcPts val="0"/>
              </a:spcBef>
            </a:pPr>
            <a:r>
              <a:rPr lang="fr-FR" dirty="0"/>
              <a:t>se traduit par une </a:t>
            </a:r>
            <a:r>
              <a:rPr lang="fr-FR" b="1" dirty="0">
                <a:solidFill>
                  <a:srgbClr val="206580"/>
                </a:solidFill>
              </a:rPr>
              <a:t>augmentation</a:t>
            </a:r>
            <a:r>
              <a:rPr lang="fr-FR" dirty="0"/>
              <a:t> de la </a:t>
            </a:r>
          </a:p>
          <a:p>
            <a:pPr marL="11113" algn="l">
              <a:lnSpc>
                <a:spcPts val="2700"/>
              </a:lnSpc>
              <a:spcBef>
                <a:spcPts val="0"/>
              </a:spcBef>
            </a:pPr>
            <a:r>
              <a:rPr lang="fr-FR" dirty="0"/>
              <a:t>perméabilisation des membranes.</a:t>
            </a:r>
          </a:p>
          <a:p>
            <a:pPr marL="11113" algn="l">
              <a:lnSpc>
                <a:spcPts val="2700"/>
              </a:lnSpc>
              <a:spcBef>
                <a:spcPts val="0"/>
              </a:spcBef>
            </a:pPr>
            <a:endParaRPr lang="fr-FR" dirty="0"/>
          </a:p>
        </p:txBody>
      </p:sp>
      <p:pic>
        <p:nvPicPr>
          <p:cNvPr id="9" name="Image 8">
            <a:extLst>
              <a:ext uri="{FF2B5EF4-FFF2-40B4-BE49-F238E27FC236}">
                <a16:creationId xmlns:a16="http://schemas.microsoft.com/office/drawing/2014/main" id="{C8B7C6D3-2704-A54B-AD88-7A13E7482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424" y="2986267"/>
            <a:ext cx="4628046" cy="3584839"/>
          </a:xfrm>
          <a:prstGeom prst="rect">
            <a:avLst/>
          </a:prstGeom>
          <a:ln>
            <a:solidFill>
              <a:schemeClr val="bg2"/>
            </a:solidFill>
          </a:ln>
        </p:spPr>
      </p:pic>
      <p:sp>
        <p:nvSpPr>
          <p:cNvPr id="10" name="ZoneTexte 9">
            <a:extLst>
              <a:ext uri="{FF2B5EF4-FFF2-40B4-BE49-F238E27FC236}">
                <a16:creationId xmlns:a16="http://schemas.microsoft.com/office/drawing/2014/main" id="{37CA3769-C577-5B4C-AB1A-851DE422AF63}"/>
              </a:ext>
            </a:extLst>
          </p:cNvPr>
          <p:cNvSpPr txBox="1"/>
          <p:nvPr/>
        </p:nvSpPr>
        <p:spPr>
          <a:xfrm>
            <a:off x="3515877" y="6668939"/>
            <a:ext cx="6574420" cy="738664"/>
          </a:xfrm>
          <a:prstGeom prst="rect">
            <a:avLst/>
          </a:prstGeom>
          <a:noFill/>
        </p:spPr>
        <p:txBody>
          <a:bodyPr wrap="square" rtlCol="0">
            <a:spAutoFit/>
          </a:bodyPr>
          <a:lstStyle/>
          <a:p>
            <a:pPr algn="r"/>
            <a:r>
              <a:rPr lang="fr-FR" sz="1400" i="1" dirty="0">
                <a:solidFill>
                  <a:schemeClr val="bg2"/>
                </a:solidFill>
              </a:rPr>
              <a:t>Relation entre l'apport </a:t>
            </a:r>
            <a:r>
              <a:rPr lang="fr-FR" sz="1400" b="1" i="1" dirty="0">
                <a:solidFill>
                  <a:srgbClr val="206580"/>
                </a:solidFill>
              </a:rPr>
              <a:t>d'énergie spécifique par impulsion CEP </a:t>
            </a:r>
            <a:r>
              <a:rPr lang="fr-FR" sz="1400" i="1" dirty="0">
                <a:solidFill>
                  <a:schemeClr val="bg2"/>
                </a:solidFill>
              </a:rPr>
              <a:t>(avec 1 impulsion (n=1) et avec 200 impulsions (n=200) et le taux de </a:t>
            </a:r>
            <a:r>
              <a:rPr lang="fr-FR" sz="1400" b="1" i="1" dirty="0">
                <a:solidFill>
                  <a:srgbClr val="206580"/>
                </a:solidFill>
              </a:rPr>
              <a:t>perméabilisation des membranes cellulaires de pomme de terre </a:t>
            </a:r>
            <a:r>
              <a:rPr lang="fr-FR" sz="1400" i="1" dirty="0">
                <a:solidFill>
                  <a:schemeClr val="bg2"/>
                </a:solidFill>
              </a:rPr>
              <a:t>(d'après </a:t>
            </a:r>
            <a:r>
              <a:rPr lang="fr-FR" sz="1400" i="1" dirty="0" err="1">
                <a:solidFill>
                  <a:schemeClr val="bg2"/>
                </a:solidFill>
              </a:rPr>
              <a:t>Nowosad</a:t>
            </a:r>
            <a:r>
              <a:rPr lang="fr-FR" sz="1400" i="1" dirty="0">
                <a:solidFill>
                  <a:schemeClr val="bg2"/>
                </a:solidFill>
              </a:rPr>
              <a:t> and </a:t>
            </a:r>
            <a:r>
              <a:rPr lang="fr-FR" sz="1400" i="1" dirty="0" err="1">
                <a:solidFill>
                  <a:schemeClr val="bg2"/>
                </a:solidFill>
              </a:rPr>
              <a:t>Angersbach</a:t>
            </a:r>
            <a:r>
              <a:rPr lang="fr-FR" sz="1400" i="1" dirty="0">
                <a:solidFill>
                  <a:schemeClr val="bg2"/>
                </a:solidFill>
              </a:rPr>
              <a:t>, 1998).</a:t>
            </a:r>
          </a:p>
        </p:txBody>
      </p:sp>
      <p:sp>
        <p:nvSpPr>
          <p:cNvPr id="11" name="Espace réservé du texte 3"/>
          <p:cNvSpPr>
            <a:spLocks noGrp="1"/>
          </p:cNvSpPr>
          <p:nvPr>
            <p:ph type="body" sz="quarter" idx="11"/>
          </p:nvPr>
        </p:nvSpPr>
        <p:spPr/>
        <p:txBody>
          <a:bodyPr/>
          <a:lstStyle/>
          <a:p>
            <a:r>
              <a:rPr lang="fr-FR" dirty="0"/>
              <a:t>6. </a:t>
            </a:r>
            <a:r>
              <a:rPr lang="fr-FR" dirty="0" smtClean="0"/>
              <a:t>Influence des facteurs </a:t>
            </a:r>
            <a:r>
              <a:rPr lang="fr-FR" dirty="0"/>
              <a:t>procédés et </a:t>
            </a:r>
            <a:r>
              <a:rPr lang="fr-FR" dirty="0" smtClean="0"/>
              <a:t>des facteurs </a:t>
            </a:r>
            <a:r>
              <a:rPr lang="fr-FR" dirty="0"/>
              <a:t>produits</a:t>
            </a:r>
          </a:p>
        </p:txBody>
      </p:sp>
    </p:spTree>
    <p:extLst>
      <p:ext uri="{BB962C8B-B14F-4D97-AF65-F5344CB8AC3E}">
        <p14:creationId xmlns:p14="http://schemas.microsoft.com/office/powerpoint/2010/main" val="693016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Espace réservé du texte 4">
            <a:extLst>
              <a:ext uri="{FF2B5EF4-FFF2-40B4-BE49-F238E27FC236}">
                <a16:creationId xmlns:a16="http://schemas.microsoft.com/office/drawing/2014/main" id="{A6380C1D-D23F-884A-9E00-E30B05D05DB2}"/>
              </a:ext>
            </a:extLst>
          </p:cNvPr>
          <p:cNvSpPr>
            <a:spLocks noGrp="1"/>
          </p:cNvSpPr>
          <p:nvPr>
            <p:ph type="body" sz="quarter" idx="12"/>
          </p:nvPr>
        </p:nvSpPr>
        <p:spPr/>
        <p:txBody>
          <a:bodyPr/>
          <a:lstStyle/>
          <a:p>
            <a:r>
              <a:rPr lang="fr-FR" sz="2400" dirty="0" smtClean="0"/>
              <a:t>6.1. FACTEURS "PROCÉDÉ"</a:t>
            </a:r>
          </a:p>
          <a:p>
            <a:endParaRPr lang="fr-FR" sz="2400" dirty="0"/>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33</a:t>
            </a:fld>
            <a:endParaRPr lang="fr-FR" dirty="0"/>
          </a:p>
        </p:txBody>
      </p:sp>
      <p:sp>
        <p:nvSpPr>
          <p:cNvPr id="8" name="Espace réservé du texte 5"/>
          <p:cNvSpPr txBox="1">
            <a:spLocks/>
          </p:cNvSpPr>
          <p:nvPr/>
        </p:nvSpPr>
        <p:spPr>
          <a:xfrm>
            <a:off x="339809" y="2092663"/>
            <a:ext cx="10028238" cy="1124724"/>
          </a:xfrm>
          <a:prstGeom prst="rect">
            <a:avLst/>
          </a:prstGeom>
        </p:spPr>
        <p:txBody>
          <a:bodyPr/>
          <a:lstStyle>
            <a:lvl1pPr marL="0" indent="0" algn="just" defTabSz="1007943" rtl="0" eaLnBrk="1" latinLnBrk="0" hangingPunct="1">
              <a:lnSpc>
                <a:spcPct val="90000"/>
              </a:lnSpc>
              <a:spcBef>
                <a:spcPts val="1102"/>
              </a:spcBef>
              <a:buFont typeface="Arial" panose="020B0604020202020204" pitchFamily="34" charset="0"/>
              <a:buNone/>
              <a:defRPr sz="2000" kern="1200">
                <a:solidFill>
                  <a:schemeClr val="bg2"/>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endParaRPr lang="fr-FR" dirty="0"/>
          </a:p>
        </p:txBody>
      </p:sp>
      <p:sp>
        <p:nvSpPr>
          <p:cNvPr id="10" name="ZoneTexte 9">
            <a:extLst>
              <a:ext uri="{FF2B5EF4-FFF2-40B4-BE49-F238E27FC236}">
                <a16:creationId xmlns:a16="http://schemas.microsoft.com/office/drawing/2014/main" id="{4D6E6A30-AF18-FC45-868A-F74F7184820E}"/>
              </a:ext>
            </a:extLst>
          </p:cNvPr>
          <p:cNvSpPr txBox="1"/>
          <p:nvPr/>
        </p:nvSpPr>
        <p:spPr>
          <a:xfrm>
            <a:off x="4027989" y="5571181"/>
            <a:ext cx="6401050" cy="1169551"/>
          </a:xfrm>
          <a:prstGeom prst="rect">
            <a:avLst/>
          </a:prstGeom>
          <a:noFill/>
        </p:spPr>
        <p:txBody>
          <a:bodyPr wrap="square" rtlCol="0">
            <a:spAutoFit/>
          </a:bodyPr>
          <a:lstStyle/>
          <a:p>
            <a:pPr algn="r"/>
            <a:r>
              <a:rPr lang="fr-FR" sz="1400" i="1" dirty="0">
                <a:solidFill>
                  <a:schemeClr val="bg2"/>
                </a:solidFill>
              </a:rPr>
              <a:t>Diagramme de dispersion de </a:t>
            </a:r>
            <a:r>
              <a:rPr lang="fr-FR" sz="1400" b="1" i="1" dirty="0">
                <a:solidFill>
                  <a:srgbClr val="206580"/>
                </a:solidFill>
              </a:rPr>
              <a:t>l'indice de désintégration cellulaire </a:t>
            </a:r>
            <a:r>
              <a:rPr lang="fr-FR" sz="1400" i="1" dirty="0" err="1">
                <a:solidFill>
                  <a:schemeClr val="bg2"/>
                </a:solidFill>
              </a:rPr>
              <a:t>Zp</a:t>
            </a:r>
            <a:r>
              <a:rPr lang="fr-FR" sz="1400" i="1" dirty="0">
                <a:solidFill>
                  <a:schemeClr val="bg2"/>
                </a:solidFill>
              </a:rPr>
              <a:t> d'échantillons de </a:t>
            </a:r>
            <a:r>
              <a:rPr lang="fr-FR" sz="1400" b="1" i="1" dirty="0">
                <a:solidFill>
                  <a:srgbClr val="206580"/>
                </a:solidFill>
              </a:rPr>
              <a:t>pommes</a:t>
            </a:r>
            <a:r>
              <a:rPr lang="fr-FR" sz="1400" i="1" dirty="0">
                <a:solidFill>
                  <a:schemeClr val="bg2"/>
                </a:solidFill>
              </a:rPr>
              <a:t> (Royal gala) après un traitement CEP à une intensité de champ de 0,3 à 4 kV/cm et un apport d'énergie spécifique de 0,5 à 10 kJ/g. La ligne rouge indique la moyenne d'une projection YZ des points de données des traitements à une intensité de champ comprise entre 1 et 4 kV/cm (d'après </a:t>
            </a:r>
            <a:r>
              <a:rPr lang="fr-FR" sz="1400" i="1" dirty="0" err="1">
                <a:solidFill>
                  <a:schemeClr val="bg2"/>
                </a:solidFill>
              </a:rPr>
              <a:t>Toepfl</a:t>
            </a:r>
            <a:r>
              <a:rPr lang="fr-FR" sz="1400" i="1" dirty="0">
                <a:solidFill>
                  <a:schemeClr val="bg2"/>
                </a:solidFill>
              </a:rPr>
              <a:t>, 2006).</a:t>
            </a:r>
          </a:p>
        </p:txBody>
      </p:sp>
      <p:sp>
        <p:nvSpPr>
          <p:cNvPr id="15" name="Espace réservé du texte 5">
            <a:extLst>
              <a:ext uri="{FF2B5EF4-FFF2-40B4-BE49-F238E27FC236}">
                <a16:creationId xmlns:a16="http://schemas.microsoft.com/office/drawing/2014/main" id="{002629B0-5D72-7E4B-ACBA-8113C02CE96A}"/>
              </a:ext>
            </a:extLst>
          </p:cNvPr>
          <p:cNvSpPr txBox="1">
            <a:spLocks/>
          </p:cNvSpPr>
          <p:nvPr/>
        </p:nvSpPr>
        <p:spPr>
          <a:xfrm>
            <a:off x="331787" y="1050926"/>
            <a:ext cx="5189337" cy="3554819"/>
          </a:xfrm>
          <a:prstGeom prst="rect">
            <a:avLst/>
          </a:prstGeom>
        </p:spPr>
        <p:txBody>
          <a:bodyPr wrap="square">
            <a:spAutoFit/>
          </a:bodyPr>
          <a:lstStyle>
            <a:lvl1pPr marL="0" indent="0" algn="just" defTabSz="1007943" rtl="0" eaLnBrk="1" latinLnBrk="0" hangingPunct="1">
              <a:lnSpc>
                <a:spcPct val="90000"/>
              </a:lnSpc>
              <a:spcBef>
                <a:spcPts val="1102"/>
              </a:spcBef>
              <a:buFont typeface="Arial" panose="020B0604020202020204" pitchFamily="34" charset="0"/>
              <a:buNone/>
              <a:defRPr sz="2000" kern="1200">
                <a:solidFill>
                  <a:schemeClr val="bg2"/>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11113" algn="l">
              <a:lnSpc>
                <a:spcPts val="2700"/>
              </a:lnSpc>
              <a:spcBef>
                <a:spcPts val="0"/>
              </a:spcBef>
            </a:pPr>
            <a:r>
              <a:rPr lang="fr-FR" b="1" dirty="0">
                <a:solidFill>
                  <a:srgbClr val="206580"/>
                </a:solidFill>
              </a:rPr>
              <a:t>INFLUENCE DE </a:t>
            </a:r>
            <a:r>
              <a:rPr lang="fr-FR" b="1" u="sng" dirty="0">
                <a:solidFill>
                  <a:srgbClr val="206580"/>
                </a:solidFill>
              </a:rPr>
              <a:t>L'INTENSITÉ DU CHAMP ÉLECTRIQUE PAR IMPULSION ET DE L'ÉNERGIE SPECIFIQUE </a:t>
            </a:r>
            <a:r>
              <a:rPr lang="fr-FR" b="1" u="sng" dirty="0" smtClean="0">
                <a:solidFill>
                  <a:srgbClr val="206580"/>
                </a:solidFill>
              </a:rPr>
              <a:t>TOTALE</a:t>
            </a:r>
            <a:endParaRPr lang="fr-FR" b="1" dirty="0">
              <a:solidFill>
                <a:srgbClr val="206580"/>
              </a:solidFill>
            </a:endParaRPr>
          </a:p>
          <a:p>
            <a:pPr marL="11113" algn="l">
              <a:lnSpc>
                <a:spcPts val="2700"/>
              </a:lnSpc>
              <a:spcBef>
                <a:spcPts val="0"/>
              </a:spcBef>
            </a:pPr>
            <a:endParaRPr lang="fr-FR" b="1" dirty="0">
              <a:solidFill>
                <a:srgbClr val="157CC6"/>
              </a:solidFill>
            </a:endParaRPr>
          </a:p>
          <a:p>
            <a:pPr marL="354013" indent="-342900" algn="l">
              <a:lnSpc>
                <a:spcPts val="2700"/>
              </a:lnSpc>
              <a:spcBef>
                <a:spcPts val="0"/>
              </a:spcBef>
              <a:buFont typeface="Arial" panose="020B0604020202020204" pitchFamily="34" charset="0"/>
              <a:buChar char="•"/>
            </a:pPr>
            <a:r>
              <a:rPr lang="fr-FR" dirty="0" smtClean="0"/>
              <a:t> </a:t>
            </a:r>
            <a:r>
              <a:rPr lang="fr-FR" dirty="0"/>
              <a:t>Au-delà de la valeur minimale de l'intensité du champ électrique de chaque impulsion, l'augmentation de la perméabilisation des membranes dépend de l'apport total d'énergie spécifique induit par le nombre d'impulsions.</a:t>
            </a:r>
          </a:p>
        </p:txBody>
      </p:sp>
      <p:pic>
        <p:nvPicPr>
          <p:cNvPr id="6" name="Image 5">
            <a:extLst>
              <a:ext uri="{FF2B5EF4-FFF2-40B4-BE49-F238E27FC236}">
                <a16:creationId xmlns:a16="http://schemas.microsoft.com/office/drawing/2014/main" id="{AE0350E4-761B-7040-BB01-CA0F10327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9827" y="1338381"/>
            <a:ext cx="4736242" cy="4164412"/>
          </a:xfrm>
          <a:prstGeom prst="rect">
            <a:avLst/>
          </a:prstGeom>
          <a:ln>
            <a:solidFill>
              <a:schemeClr val="bg2"/>
            </a:solidFill>
          </a:ln>
        </p:spPr>
      </p:pic>
      <p:sp>
        <p:nvSpPr>
          <p:cNvPr id="11" name="Espace réservé du texte 3"/>
          <p:cNvSpPr>
            <a:spLocks noGrp="1"/>
          </p:cNvSpPr>
          <p:nvPr>
            <p:ph type="body" sz="quarter" idx="11"/>
          </p:nvPr>
        </p:nvSpPr>
        <p:spPr/>
        <p:txBody>
          <a:bodyPr/>
          <a:lstStyle/>
          <a:p>
            <a:r>
              <a:rPr lang="fr-FR" dirty="0"/>
              <a:t>6. </a:t>
            </a:r>
            <a:r>
              <a:rPr lang="fr-FR" dirty="0" smtClean="0"/>
              <a:t>Influence des facteurs </a:t>
            </a:r>
            <a:r>
              <a:rPr lang="fr-FR" dirty="0"/>
              <a:t>procédés et </a:t>
            </a:r>
            <a:r>
              <a:rPr lang="fr-FR" dirty="0" smtClean="0"/>
              <a:t>des facteurs </a:t>
            </a:r>
            <a:r>
              <a:rPr lang="fr-FR" dirty="0"/>
              <a:t>produits</a:t>
            </a:r>
          </a:p>
        </p:txBody>
      </p:sp>
    </p:spTree>
    <p:extLst>
      <p:ext uri="{BB962C8B-B14F-4D97-AF65-F5344CB8AC3E}">
        <p14:creationId xmlns:p14="http://schemas.microsoft.com/office/powerpoint/2010/main" val="849082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3756976-AF12-6846-81A0-814668CE40CC}"/>
              </a:ext>
            </a:extLst>
          </p:cNvPr>
          <p:cNvSpPr/>
          <p:nvPr/>
        </p:nvSpPr>
        <p:spPr bwMode="auto">
          <a:xfrm>
            <a:off x="382587" y="1110703"/>
            <a:ext cx="9926638" cy="1333905"/>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34</a:t>
            </a:fld>
            <a:endParaRPr lang="fr-FR" dirty="0"/>
          </a:p>
        </p:txBody>
      </p:sp>
      <p:sp>
        <p:nvSpPr>
          <p:cNvPr id="6" name="Rectangle 5"/>
          <p:cNvSpPr/>
          <p:nvPr/>
        </p:nvSpPr>
        <p:spPr>
          <a:xfrm>
            <a:off x="355433" y="1050840"/>
            <a:ext cx="9953792" cy="1323439"/>
          </a:xfrm>
          <a:prstGeom prst="rect">
            <a:avLst/>
          </a:prstGeom>
        </p:spPr>
        <p:txBody>
          <a:bodyPr wrap="square">
            <a:spAutoFit/>
          </a:bodyPr>
          <a:lstStyle/>
          <a:p>
            <a:pPr>
              <a:lnSpc>
                <a:spcPct val="100000"/>
              </a:lnSpc>
              <a:spcBef>
                <a:spcPts val="0"/>
              </a:spcBef>
              <a:tabLst>
                <a:tab pos="530225" algn="l"/>
              </a:tabLst>
            </a:pPr>
            <a:r>
              <a:rPr lang="fr-FR" sz="2000" dirty="0">
                <a:solidFill>
                  <a:schemeClr val="bg2"/>
                </a:solidFill>
              </a:rPr>
              <a:t>Les mécanismes d'inactivation des cellules végétatives des microorganismes sont </a:t>
            </a:r>
          </a:p>
          <a:p>
            <a:pPr marL="342900" indent="-342900">
              <a:lnSpc>
                <a:spcPct val="100000"/>
              </a:lnSpc>
              <a:spcBef>
                <a:spcPts val="0"/>
              </a:spcBef>
              <a:buFont typeface="Arial" panose="020B0604020202020204" pitchFamily="34" charset="0"/>
              <a:buChar char="•"/>
              <a:tabLst>
                <a:tab pos="530225" algn="l"/>
              </a:tabLst>
            </a:pPr>
            <a:r>
              <a:rPr lang="fr-FR" sz="2000" dirty="0" smtClean="0">
                <a:solidFill>
                  <a:schemeClr val="bg2"/>
                </a:solidFill>
              </a:rPr>
              <a:t>observés </a:t>
            </a:r>
            <a:r>
              <a:rPr lang="fr-FR" sz="2000" dirty="0">
                <a:solidFill>
                  <a:schemeClr val="bg2"/>
                </a:solidFill>
              </a:rPr>
              <a:t>au-delà d'une </a:t>
            </a:r>
            <a:r>
              <a:rPr lang="fr-FR" sz="2000" b="1" dirty="0">
                <a:solidFill>
                  <a:srgbClr val="206580"/>
                </a:solidFill>
              </a:rPr>
              <a:t>valeur minimale de l'intensité du champ électrique </a:t>
            </a:r>
            <a:r>
              <a:rPr lang="fr-FR" sz="2000" dirty="0">
                <a:solidFill>
                  <a:schemeClr val="bg2"/>
                </a:solidFill>
              </a:rPr>
              <a:t>par impulsion.</a:t>
            </a:r>
          </a:p>
          <a:p>
            <a:pPr marL="342900" indent="-342900">
              <a:lnSpc>
                <a:spcPct val="100000"/>
              </a:lnSpc>
              <a:spcBef>
                <a:spcPts val="0"/>
              </a:spcBef>
              <a:buFont typeface="Arial" panose="020B0604020202020204" pitchFamily="34" charset="0"/>
              <a:buChar char="•"/>
              <a:tabLst>
                <a:tab pos="530225" algn="l"/>
              </a:tabLst>
            </a:pPr>
            <a:r>
              <a:rPr lang="fr-FR" sz="2000" dirty="0" smtClean="0">
                <a:solidFill>
                  <a:schemeClr val="bg2"/>
                </a:solidFill>
              </a:rPr>
              <a:t>renforcés </a:t>
            </a:r>
            <a:r>
              <a:rPr lang="fr-FR" sz="2000" dirty="0">
                <a:solidFill>
                  <a:schemeClr val="bg2"/>
                </a:solidFill>
              </a:rPr>
              <a:t>par une </a:t>
            </a:r>
            <a:r>
              <a:rPr lang="fr-FR" sz="2000" b="1" dirty="0">
                <a:solidFill>
                  <a:srgbClr val="206580"/>
                </a:solidFill>
              </a:rPr>
              <a:t>augmentation de l'intensité du champ électrique </a:t>
            </a:r>
            <a:r>
              <a:rPr lang="fr-FR" sz="2000" dirty="0">
                <a:solidFill>
                  <a:schemeClr val="bg2"/>
                </a:solidFill>
              </a:rPr>
              <a:t>par impulsion.</a:t>
            </a:r>
          </a:p>
          <a:p>
            <a:pPr marL="342900" indent="-342900">
              <a:buFont typeface="Arial" panose="020B0604020202020204" pitchFamily="34" charset="0"/>
              <a:buChar char="•"/>
              <a:tabLst>
                <a:tab pos="530225" algn="l"/>
              </a:tabLst>
            </a:pPr>
            <a:r>
              <a:rPr lang="fr-FR" sz="2000" dirty="0" smtClean="0">
                <a:solidFill>
                  <a:schemeClr val="bg2"/>
                </a:solidFill>
              </a:rPr>
              <a:t>renforcés </a:t>
            </a:r>
            <a:r>
              <a:rPr lang="fr-FR" sz="2000" dirty="0">
                <a:solidFill>
                  <a:schemeClr val="bg2"/>
                </a:solidFill>
              </a:rPr>
              <a:t>par une </a:t>
            </a:r>
            <a:r>
              <a:rPr lang="fr-FR" sz="2000" b="1" dirty="0">
                <a:solidFill>
                  <a:srgbClr val="206580"/>
                </a:solidFill>
              </a:rPr>
              <a:t>augmentation</a:t>
            </a:r>
            <a:r>
              <a:rPr lang="fr-FR" sz="2000" dirty="0">
                <a:solidFill>
                  <a:schemeClr val="bg2"/>
                </a:solidFill>
              </a:rPr>
              <a:t> de l'apport </a:t>
            </a:r>
            <a:r>
              <a:rPr lang="fr-FR" sz="2000" b="1" dirty="0">
                <a:solidFill>
                  <a:srgbClr val="206580"/>
                </a:solidFill>
              </a:rPr>
              <a:t>d'énergie spécifique </a:t>
            </a:r>
            <a:r>
              <a:rPr lang="fr-FR" sz="2000" dirty="0">
                <a:solidFill>
                  <a:schemeClr val="bg2"/>
                </a:solidFill>
              </a:rPr>
              <a:t>(nombre d'impulsions).</a:t>
            </a:r>
          </a:p>
        </p:txBody>
      </p:sp>
      <p:sp>
        <p:nvSpPr>
          <p:cNvPr id="22" name="ZoneTexte 21">
            <a:extLst>
              <a:ext uri="{FF2B5EF4-FFF2-40B4-BE49-F238E27FC236}">
                <a16:creationId xmlns:a16="http://schemas.microsoft.com/office/drawing/2014/main" id="{33ABD62F-E168-634F-BAF0-7E573195433B}"/>
              </a:ext>
            </a:extLst>
          </p:cNvPr>
          <p:cNvSpPr txBox="1"/>
          <p:nvPr/>
        </p:nvSpPr>
        <p:spPr>
          <a:xfrm>
            <a:off x="4522421" y="6260651"/>
            <a:ext cx="5567876" cy="738664"/>
          </a:xfrm>
          <a:prstGeom prst="rect">
            <a:avLst/>
          </a:prstGeom>
          <a:noFill/>
        </p:spPr>
        <p:txBody>
          <a:bodyPr wrap="square" rtlCol="0">
            <a:spAutoFit/>
          </a:bodyPr>
          <a:lstStyle/>
          <a:p>
            <a:pPr algn="r"/>
            <a:r>
              <a:rPr lang="fr-FR" sz="1400" i="1" dirty="0">
                <a:solidFill>
                  <a:schemeClr val="bg2"/>
                </a:solidFill>
              </a:rPr>
              <a:t>Inactivation de L. </a:t>
            </a:r>
            <a:r>
              <a:rPr lang="fr-FR" sz="1400" i="1" dirty="0" err="1">
                <a:solidFill>
                  <a:schemeClr val="bg2"/>
                </a:solidFill>
              </a:rPr>
              <a:t>rhamnosus</a:t>
            </a:r>
            <a:r>
              <a:rPr lang="fr-FR" sz="1400" i="1" dirty="0">
                <a:solidFill>
                  <a:schemeClr val="bg2"/>
                </a:solidFill>
              </a:rPr>
              <a:t> à différentes intensités de champ en fonction du </a:t>
            </a:r>
            <a:r>
              <a:rPr lang="fr-FR" sz="1400" b="1" i="1" dirty="0">
                <a:solidFill>
                  <a:srgbClr val="206580"/>
                </a:solidFill>
              </a:rPr>
              <a:t>nombre d'impulsions </a:t>
            </a:r>
            <a:r>
              <a:rPr lang="fr-FR" sz="1400" i="1" dirty="0">
                <a:solidFill>
                  <a:schemeClr val="bg2"/>
                </a:solidFill>
              </a:rPr>
              <a:t>(à gauche) et de </a:t>
            </a:r>
            <a:r>
              <a:rPr lang="fr-FR" sz="1400" b="1" i="1" dirty="0">
                <a:solidFill>
                  <a:srgbClr val="206580"/>
                </a:solidFill>
              </a:rPr>
              <a:t>l'apport énergétique </a:t>
            </a:r>
            <a:r>
              <a:rPr lang="fr-FR" sz="1400" i="1" dirty="0">
                <a:solidFill>
                  <a:schemeClr val="bg2"/>
                </a:solidFill>
              </a:rPr>
              <a:t>(à droite). La fréquence des impulsions de 2 Hz (d'après </a:t>
            </a:r>
            <a:r>
              <a:rPr lang="fr-FR" sz="1400" i="1" dirty="0" err="1">
                <a:solidFill>
                  <a:schemeClr val="bg2"/>
                </a:solidFill>
              </a:rPr>
              <a:t>Toepfl</a:t>
            </a:r>
            <a:r>
              <a:rPr lang="fr-FR" sz="1400" i="1" dirty="0">
                <a:solidFill>
                  <a:schemeClr val="bg2"/>
                </a:solidFill>
              </a:rPr>
              <a:t>, 2006).</a:t>
            </a:r>
          </a:p>
        </p:txBody>
      </p:sp>
      <p:pic>
        <p:nvPicPr>
          <p:cNvPr id="8" name="Image 7">
            <a:extLst>
              <a:ext uri="{FF2B5EF4-FFF2-40B4-BE49-F238E27FC236}">
                <a16:creationId xmlns:a16="http://schemas.microsoft.com/office/drawing/2014/main" id="{D977816C-9779-B54E-AEF1-D77563386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142" y="2716986"/>
            <a:ext cx="9520155" cy="3403007"/>
          </a:xfrm>
          <a:prstGeom prst="rect">
            <a:avLst/>
          </a:prstGeom>
          <a:ln>
            <a:solidFill>
              <a:schemeClr val="bg2"/>
            </a:solidFill>
          </a:ln>
        </p:spPr>
      </p:pic>
      <p:sp>
        <p:nvSpPr>
          <p:cNvPr id="14" name="Espace réservé du texte 4">
            <a:extLst>
              <a:ext uri="{FF2B5EF4-FFF2-40B4-BE49-F238E27FC236}">
                <a16:creationId xmlns:a16="http://schemas.microsoft.com/office/drawing/2014/main" id="{A6380C1D-D23F-884A-9E00-E30B05D05DB2}"/>
              </a:ext>
            </a:extLst>
          </p:cNvPr>
          <p:cNvSpPr>
            <a:spLocks noGrp="1"/>
          </p:cNvSpPr>
          <p:nvPr>
            <p:ph type="body" sz="quarter" idx="12"/>
          </p:nvPr>
        </p:nvSpPr>
        <p:spPr/>
        <p:txBody>
          <a:bodyPr/>
          <a:lstStyle/>
          <a:p>
            <a:r>
              <a:rPr lang="fr-FR" sz="2400" dirty="0" smtClean="0"/>
              <a:t>6.1. FACTEURS "PROCÉDÉ"</a:t>
            </a:r>
          </a:p>
          <a:p>
            <a:endParaRPr lang="fr-FR" sz="2400" dirty="0"/>
          </a:p>
        </p:txBody>
      </p:sp>
      <p:pic>
        <p:nvPicPr>
          <p:cNvPr id="18" name="Image 17">
            <a:extLst>
              <a:ext uri="{FF2B5EF4-FFF2-40B4-BE49-F238E27FC236}">
                <a16:creationId xmlns:a16="http://schemas.microsoft.com/office/drawing/2014/main" id="{A950ADE6-7BE1-4B4C-9B08-AB2DB32C3FA4}"/>
              </a:ext>
            </a:extLst>
          </p:cNvPr>
          <p:cNvPicPr>
            <a:picLocks noChangeAspect="1"/>
          </p:cNvPicPr>
          <p:nvPr/>
        </p:nvPicPr>
        <p:blipFill>
          <a:blip r:embed="rId3"/>
          <a:stretch>
            <a:fillRect/>
          </a:stretch>
        </p:blipFill>
        <p:spPr bwMode="auto">
          <a:xfrm>
            <a:off x="10182225" y="973607"/>
            <a:ext cx="254000" cy="254000"/>
          </a:xfrm>
          <a:prstGeom prst="rect">
            <a:avLst/>
          </a:prstGeom>
        </p:spPr>
      </p:pic>
      <p:sp>
        <p:nvSpPr>
          <p:cNvPr id="19" name="Espace réservé du texte 3"/>
          <p:cNvSpPr>
            <a:spLocks noGrp="1"/>
          </p:cNvSpPr>
          <p:nvPr>
            <p:ph type="body" sz="quarter" idx="11"/>
          </p:nvPr>
        </p:nvSpPr>
        <p:spPr/>
        <p:txBody>
          <a:bodyPr/>
          <a:lstStyle/>
          <a:p>
            <a:r>
              <a:rPr lang="fr-FR" dirty="0"/>
              <a:t>6. </a:t>
            </a:r>
            <a:r>
              <a:rPr lang="fr-FR" dirty="0" smtClean="0"/>
              <a:t>Influence des facteurs </a:t>
            </a:r>
            <a:r>
              <a:rPr lang="fr-FR" dirty="0"/>
              <a:t>procédés et </a:t>
            </a:r>
            <a:r>
              <a:rPr lang="fr-FR" dirty="0" smtClean="0"/>
              <a:t>des facteurs </a:t>
            </a:r>
            <a:r>
              <a:rPr lang="fr-FR" dirty="0"/>
              <a:t>produits</a:t>
            </a:r>
          </a:p>
        </p:txBody>
      </p:sp>
    </p:spTree>
    <p:extLst>
      <p:ext uri="{BB962C8B-B14F-4D97-AF65-F5344CB8AC3E}">
        <p14:creationId xmlns:p14="http://schemas.microsoft.com/office/powerpoint/2010/main" val="1656493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56976-AF12-6846-81A0-814668CE40CC}"/>
              </a:ext>
            </a:extLst>
          </p:cNvPr>
          <p:cNvSpPr/>
          <p:nvPr/>
        </p:nvSpPr>
        <p:spPr bwMode="auto">
          <a:xfrm>
            <a:off x="382587" y="1146175"/>
            <a:ext cx="9926638" cy="2904617"/>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5" name="Espace réservé du texte 4"/>
          <p:cNvSpPr>
            <a:spLocks noGrp="1"/>
          </p:cNvSpPr>
          <p:nvPr>
            <p:ph type="body" sz="quarter" idx="12"/>
          </p:nvPr>
        </p:nvSpPr>
        <p:spPr/>
        <p:txBody>
          <a:bodyPr/>
          <a:lstStyle/>
          <a:p>
            <a:r>
              <a:rPr lang="fr-FR" sz="2400" dirty="0" smtClean="0"/>
              <a:t>6.2. FACTEURS "MATIÈRES PREMIÈRES"</a:t>
            </a:r>
          </a:p>
          <a:p>
            <a:endParaRPr lang="fr-FR" sz="2400" dirty="0"/>
          </a:p>
        </p:txBody>
      </p:sp>
      <p:sp>
        <p:nvSpPr>
          <p:cNvPr id="6" name="Espace réservé du texte 5"/>
          <p:cNvSpPr>
            <a:spLocks noGrp="1"/>
          </p:cNvSpPr>
          <p:nvPr>
            <p:ph type="body" sz="quarter" idx="13"/>
          </p:nvPr>
        </p:nvSpPr>
        <p:spPr>
          <a:xfrm>
            <a:off x="522513" y="1146175"/>
            <a:ext cx="9837511" cy="2862322"/>
          </a:xfrm>
        </p:spPr>
        <p:txBody>
          <a:bodyPr wrap="square">
            <a:spAutoFit/>
          </a:bodyPr>
          <a:lstStyle/>
          <a:p>
            <a:pPr algn="l">
              <a:lnSpc>
                <a:spcPts val="2700"/>
              </a:lnSpc>
              <a:spcBef>
                <a:spcPts val="0"/>
              </a:spcBef>
            </a:pPr>
            <a:r>
              <a:rPr lang="fr-FR" dirty="0"/>
              <a:t>Les caractéristiques chimiques et physiques des produits traités jouent un rôle important dans le déterminisme de l'efficacité du traitement par les CEP :</a:t>
            </a:r>
          </a:p>
          <a:p>
            <a:pPr marL="342900" indent="-342900" algn="l">
              <a:lnSpc>
                <a:spcPts val="2700"/>
              </a:lnSpc>
              <a:spcBef>
                <a:spcPts val="0"/>
              </a:spcBef>
              <a:buClr>
                <a:schemeClr val="bg2"/>
              </a:buClr>
              <a:buFont typeface="Arial" panose="020B0604020202020204" pitchFamily="34" charset="0"/>
              <a:buChar char="•"/>
            </a:pPr>
            <a:r>
              <a:rPr lang="fr-FR" b="1" dirty="0" smtClean="0">
                <a:solidFill>
                  <a:srgbClr val="206580"/>
                </a:solidFill>
              </a:rPr>
              <a:t>Force </a:t>
            </a:r>
            <a:r>
              <a:rPr lang="fr-FR" b="1" dirty="0">
                <a:solidFill>
                  <a:srgbClr val="206580"/>
                </a:solidFill>
              </a:rPr>
              <a:t>ionique &amp; conductivité électrique</a:t>
            </a:r>
          </a:p>
          <a:p>
            <a:pPr marL="342900" indent="-342900" algn="l">
              <a:lnSpc>
                <a:spcPts val="2700"/>
              </a:lnSpc>
              <a:spcBef>
                <a:spcPts val="0"/>
              </a:spcBef>
              <a:buClr>
                <a:schemeClr val="bg2"/>
              </a:buClr>
              <a:buFont typeface="Arial" panose="020B0604020202020204" pitchFamily="34" charset="0"/>
              <a:buChar char="•"/>
            </a:pPr>
            <a:r>
              <a:rPr lang="fr-FR" b="1" dirty="0" smtClean="0">
                <a:solidFill>
                  <a:srgbClr val="206580"/>
                </a:solidFill>
              </a:rPr>
              <a:t>pH</a:t>
            </a:r>
            <a:endParaRPr lang="fr-FR" b="1" dirty="0">
              <a:solidFill>
                <a:srgbClr val="206580"/>
              </a:solidFill>
            </a:endParaRPr>
          </a:p>
          <a:p>
            <a:pPr marL="342900" indent="-342900" algn="l">
              <a:lnSpc>
                <a:spcPts val="2700"/>
              </a:lnSpc>
              <a:spcBef>
                <a:spcPts val="0"/>
              </a:spcBef>
              <a:buFont typeface="Arial" panose="020B0604020202020204" pitchFamily="34" charset="0"/>
              <a:buChar char="•"/>
            </a:pPr>
            <a:r>
              <a:rPr lang="fr-FR" i="1" dirty="0" smtClean="0"/>
              <a:t>Composition</a:t>
            </a:r>
            <a:endParaRPr lang="fr-FR" i="1" dirty="0"/>
          </a:p>
          <a:p>
            <a:pPr marL="342900" indent="-342900" algn="l">
              <a:lnSpc>
                <a:spcPts val="2700"/>
              </a:lnSpc>
              <a:spcBef>
                <a:spcPts val="0"/>
              </a:spcBef>
              <a:buFont typeface="Arial" panose="020B0604020202020204" pitchFamily="34" charset="0"/>
              <a:buChar char="•"/>
            </a:pPr>
            <a:r>
              <a:rPr lang="fr-FR" i="1" dirty="0" smtClean="0"/>
              <a:t>Présence </a:t>
            </a:r>
            <a:r>
              <a:rPr lang="fr-FR" i="1" dirty="0"/>
              <a:t>de solides en suspension</a:t>
            </a:r>
          </a:p>
          <a:p>
            <a:pPr marL="342900" indent="-342900" algn="l">
              <a:lnSpc>
                <a:spcPts val="2700"/>
              </a:lnSpc>
              <a:spcBef>
                <a:spcPts val="0"/>
              </a:spcBef>
              <a:buFont typeface="Arial" panose="020B0604020202020204" pitchFamily="34" charset="0"/>
              <a:buChar char="•"/>
            </a:pPr>
            <a:r>
              <a:rPr lang="fr-FR" i="1" dirty="0" smtClean="0"/>
              <a:t>Viscosité</a:t>
            </a:r>
            <a:endParaRPr lang="fr-FR" i="1" dirty="0"/>
          </a:p>
          <a:p>
            <a:pPr marL="342900" indent="-342900" algn="l">
              <a:lnSpc>
                <a:spcPts val="2700"/>
              </a:lnSpc>
              <a:spcBef>
                <a:spcPts val="0"/>
              </a:spcBef>
              <a:buFont typeface="Arial" panose="020B0604020202020204" pitchFamily="34" charset="0"/>
              <a:buChar char="•"/>
            </a:pPr>
            <a:r>
              <a:rPr lang="fr-FR" i="1" dirty="0" smtClean="0"/>
              <a:t>Présence </a:t>
            </a:r>
            <a:r>
              <a:rPr lang="fr-FR" i="1" dirty="0"/>
              <a:t>de bulles d'air</a:t>
            </a:r>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35</a:t>
            </a:fld>
            <a:endParaRPr lang="fr-FR" dirty="0"/>
          </a:p>
        </p:txBody>
      </p:sp>
      <p:pic>
        <p:nvPicPr>
          <p:cNvPr id="15" name="Image 14">
            <a:extLst>
              <a:ext uri="{FF2B5EF4-FFF2-40B4-BE49-F238E27FC236}">
                <a16:creationId xmlns:a16="http://schemas.microsoft.com/office/drawing/2014/main" id="{A950ADE6-7BE1-4B4C-9B08-AB2DB32C3FA4}"/>
              </a:ext>
            </a:extLst>
          </p:cNvPr>
          <p:cNvPicPr>
            <a:picLocks noChangeAspect="1"/>
          </p:cNvPicPr>
          <p:nvPr/>
        </p:nvPicPr>
        <p:blipFill>
          <a:blip r:embed="rId2"/>
          <a:stretch>
            <a:fillRect/>
          </a:stretch>
        </p:blipFill>
        <p:spPr bwMode="auto">
          <a:xfrm>
            <a:off x="10182225" y="1049584"/>
            <a:ext cx="254000" cy="254000"/>
          </a:xfrm>
          <a:prstGeom prst="rect">
            <a:avLst/>
          </a:prstGeom>
        </p:spPr>
      </p:pic>
      <p:sp>
        <p:nvSpPr>
          <p:cNvPr id="16" name="Espace réservé du texte 3"/>
          <p:cNvSpPr>
            <a:spLocks noGrp="1"/>
          </p:cNvSpPr>
          <p:nvPr>
            <p:ph type="body" sz="quarter" idx="11"/>
          </p:nvPr>
        </p:nvSpPr>
        <p:spPr/>
        <p:txBody>
          <a:bodyPr/>
          <a:lstStyle/>
          <a:p>
            <a:r>
              <a:rPr lang="fr-FR" dirty="0"/>
              <a:t>6. </a:t>
            </a:r>
            <a:r>
              <a:rPr lang="fr-FR" dirty="0" smtClean="0"/>
              <a:t>Influence des facteurs </a:t>
            </a:r>
            <a:r>
              <a:rPr lang="fr-FR" dirty="0"/>
              <a:t>procédés et </a:t>
            </a:r>
            <a:r>
              <a:rPr lang="fr-FR" dirty="0" smtClean="0"/>
              <a:t>des facteurs </a:t>
            </a:r>
            <a:r>
              <a:rPr lang="fr-FR" dirty="0"/>
              <a:t>produits</a:t>
            </a:r>
          </a:p>
        </p:txBody>
      </p:sp>
    </p:spTree>
    <p:extLst>
      <p:ext uri="{BB962C8B-B14F-4D97-AF65-F5344CB8AC3E}">
        <p14:creationId xmlns:p14="http://schemas.microsoft.com/office/powerpoint/2010/main" val="18576634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3756976-AF12-6846-81A0-814668CE40CC}"/>
              </a:ext>
            </a:extLst>
          </p:cNvPr>
          <p:cNvSpPr/>
          <p:nvPr/>
        </p:nvSpPr>
        <p:spPr bwMode="auto">
          <a:xfrm>
            <a:off x="284985" y="1146175"/>
            <a:ext cx="5803080" cy="2968625"/>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5" name="Espace réservé du texte 4"/>
          <p:cNvSpPr>
            <a:spLocks noGrp="1"/>
          </p:cNvSpPr>
          <p:nvPr>
            <p:ph type="body" sz="quarter" idx="12"/>
          </p:nvPr>
        </p:nvSpPr>
        <p:spPr/>
        <p:txBody>
          <a:bodyPr/>
          <a:lstStyle/>
          <a:p>
            <a:r>
              <a:rPr lang="fr-FR" sz="2400" dirty="0" smtClean="0"/>
              <a:t>6.2. FACTEURS "MATIÈRES PREMIÈRES"</a:t>
            </a:r>
          </a:p>
          <a:p>
            <a:endParaRPr lang="fr-FR" sz="2400" dirty="0"/>
          </a:p>
        </p:txBody>
      </p:sp>
      <p:sp>
        <p:nvSpPr>
          <p:cNvPr id="6" name="Espace réservé du texte 5"/>
          <p:cNvSpPr>
            <a:spLocks noGrp="1"/>
          </p:cNvSpPr>
          <p:nvPr>
            <p:ph type="body" sz="quarter" idx="13"/>
          </p:nvPr>
        </p:nvSpPr>
        <p:spPr>
          <a:xfrm>
            <a:off x="331787" y="1146175"/>
            <a:ext cx="5861629" cy="5286062"/>
          </a:xfrm>
        </p:spPr>
        <p:txBody>
          <a:bodyPr wrap="square">
            <a:spAutoFit/>
          </a:bodyPr>
          <a:lstStyle/>
          <a:p>
            <a:pPr algn="l">
              <a:lnSpc>
                <a:spcPts val="2700"/>
              </a:lnSpc>
              <a:spcBef>
                <a:spcPts val="0"/>
              </a:spcBef>
              <a:tabLst>
                <a:tab pos="533400" algn="l"/>
              </a:tabLst>
            </a:pPr>
            <a:r>
              <a:rPr lang="fr-FR" b="1" dirty="0">
                <a:solidFill>
                  <a:srgbClr val="206580"/>
                </a:solidFill>
              </a:rPr>
              <a:t>Force ionique </a:t>
            </a:r>
            <a:r>
              <a:rPr lang="fr-FR" b="1" dirty="0">
                <a:solidFill>
                  <a:srgbClr val="206580"/>
                </a:solidFill>
                <a:sym typeface="Wingdings" panose="05000000000000000000" pitchFamily="2" charset="2"/>
              </a:rPr>
              <a:t></a:t>
            </a:r>
            <a:r>
              <a:rPr lang="fr-FR" b="1" dirty="0">
                <a:solidFill>
                  <a:srgbClr val="206580"/>
                </a:solidFill>
              </a:rPr>
              <a:t> Conductivité électrique </a:t>
            </a:r>
          </a:p>
          <a:p>
            <a:pPr marL="342900" indent="-342900" algn="l">
              <a:lnSpc>
                <a:spcPts val="2700"/>
              </a:lnSpc>
              <a:spcBef>
                <a:spcPts val="0"/>
              </a:spcBef>
              <a:buFont typeface="Arial" panose="020B0604020202020204" pitchFamily="34" charset="0"/>
              <a:buChar char="•"/>
              <a:tabLst>
                <a:tab pos="533400" algn="l"/>
              </a:tabLst>
            </a:pPr>
            <a:r>
              <a:rPr lang="fr-FR" dirty="0" smtClean="0"/>
              <a:t>Facteur </a:t>
            </a:r>
            <a:r>
              <a:rPr lang="fr-FR" b="1" dirty="0">
                <a:solidFill>
                  <a:srgbClr val="206580"/>
                </a:solidFill>
              </a:rPr>
              <a:t>très </a:t>
            </a:r>
            <a:r>
              <a:rPr lang="fr-FR" b="1" dirty="0" smtClean="0">
                <a:solidFill>
                  <a:srgbClr val="206580"/>
                </a:solidFill>
              </a:rPr>
              <a:t>important</a:t>
            </a:r>
            <a:r>
              <a:rPr lang="fr-FR" dirty="0" smtClean="0">
                <a:solidFill>
                  <a:srgbClr val="206580"/>
                </a:solidFill>
              </a:rPr>
              <a:t>.</a:t>
            </a:r>
          </a:p>
          <a:p>
            <a:pPr marL="342900" indent="-342900" algn="l">
              <a:lnSpc>
                <a:spcPts val="2700"/>
              </a:lnSpc>
              <a:spcBef>
                <a:spcPts val="0"/>
              </a:spcBef>
              <a:buFont typeface="Arial" panose="020B0604020202020204" pitchFamily="34" charset="0"/>
              <a:buChar char="•"/>
              <a:tabLst>
                <a:tab pos="533400" algn="l"/>
              </a:tabLst>
            </a:pPr>
            <a:r>
              <a:rPr lang="fr-FR" dirty="0" smtClean="0"/>
              <a:t>Très </a:t>
            </a:r>
            <a:r>
              <a:rPr lang="fr-FR" dirty="0"/>
              <a:t>impliquée dans les mécanismes d'inactivation.</a:t>
            </a:r>
          </a:p>
          <a:p>
            <a:pPr marL="342900" indent="-342900" algn="l">
              <a:lnSpc>
                <a:spcPts val="2700"/>
              </a:lnSpc>
              <a:spcBef>
                <a:spcPts val="0"/>
              </a:spcBef>
              <a:buClr>
                <a:schemeClr val="bg2"/>
              </a:buClr>
              <a:buFont typeface="Arial" panose="020B0604020202020204" pitchFamily="34" charset="0"/>
              <a:buChar char="•"/>
              <a:tabLst>
                <a:tab pos="533400" algn="l"/>
              </a:tabLst>
            </a:pPr>
            <a:r>
              <a:rPr lang="fr-FR" b="1" dirty="0" smtClean="0">
                <a:solidFill>
                  <a:srgbClr val="206580"/>
                </a:solidFill>
              </a:rPr>
              <a:t>Définit </a:t>
            </a:r>
            <a:r>
              <a:rPr lang="fr-FR" b="1" dirty="0">
                <a:solidFill>
                  <a:srgbClr val="206580"/>
                </a:solidFill>
              </a:rPr>
              <a:t>la résistance </a:t>
            </a:r>
            <a:r>
              <a:rPr lang="fr-FR" dirty="0"/>
              <a:t>de la chambre de traitement.</a:t>
            </a:r>
          </a:p>
          <a:p>
            <a:pPr algn="l">
              <a:lnSpc>
                <a:spcPts val="2700"/>
              </a:lnSpc>
              <a:spcBef>
                <a:spcPts val="0"/>
              </a:spcBef>
              <a:tabLst>
                <a:tab pos="533400" algn="l"/>
              </a:tabLst>
            </a:pPr>
            <a:endParaRPr lang="fr-FR" dirty="0"/>
          </a:p>
          <a:p>
            <a:pPr marL="342900" indent="-342900" algn="l">
              <a:lnSpc>
                <a:spcPts val="2700"/>
              </a:lnSpc>
              <a:spcBef>
                <a:spcPts val="0"/>
              </a:spcBef>
              <a:buFont typeface="Arial" panose="020B0604020202020204" pitchFamily="34" charset="0"/>
              <a:buChar char="•"/>
              <a:tabLst>
                <a:tab pos="533400" algn="l"/>
              </a:tabLst>
            </a:pPr>
            <a:r>
              <a:rPr lang="fr-FR" dirty="0" smtClean="0"/>
              <a:t>Une </a:t>
            </a:r>
            <a:r>
              <a:rPr lang="fr-FR" b="1" dirty="0">
                <a:solidFill>
                  <a:srgbClr val="206580"/>
                </a:solidFill>
              </a:rPr>
              <a:t>faible conductivité électrique </a:t>
            </a:r>
            <a:r>
              <a:rPr lang="fr-FR" dirty="0"/>
              <a:t>permet </a:t>
            </a:r>
            <a:r>
              <a:rPr lang="fr-FR" b="1" dirty="0">
                <a:solidFill>
                  <a:srgbClr val="206580"/>
                </a:solidFill>
              </a:rPr>
              <a:t>d'augmenter l'intensité du champ électrique </a:t>
            </a:r>
            <a:r>
              <a:rPr lang="fr-FR" dirty="0">
                <a:solidFill>
                  <a:srgbClr val="206580"/>
                </a:solidFill>
              </a:rPr>
              <a:t>et </a:t>
            </a:r>
            <a:r>
              <a:rPr lang="fr-FR" b="1" dirty="0">
                <a:solidFill>
                  <a:srgbClr val="206580"/>
                </a:solidFill>
              </a:rPr>
              <a:t>l'efficacité</a:t>
            </a:r>
            <a:r>
              <a:rPr lang="fr-FR" dirty="0">
                <a:solidFill>
                  <a:srgbClr val="206580"/>
                </a:solidFill>
              </a:rPr>
              <a:t> </a:t>
            </a:r>
            <a:r>
              <a:rPr lang="fr-FR" dirty="0"/>
              <a:t>globale.</a:t>
            </a:r>
          </a:p>
          <a:p>
            <a:pPr algn="l">
              <a:lnSpc>
                <a:spcPts val="2700"/>
              </a:lnSpc>
              <a:spcBef>
                <a:spcPts val="0"/>
              </a:spcBef>
              <a:tabLst>
                <a:tab pos="533400" algn="l"/>
              </a:tabLst>
            </a:pPr>
            <a:endParaRPr lang="fr-FR" dirty="0"/>
          </a:p>
          <a:p>
            <a:pPr algn="l">
              <a:lnSpc>
                <a:spcPts val="2700"/>
              </a:lnSpc>
              <a:spcBef>
                <a:spcPts val="0"/>
              </a:spcBef>
              <a:tabLst>
                <a:tab pos="533400" algn="l"/>
              </a:tabLst>
            </a:pPr>
            <a:r>
              <a:rPr lang="fr-FR" i="1" dirty="0"/>
              <a:t>Remarque </a:t>
            </a:r>
            <a:r>
              <a:rPr lang="fr-FR" dirty="0"/>
              <a:t>- La conductivité électrique</a:t>
            </a:r>
            <a:r>
              <a:rPr lang="fr-FR" dirty="0">
                <a:solidFill>
                  <a:srgbClr val="206580"/>
                </a:solidFill>
              </a:rPr>
              <a:t> </a:t>
            </a:r>
            <a:r>
              <a:rPr lang="fr-FR" b="1" dirty="0">
                <a:solidFill>
                  <a:srgbClr val="206580"/>
                </a:solidFill>
              </a:rPr>
              <a:t>dépend fortement de la température </a:t>
            </a:r>
            <a:r>
              <a:rPr lang="fr-FR" dirty="0"/>
              <a:t>(une augmentation de la température provoque une augmentation de la conductivité).</a:t>
            </a:r>
          </a:p>
          <a:p>
            <a:pPr algn="l">
              <a:lnSpc>
                <a:spcPts val="2700"/>
              </a:lnSpc>
              <a:spcBef>
                <a:spcPts val="0"/>
              </a:spcBef>
              <a:tabLst>
                <a:tab pos="533400" algn="l"/>
              </a:tabLst>
            </a:pPr>
            <a:r>
              <a:rPr lang="fr-FR" dirty="0">
                <a:sym typeface="Wingdings" panose="05000000000000000000" pitchFamily="2" charset="2"/>
              </a:rPr>
              <a:t>	 </a:t>
            </a:r>
            <a:r>
              <a:rPr lang="fr-FR" dirty="0"/>
              <a:t>Difficulté dans la maîtrise du procédé.</a:t>
            </a:r>
          </a:p>
          <a:p>
            <a:pPr algn="l">
              <a:lnSpc>
                <a:spcPts val="2700"/>
              </a:lnSpc>
              <a:tabLst>
                <a:tab pos="533400" algn="l"/>
              </a:tabLst>
            </a:pPr>
            <a:endParaRPr lang="fr-FR" dirty="0"/>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36</a:t>
            </a:fld>
            <a:endParaRPr lang="fr-FR" dirty="0"/>
          </a:p>
        </p:txBody>
      </p:sp>
      <p:pic>
        <p:nvPicPr>
          <p:cNvPr id="13" name="Imag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5800" y="4715417"/>
            <a:ext cx="2929923" cy="27381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ZoneTexte 17">
            <a:extLst>
              <a:ext uri="{FF2B5EF4-FFF2-40B4-BE49-F238E27FC236}">
                <a16:creationId xmlns:a16="http://schemas.microsoft.com/office/drawing/2014/main" id="{400611CF-C8EE-0D47-935F-232DF9384372}"/>
              </a:ext>
            </a:extLst>
          </p:cNvPr>
          <p:cNvSpPr txBox="1"/>
          <p:nvPr/>
        </p:nvSpPr>
        <p:spPr>
          <a:xfrm>
            <a:off x="3137694" y="6723846"/>
            <a:ext cx="3778053" cy="738664"/>
          </a:xfrm>
          <a:prstGeom prst="rect">
            <a:avLst/>
          </a:prstGeom>
          <a:noFill/>
        </p:spPr>
        <p:txBody>
          <a:bodyPr wrap="square" rtlCol="0">
            <a:spAutoFit/>
          </a:bodyPr>
          <a:lstStyle/>
          <a:p>
            <a:pPr algn="r"/>
            <a:r>
              <a:rPr lang="fr-FR" sz="1400" b="1" i="1" dirty="0">
                <a:solidFill>
                  <a:srgbClr val="206580"/>
                </a:solidFill>
              </a:rPr>
              <a:t>Conductivité électrique de différents systèmes alimentaires liquides </a:t>
            </a:r>
            <a:r>
              <a:rPr lang="fr-FR" sz="1400" i="1" dirty="0">
                <a:solidFill>
                  <a:schemeClr val="bg2"/>
                </a:solidFill>
              </a:rPr>
              <a:t>en fonction de la température (d'après </a:t>
            </a:r>
            <a:r>
              <a:rPr lang="fr-FR" sz="1400" i="1" dirty="0" err="1">
                <a:solidFill>
                  <a:schemeClr val="bg2"/>
                </a:solidFill>
              </a:rPr>
              <a:t>Toepfl</a:t>
            </a:r>
            <a:r>
              <a:rPr lang="fr-FR" sz="1400" i="1" dirty="0">
                <a:solidFill>
                  <a:schemeClr val="bg2"/>
                </a:solidFill>
              </a:rPr>
              <a:t> et al., 2007).</a:t>
            </a:r>
          </a:p>
        </p:txBody>
      </p:sp>
      <p:sp>
        <p:nvSpPr>
          <p:cNvPr id="17" name="ZoneTexte 16">
            <a:extLst>
              <a:ext uri="{FF2B5EF4-FFF2-40B4-BE49-F238E27FC236}">
                <a16:creationId xmlns:a16="http://schemas.microsoft.com/office/drawing/2014/main" id="{4F820C3F-E7D9-AC4E-8319-1A2AFA158F1D}"/>
              </a:ext>
            </a:extLst>
          </p:cNvPr>
          <p:cNvSpPr txBox="1"/>
          <p:nvPr/>
        </p:nvSpPr>
        <p:spPr>
          <a:xfrm>
            <a:off x="6731000" y="3888413"/>
            <a:ext cx="3826771" cy="738664"/>
          </a:xfrm>
          <a:prstGeom prst="rect">
            <a:avLst/>
          </a:prstGeom>
          <a:noFill/>
        </p:spPr>
        <p:txBody>
          <a:bodyPr wrap="square" rtlCol="0">
            <a:spAutoFit/>
          </a:bodyPr>
          <a:lstStyle/>
          <a:p>
            <a:pPr algn="r"/>
            <a:r>
              <a:rPr lang="fr-FR" sz="1400" b="1" i="1" dirty="0">
                <a:solidFill>
                  <a:srgbClr val="206580"/>
                </a:solidFill>
              </a:rPr>
              <a:t>Conductivité électrique (s/m) des produits liquides</a:t>
            </a:r>
            <a:r>
              <a:rPr lang="fr-FR" sz="1400" i="1" dirty="0">
                <a:solidFill>
                  <a:srgbClr val="206580"/>
                </a:solidFill>
              </a:rPr>
              <a:t> </a:t>
            </a:r>
            <a:r>
              <a:rPr lang="fr-FR" sz="1400" i="1" dirty="0">
                <a:solidFill>
                  <a:schemeClr val="bg2"/>
                </a:solidFill>
              </a:rPr>
              <a:t>mesurée à des températures croissantes (d'après Zhang, 2007).</a:t>
            </a:r>
          </a:p>
        </p:txBody>
      </p:sp>
      <p:pic>
        <p:nvPicPr>
          <p:cNvPr id="19" name="Image 18">
            <a:extLst>
              <a:ext uri="{FF2B5EF4-FFF2-40B4-BE49-F238E27FC236}">
                <a16:creationId xmlns:a16="http://schemas.microsoft.com/office/drawing/2014/main" id="{C6E9C14C-8FCB-0344-8D1C-BCC771933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800" y="735835"/>
            <a:ext cx="3499984" cy="3152578"/>
          </a:xfrm>
          <a:prstGeom prst="rect">
            <a:avLst/>
          </a:prstGeom>
        </p:spPr>
      </p:pic>
      <p:pic>
        <p:nvPicPr>
          <p:cNvPr id="15" name="Image 14">
            <a:extLst>
              <a:ext uri="{FF2B5EF4-FFF2-40B4-BE49-F238E27FC236}">
                <a16:creationId xmlns:a16="http://schemas.microsoft.com/office/drawing/2014/main" id="{A950ADE6-7BE1-4B4C-9B08-AB2DB32C3FA4}"/>
              </a:ext>
            </a:extLst>
          </p:cNvPr>
          <p:cNvPicPr>
            <a:picLocks noChangeAspect="1"/>
          </p:cNvPicPr>
          <p:nvPr/>
        </p:nvPicPr>
        <p:blipFill>
          <a:blip r:embed="rId5"/>
          <a:stretch>
            <a:fillRect/>
          </a:stretch>
        </p:blipFill>
        <p:spPr bwMode="auto">
          <a:xfrm>
            <a:off x="5950410" y="1041189"/>
            <a:ext cx="254000" cy="254000"/>
          </a:xfrm>
          <a:prstGeom prst="rect">
            <a:avLst/>
          </a:prstGeom>
        </p:spPr>
      </p:pic>
      <p:sp>
        <p:nvSpPr>
          <p:cNvPr id="16" name="Espace réservé du texte 3"/>
          <p:cNvSpPr>
            <a:spLocks noGrp="1"/>
          </p:cNvSpPr>
          <p:nvPr>
            <p:ph type="body" sz="quarter" idx="11"/>
          </p:nvPr>
        </p:nvSpPr>
        <p:spPr/>
        <p:txBody>
          <a:bodyPr/>
          <a:lstStyle/>
          <a:p>
            <a:r>
              <a:rPr lang="fr-FR" dirty="0"/>
              <a:t>6. </a:t>
            </a:r>
            <a:r>
              <a:rPr lang="fr-FR" dirty="0" smtClean="0"/>
              <a:t>Influence des facteurs </a:t>
            </a:r>
            <a:r>
              <a:rPr lang="fr-FR" dirty="0"/>
              <a:t>procédés et </a:t>
            </a:r>
            <a:r>
              <a:rPr lang="fr-FR" dirty="0" smtClean="0"/>
              <a:t>des facteurs </a:t>
            </a:r>
            <a:r>
              <a:rPr lang="fr-FR" dirty="0"/>
              <a:t>produits</a:t>
            </a:r>
          </a:p>
        </p:txBody>
      </p:sp>
    </p:spTree>
    <p:extLst>
      <p:ext uri="{BB962C8B-B14F-4D97-AF65-F5344CB8AC3E}">
        <p14:creationId xmlns:p14="http://schemas.microsoft.com/office/powerpoint/2010/main" val="3596277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sz="2400" dirty="0" smtClean="0"/>
              <a:t>6.2. FACTEURS "MATIÈRES PREMIÈRES"</a:t>
            </a:r>
            <a:endParaRPr lang="fr-FR" sz="2400" dirty="0"/>
          </a:p>
        </p:txBody>
      </p:sp>
      <p:sp>
        <p:nvSpPr>
          <p:cNvPr id="6" name="Espace réservé du texte 5"/>
          <p:cNvSpPr>
            <a:spLocks noGrp="1"/>
          </p:cNvSpPr>
          <p:nvPr>
            <p:ph type="body" sz="quarter" idx="13"/>
          </p:nvPr>
        </p:nvSpPr>
        <p:spPr>
          <a:xfrm>
            <a:off x="331787" y="1146175"/>
            <a:ext cx="5620957" cy="4939814"/>
          </a:xfrm>
        </p:spPr>
        <p:txBody>
          <a:bodyPr wrap="square">
            <a:spAutoFit/>
          </a:bodyPr>
          <a:lstStyle/>
          <a:p>
            <a:pPr algn="l">
              <a:lnSpc>
                <a:spcPts val="2700"/>
              </a:lnSpc>
              <a:spcBef>
                <a:spcPts val="0"/>
              </a:spcBef>
            </a:pPr>
            <a:r>
              <a:rPr lang="fr-FR" b="1" dirty="0">
                <a:solidFill>
                  <a:srgbClr val="206580"/>
                </a:solidFill>
              </a:rPr>
              <a:t>pH</a:t>
            </a:r>
          </a:p>
          <a:p>
            <a:pPr algn="l">
              <a:lnSpc>
                <a:spcPts val="2700"/>
              </a:lnSpc>
              <a:spcBef>
                <a:spcPts val="0"/>
              </a:spcBef>
            </a:pPr>
            <a:r>
              <a:rPr lang="fr-FR" dirty="0"/>
              <a:t>L'influence du pH sur l'inactivation microbienne par les CEP n'est pas claire.</a:t>
            </a:r>
          </a:p>
          <a:p>
            <a:pPr marL="342900" indent="-342900" algn="l">
              <a:lnSpc>
                <a:spcPts val="2700"/>
              </a:lnSpc>
              <a:spcBef>
                <a:spcPts val="0"/>
              </a:spcBef>
              <a:buFont typeface="Arial" panose="020B0604020202020204" pitchFamily="34" charset="0"/>
              <a:buChar char="•"/>
            </a:pPr>
            <a:r>
              <a:rPr lang="fr-FR" dirty="0" smtClean="0"/>
              <a:t>Plusieurs </a:t>
            </a:r>
            <a:r>
              <a:rPr lang="fr-FR" dirty="0"/>
              <a:t>auteurs ont rapporté que le pH n'avait aucune influence.</a:t>
            </a:r>
          </a:p>
          <a:p>
            <a:pPr marL="342900" indent="-342900" algn="l">
              <a:lnSpc>
                <a:spcPts val="2700"/>
              </a:lnSpc>
              <a:spcBef>
                <a:spcPts val="0"/>
              </a:spcBef>
              <a:buFont typeface="Arial" panose="020B0604020202020204" pitchFamily="34" charset="0"/>
              <a:buChar char="•"/>
            </a:pPr>
            <a:r>
              <a:rPr lang="fr-FR" dirty="0" smtClean="0"/>
              <a:t>Plus </a:t>
            </a:r>
            <a:r>
              <a:rPr lang="fr-FR" dirty="0"/>
              <a:t>récemment, il a été démontré que le pH joue un rôle important dans l'inactivation microbienne par les CEP.</a:t>
            </a:r>
          </a:p>
          <a:p>
            <a:pPr algn="l">
              <a:lnSpc>
                <a:spcPts val="2700"/>
              </a:lnSpc>
              <a:spcBef>
                <a:spcPts val="0"/>
              </a:spcBef>
            </a:pPr>
            <a:endParaRPr lang="fr-FR" dirty="0"/>
          </a:p>
          <a:p>
            <a:pPr algn="l">
              <a:lnSpc>
                <a:spcPts val="2700"/>
              </a:lnSpc>
              <a:spcBef>
                <a:spcPts val="0"/>
              </a:spcBef>
            </a:pPr>
            <a:r>
              <a:rPr lang="fr-FR" dirty="0"/>
              <a:t>Le </a:t>
            </a:r>
            <a:r>
              <a:rPr lang="fr-FR" b="1" dirty="0">
                <a:solidFill>
                  <a:srgbClr val="206580"/>
                </a:solidFill>
              </a:rPr>
              <a:t>pH n'est pas </a:t>
            </a:r>
            <a:r>
              <a:rPr lang="fr-FR" b="1" dirty="0" smtClean="0">
                <a:solidFill>
                  <a:srgbClr val="206580"/>
                </a:solidFill>
              </a:rPr>
              <a:t>directement </a:t>
            </a:r>
            <a:r>
              <a:rPr lang="fr-FR" b="1" dirty="0">
                <a:solidFill>
                  <a:srgbClr val="206580"/>
                </a:solidFill>
              </a:rPr>
              <a:t>impliqué </a:t>
            </a:r>
            <a:r>
              <a:rPr lang="fr-FR" dirty="0"/>
              <a:t>dans les mécanismes d'inactivation par les CEP </a:t>
            </a:r>
            <a:r>
              <a:rPr lang="fr-FR" i="1" dirty="0"/>
              <a:t>(le pH contribue aux propriétés bactéricides à travers son effet propre).</a:t>
            </a:r>
          </a:p>
          <a:p>
            <a:pPr algn="l">
              <a:lnSpc>
                <a:spcPts val="2700"/>
              </a:lnSpc>
              <a:spcBef>
                <a:spcPts val="0"/>
              </a:spcBef>
            </a:pPr>
            <a:endParaRPr lang="fr-FR" dirty="0"/>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37</a:t>
            </a:fld>
            <a:endParaRPr lang="fr-FR" dirty="0"/>
          </a:p>
        </p:txBody>
      </p:sp>
      <p:sp>
        <p:nvSpPr>
          <p:cNvPr id="9" name="ZoneTexte 8">
            <a:extLst>
              <a:ext uri="{FF2B5EF4-FFF2-40B4-BE49-F238E27FC236}">
                <a16:creationId xmlns:a16="http://schemas.microsoft.com/office/drawing/2014/main" id="{17EDA91B-6E18-D24F-8493-6040C8D02CCF}"/>
              </a:ext>
            </a:extLst>
          </p:cNvPr>
          <p:cNvSpPr txBox="1"/>
          <p:nvPr/>
        </p:nvSpPr>
        <p:spPr>
          <a:xfrm>
            <a:off x="3390900" y="6647088"/>
            <a:ext cx="6714050" cy="738664"/>
          </a:xfrm>
          <a:prstGeom prst="rect">
            <a:avLst/>
          </a:prstGeom>
          <a:noFill/>
        </p:spPr>
        <p:txBody>
          <a:bodyPr wrap="square" rtlCol="0">
            <a:spAutoFit/>
          </a:bodyPr>
          <a:lstStyle/>
          <a:p>
            <a:pPr algn="r"/>
            <a:r>
              <a:rPr lang="fr-FR" sz="1400" b="1" i="1" dirty="0">
                <a:solidFill>
                  <a:srgbClr val="206580"/>
                </a:solidFill>
              </a:rPr>
              <a:t>Effets du pH et de l'activité de l'eau </a:t>
            </a:r>
            <a:r>
              <a:rPr lang="fr-FR" sz="1400" i="1" dirty="0">
                <a:solidFill>
                  <a:schemeClr val="bg2"/>
                </a:solidFill>
              </a:rPr>
              <a:t>sur l'inactivation de Saccharomyces cerevisiae dans un milieu de traitement nutritif par CEP. Conditions de traitement par PEF : 20 impulsions de 4 s et 25 kV/cm (</a:t>
            </a:r>
            <a:r>
              <a:rPr lang="fr-FR" sz="1400" i="1" dirty="0" err="1">
                <a:solidFill>
                  <a:schemeClr val="bg2"/>
                </a:solidFill>
              </a:rPr>
              <a:t>Aronsson</a:t>
            </a:r>
            <a:r>
              <a:rPr lang="fr-FR" sz="1400" i="1" dirty="0">
                <a:solidFill>
                  <a:schemeClr val="bg2"/>
                </a:solidFill>
              </a:rPr>
              <a:t> et </a:t>
            </a:r>
            <a:r>
              <a:rPr lang="fr-FR" sz="1400" i="1" dirty="0" err="1">
                <a:solidFill>
                  <a:schemeClr val="bg2"/>
                </a:solidFill>
              </a:rPr>
              <a:t>Rönner</a:t>
            </a:r>
            <a:r>
              <a:rPr lang="fr-FR" sz="1400" i="1" dirty="0">
                <a:solidFill>
                  <a:schemeClr val="bg2"/>
                </a:solidFill>
              </a:rPr>
              <a:t>, 2001 ; d'après </a:t>
            </a:r>
            <a:r>
              <a:rPr lang="fr-FR" sz="1400" i="1" dirty="0" err="1">
                <a:solidFill>
                  <a:schemeClr val="bg2"/>
                </a:solidFill>
              </a:rPr>
              <a:t>Toepfl</a:t>
            </a:r>
            <a:r>
              <a:rPr lang="fr-FR" sz="1400" i="1" dirty="0">
                <a:solidFill>
                  <a:schemeClr val="bg2"/>
                </a:solidFill>
              </a:rPr>
              <a:t> et al., 2014).</a:t>
            </a:r>
          </a:p>
        </p:txBody>
      </p:sp>
      <p:pic>
        <p:nvPicPr>
          <p:cNvPr id="10" name="Image 9">
            <a:extLst>
              <a:ext uri="{FF2B5EF4-FFF2-40B4-BE49-F238E27FC236}">
                <a16:creationId xmlns:a16="http://schemas.microsoft.com/office/drawing/2014/main" id="{BD3EC139-0AF9-6243-A069-A219A272EF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731" y="3987810"/>
            <a:ext cx="4314259" cy="2630870"/>
          </a:xfrm>
          <a:prstGeom prst="rect">
            <a:avLst/>
          </a:prstGeom>
          <a:ln>
            <a:solidFill>
              <a:schemeClr val="bg2"/>
            </a:solidFill>
          </a:ln>
        </p:spPr>
      </p:pic>
      <p:pic>
        <p:nvPicPr>
          <p:cNvPr id="7" name="Image 6">
            <a:extLst>
              <a:ext uri="{FF2B5EF4-FFF2-40B4-BE49-F238E27FC236}">
                <a16:creationId xmlns:a16="http://schemas.microsoft.com/office/drawing/2014/main" id="{3C009C7E-32BA-6F4A-BFB1-974902B7A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1011" y="628531"/>
            <a:ext cx="3220980" cy="2986399"/>
          </a:xfrm>
          <a:prstGeom prst="rect">
            <a:avLst/>
          </a:prstGeom>
        </p:spPr>
      </p:pic>
      <p:sp>
        <p:nvSpPr>
          <p:cNvPr id="13" name="ZoneTexte 12">
            <a:extLst>
              <a:ext uri="{FF2B5EF4-FFF2-40B4-BE49-F238E27FC236}">
                <a16:creationId xmlns:a16="http://schemas.microsoft.com/office/drawing/2014/main" id="{CCE11BBC-22EF-2F49-8451-D6BDCA0B3839}"/>
              </a:ext>
            </a:extLst>
          </p:cNvPr>
          <p:cNvSpPr txBox="1"/>
          <p:nvPr/>
        </p:nvSpPr>
        <p:spPr>
          <a:xfrm>
            <a:off x="2743199" y="669122"/>
            <a:ext cx="4713077" cy="738664"/>
          </a:xfrm>
          <a:prstGeom prst="rect">
            <a:avLst/>
          </a:prstGeom>
          <a:noFill/>
        </p:spPr>
        <p:txBody>
          <a:bodyPr wrap="square" rtlCol="0">
            <a:spAutoFit/>
          </a:bodyPr>
          <a:lstStyle/>
          <a:p>
            <a:pPr algn="r"/>
            <a:r>
              <a:rPr lang="fr-FR" sz="1400" b="1" i="1" dirty="0">
                <a:solidFill>
                  <a:srgbClr val="206580"/>
                </a:solidFill>
              </a:rPr>
              <a:t>Effet du pH sur l'inactivation </a:t>
            </a:r>
            <a:r>
              <a:rPr lang="fr-FR" sz="1400" i="1" dirty="0">
                <a:solidFill>
                  <a:schemeClr val="bg2"/>
                </a:solidFill>
              </a:rPr>
              <a:t>de micro-organismes après traitement CEP. (intensité =2,2 V/µm, fréquence = 1 Hz, durée impulsion 2 µs, énergie = 2,2 kJ/kg (Wouters et al., 2001).</a:t>
            </a:r>
          </a:p>
        </p:txBody>
      </p:sp>
      <p:sp>
        <p:nvSpPr>
          <p:cNvPr id="11" name="Espace réservé du texte 3"/>
          <p:cNvSpPr>
            <a:spLocks noGrp="1"/>
          </p:cNvSpPr>
          <p:nvPr>
            <p:ph type="body" sz="quarter" idx="11"/>
          </p:nvPr>
        </p:nvSpPr>
        <p:spPr/>
        <p:txBody>
          <a:bodyPr/>
          <a:lstStyle/>
          <a:p>
            <a:r>
              <a:rPr lang="fr-FR" dirty="0"/>
              <a:t>6. </a:t>
            </a:r>
            <a:r>
              <a:rPr lang="fr-FR" dirty="0" smtClean="0"/>
              <a:t>Influence des facteurs </a:t>
            </a:r>
            <a:r>
              <a:rPr lang="fr-FR" dirty="0"/>
              <a:t>procédés et </a:t>
            </a:r>
            <a:r>
              <a:rPr lang="fr-FR" dirty="0" smtClean="0"/>
              <a:t>des facteurs </a:t>
            </a:r>
            <a:r>
              <a:rPr lang="fr-FR" dirty="0"/>
              <a:t>produits</a:t>
            </a:r>
          </a:p>
        </p:txBody>
      </p:sp>
    </p:spTree>
    <p:extLst>
      <p:ext uri="{BB962C8B-B14F-4D97-AF65-F5344CB8AC3E}">
        <p14:creationId xmlns:p14="http://schemas.microsoft.com/office/powerpoint/2010/main" val="1685075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21"/>
          </p:nvPr>
        </p:nvSpPr>
        <p:spPr>
          <a:xfrm>
            <a:off x="601516" y="1789726"/>
            <a:ext cx="9411164" cy="4801574"/>
          </a:xfrm>
        </p:spPr>
        <p:txBody>
          <a:bodyPr/>
          <a:lstStyle/>
          <a:p>
            <a:pPr>
              <a:spcAft>
                <a:spcPts val="600"/>
              </a:spcAft>
            </a:pPr>
            <a:r>
              <a:rPr lang="fr-FR" dirty="0">
                <a:solidFill>
                  <a:srgbClr val="97C2CF"/>
                </a:solidFill>
              </a:rPr>
              <a:t>1. Introduction</a:t>
            </a:r>
          </a:p>
          <a:p>
            <a:pPr>
              <a:spcAft>
                <a:spcPts val="600"/>
              </a:spcAft>
            </a:pPr>
            <a:r>
              <a:rPr lang="fr-FR" dirty="0">
                <a:solidFill>
                  <a:srgbClr val="97C2CF"/>
                </a:solidFill>
              </a:rPr>
              <a:t>2. Principes des champs électriques pulsés</a:t>
            </a:r>
          </a:p>
          <a:p>
            <a:pPr>
              <a:spcAft>
                <a:spcPts val="600"/>
              </a:spcAft>
            </a:pPr>
            <a:r>
              <a:rPr lang="fr-FR" dirty="0">
                <a:solidFill>
                  <a:srgbClr val="97C2CF"/>
                </a:solidFill>
              </a:rPr>
              <a:t>3. Mécanismes d'électro-perméabilisation</a:t>
            </a:r>
          </a:p>
          <a:p>
            <a:pPr>
              <a:spcAft>
                <a:spcPts val="600"/>
              </a:spcAft>
            </a:pPr>
            <a:r>
              <a:rPr lang="fr-FR" dirty="0">
                <a:solidFill>
                  <a:srgbClr val="97C2CF"/>
                </a:solidFill>
              </a:rPr>
              <a:t>4. Impacts sur les micro-organismes</a:t>
            </a:r>
          </a:p>
          <a:p>
            <a:pPr>
              <a:spcAft>
                <a:spcPts val="600"/>
              </a:spcAft>
            </a:pPr>
            <a:r>
              <a:rPr lang="fr-FR" dirty="0">
                <a:solidFill>
                  <a:srgbClr val="97C2CF"/>
                </a:solidFill>
              </a:rPr>
              <a:t>5. Impacts sur les enzymes et les constituants </a:t>
            </a:r>
          </a:p>
          <a:p>
            <a:pPr>
              <a:spcAft>
                <a:spcPts val="600"/>
              </a:spcAft>
            </a:pPr>
            <a:r>
              <a:rPr lang="fr-FR" dirty="0">
                <a:solidFill>
                  <a:srgbClr val="97C2CF"/>
                </a:solidFill>
              </a:rPr>
              <a:t>6. Influence des facteurs procédés et des facteurs produits</a:t>
            </a:r>
          </a:p>
          <a:p>
            <a:pPr>
              <a:spcAft>
                <a:spcPts val="600"/>
              </a:spcAft>
            </a:pPr>
            <a:r>
              <a:rPr lang="fr-FR" b="1" dirty="0"/>
              <a:t>7. Équipements et dimensionnement</a:t>
            </a:r>
          </a:p>
          <a:p>
            <a:pPr>
              <a:spcAft>
                <a:spcPts val="600"/>
              </a:spcAft>
            </a:pPr>
            <a:r>
              <a:rPr lang="fr-FR" dirty="0">
                <a:solidFill>
                  <a:srgbClr val="97C2CF"/>
                </a:solidFill>
              </a:rPr>
              <a:t>8. Applications des champs électriques pulsés</a:t>
            </a:r>
          </a:p>
          <a:p>
            <a:pPr>
              <a:spcAft>
                <a:spcPts val="600"/>
              </a:spcAft>
            </a:pPr>
            <a:r>
              <a:rPr lang="fr-FR" dirty="0">
                <a:solidFill>
                  <a:srgbClr val="97C2CF"/>
                </a:solidFill>
              </a:rPr>
              <a:t>9. Conclusions</a:t>
            </a:r>
          </a:p>
          <a:p>
            <a:endParaRPr lang="fr-FR" dirty="0"/>
          </a:p>
        </p:txBody>
      </p:sp>
      <p:sp>
        <p:nvSpPr>
          <p:cNvPr id="4" name="Espace réservé du numéro de diapositive 3"/>
          <p:cNvSpPr>
            <a:spLocks noGrp="1"/>
          </p:cNvSpPr>
          <p:nvPr>
            <p:ph type="sldNum" sz="quarter" idx="4294967295"/>
          </p:nvPr>
        </p:nvSpPr>
        <p:spPr>
          <a:xfrm>
            <a:off x="10144125" y="7235825"/>
            <a:ext cx="547688" cy="306388"/>
          </a:xfrm>
          <a:prstGeom prst="rect">
            <a:avLst/>
          </a:prstGeom>
        </p:spPr>
        <p:txBody>
          <a:bodyPr/>
          <a:lstStyle/>
          <a:p>
            <a:fld id="{60906FEA-6988-4954-96AA-94004BCD4A9A}" type="slidenum">
              <a:rPr lang="fr-FR" smtClean="0"/>
              <a:pPr/>
              <a:t>38</a:t>
            </a:fld>
            <a:endParaRPr lang="fr-FR" dirty="0"/>
          </a:p>
        </p:txBody>
      </p:sp>
    </p:spTree>
    <p:extLst>
      <p:ext uri="{BB962C8B-B14F-4D97-AF65-F5344CB8AC3E}">
        <p14:creationId xmlns:p14="http://schemas.microsoft.com/office/powerpoint/2010/main" val="2749263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p:txBody>
          <a:bodyPr/>
          <a:lstStyle/>
          <a:p>
            <a:r>
              <a:rPr lang="fr-FR" dirty="0"/>
              <a:t>7. </a:t>
            </a:r>
            <a:r>
              <a:rPr lang="fr-FR" dirty="0" smtClean="0"/>
              <a:t>Équipements et dimensionnement</a:t>
            </a:r>
            <a:endParaRPr lang="fr-FR" dirty="0"/>
          </a:p>
        </p:txBody>
      </p:sp>
      <p:sp>
        <p:nvSpPr>
          <p:cNvPr id="5" name="Espace réservé du texte 4"/>
          <p:cNvSpPr>
            <a:spLocks noGrp="1"/>
          </p:cNvSpPr>
          <p:nvPr>
            <p:ph type="body" sz="quarter" idx="12"/>
          </p:nvPr>
        </p:nvSpPr>
        <p:spPr/>
        <p:txBody>
          <a:bodyPr/>
          <a:lstStyle/>
          <a:p>
            <a:r>
              <a:rPr lang="fr-FR" sz="2400" dirty="0" smtClean="0"/>
              <a:t>7.1. UNITÉ DE TRAITEMENT PAR LES CEP</a:t>
            </a:r>
          </a:p>
          <a:p>
            <a:endParaRPr lang="fr-FR" sz="2400" dirty="0"/>
          </a:p>
        </p:txBody>
      </p:sp>
      <p:sp>
        <p:nvSpPr>
          <p:cNvPr id="4" name="Espace réservé du texte 3"/>
          <p:cNvSpPr>
            <a:spLocks noGrp="1"/>
          </p:cNvSpPr>
          <p:nvPr>
            <p:ph type="body" sz="quarter" idx="13"/>
          </p:nvPr>
        </p:nvSpPr>
        <p:spPr>
          <a:xfrm>
            <a:off x="331787" y="1146175"/>
            <a:ext cx="5138571" cy="3554819"/>
          </a:xfrm>
        </p:spPr>
        <p:txBody>
          <a:bodyPr wrap="square">
            <a:spAutoFit/>
          </a:bodyPr>
          <a:lstStyle/>
          <a:p>
            <a:pPr algn="l">
              <a:lnSpc>
                <a:spcPts val="2700"/>
              </a:lnSpc>
              <a:spcBef>
                <a:spcPts val="0"/>
              </a:spcBef>
              <a:tabLst>
                <a:tab pos="530225" algn="l"/>
              </a:tabLst>
            </a:pPr>
            <a:r>
              <a:rPr lang="fr-FR" dirty="0"/>
              <a:t>Deux types de chambre de traitement :</a:t>
            </a:r>
          </a:p>
          <a:p>
            <a:pPr algn="l">
              <a:lnSpc>
                <a:spcPts val="2700"/>
              </a:lnSpc>
              <a:spcBef>
                <a:spcPts val="0"/>
              </a:spcBef>
              <a:tabLst>
                <a:tab pos="530225" algn="l"/>
              </a:tabLst>
            </a:pPr>
            <a:endParaRPr lang="fr-FR" dirty="0"/>
          </a:p>
          <a:p>
            <a:pPr marL="342900" indent="-342900" algn="l">
              <a:lnSpc>
                <a:spcPts val="2700"/>
              </a:lnSpc>
              <a:spcBef>
                <a:spcPts val="0"/>
              </a:spcBef>
              <a:buFont typeface="Arial" panose="020B0604020202020204" pitchFamily="34" charset="0"/>
              <a:buChar char="•"/>
              <a:tabLst>
                <a:tab pos="530225" algn="l"/>
              </a:tabLst>
            </a:pPr>
            <a:r>
              <a:rPr lang="fr-FR" dirty="0" smtClean="0"/>
              <a:t>Chambre </a:t>
            </a:r>
            <a:r>
              <a:rPr lang="fr-FR" dirty="0"/>
              <a:t>de </a:t>
            </a:r>
            <a:r>
              <a:rPr lang="fr-FR" b="1" dirty="0">
                <a:solidFill>
                  <a:srgbClr val="206580"/>
                </a:solidFill>
              </a:rPr>
              <a:t>traitement en batch </a:t>
            </a:r>
            <a:r>
              <a:rPr lang="fr-FR" dirty="0"/>
              <a:t>(statique) : un volume donné de produit est traité à la fois (applications expérimentales).</a:t>
            </a:r>
          </a:p>
          <a:p>
            <a:pPr algn="l">
              <a:lnSpc>
                <a:spcPts val="2700"/>
              </a:lnSpc>
              <a:spcBef>
                <a:spcPts val="0"/>
              </a:spcBef>
              <a:tabLst>
                <a:tab pos="530225" algn="l"/>
              </a:tabLst>
            </a:pPr>
            <a:endParaRPr lang="fr-FR" dirty="0"/>
          </a:p>
          <a:p>
            <a:pPr marL="342900" indent="-342900" algn="l">
              <a:lnSpc>
                <a:spcPts val="2700"/>
              </a:lnSpc>
              <a:spcBef>
                <a:spcPts val="0"/>
              </a:spcBef>
              <a:buFont typeface="Arial" panose="020B0604020202020204" pitchFamily="34" charset="0"/>
              <a:buChar char="•"/>
              <a:tabLst>
                <a:tab pos="530225" algn="l"/>
              </a:tabLst>
            </a:pPr>
            <a:r>
              <a:rPr lang="fr-FR" dirty="0" smtClean="0"/>
              <a:t>Chambre </a:t>
            </a:r>
            <a:r>
              <a:rPr lang="fr-FR" dirty="0"/>
              <a:t>de </a:t>
            </a:r>
            <a:r>
              <a:rPr lang="fr-FR" b="1" dirty="0">
                <a:solidFill>
                  <a:srgbClr val="206580"/>
                </a:solidFill>
              </a:rPr>
              <a:t>traitement en continu </a:t>
            </a:r>
            <a:r>
              <a:rPr lang="fr-FR" dirty="0"/>
              <a:t>(dynamique) avec l'écoulement du produit liquide ou pâteux dans la cellule de traitement (applications industrielles).</a:t>
            </a:r>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39</a:t>
            </a:fld>
            <a:endParaRPr lang="fr-FR" dirty="0"/>
          </a:p>
        </p:txBody>
      </p:sp>
      <p:pic>
        <p:nvPicPr>
          <p:cNvPr id="10" name="Image 9">
            <a:extLst>
              <a:ext uri="{FF2B5EF4-FFF2-40B4-BE49-F238E27FC236}">
                <a16:creationId xmlns:a16="http://schemas.microsoft.com/office/drawing/2014/main" id="{F79FE7A5-7497-8043-8545-A3D04E7DC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6756" y="3169375"/>
            <a:ext cx="5113866" cy="3555810"/>
          </a:xfrm>
          <a:prstGeom prst="rect">
            <a:avLst/>
          </a:prstGeom>
          <a:ln>
            <a:solidFill>
              <a:schemeClr val="bg2"/>
            </a:solidFill>
          </a:ln>
        </p:spPr>
      </p:pic>
      <p:sp>
        <p:nvSpPr>
          <p:cNvPr id="13" name="ZoneTexte 12">
            <a:extLst>
              <a:ext uri="{FF2B5EF4-FFF2-40B4-BE49-F238E27FC236}">
                <a16:creationId xmlns:a16="http://schemas.microsoft.com/office/drawing/2014/main" id="{4E64C064-29EC-4349-B9F2-859CA67CCE51}"/>
              </a:ext>
            </a:extLst>
          </p:cNvPr>
          <p:cNvSpPr txBox="1"/>
          <p:nvPr/>
        </p:nvSpPr>
        <p:spPr>
          <a:xfrm>
            <a:off x="6660444" y="6764064"/>
            <a:ext cx="3915767" cy="523220"/>
          </a:xfrm>
          <a:prstGeom prst="rect">
            <a:avLst/>
          </a:prstGeom>
          <a:noFill/>
        </p:spPr>
        <p:txBody>
          <a:bodyPr wrap="square" rtlCol="0">
            <a:spAutoFit/>
          </a:bodyPr>
          <a:lstStyle/>
          <a:p>
            <a:pPr algn="r"/>
            <a:r>
              <a:rPr lang="fr-FR" sz="1400" b="1" i="1" dirty="0">
                <a:solidFill>
                  <a:srgbClr val="206580"/>
                </a:solidFill>
              </a:rPr>
              <a:t>Unité CEP typique </a:t>
            </a:r>
            <a:r>
              <a:rPr lang="fr-FR" sz="1400" i="1" dirty="0">
                <a:solidFill>
                  <a:schemeClr val="bg2"/>
                </a:solidFill>
              </a:rPr>
              <a:t>pour l'industrie alimentaire (d'après </a:t>
            </a:r>
            <a:r>
              <a:rPr lang="fr-FR" sz="1400" i="1" dirty="0" err="1">
                <a:solidFill>
                  <a:schemeClr val="bg2"/>
                </a:solidFill>
              </a:rPr>
              <a:t>Nowosad</a:t>
            </a:r>
            <a:r>
              <a:rPr lang="fr-FR" sz="1400" i="1" dirty="0">
                <a:solidFill>
                  <a:schemeClr val="bg2"/>
                </a:solidFill>
              </a:rPr>
              <a:t>, 2021).</a:t>
            </a:r>
          </a:p>
        </p:txBody>
      </p:sp>
      <p:pic>
        <p:nvPicPr>
          <p:cNvPr id="12" name="Image 11">
            <a:extLst>
              <a:ext uri="{FF2B5EF4-FFF2-40B4-BE49-F238E27FC236}">
                <a16:creationId xmlns:a16="http://schemas.microsoft.com/office/drawing/2014/main" id="{AA5B0198-8E2F-FF4D-969E-303F42859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04763" y="3981645"/>
            <a:ext cx="1680198" cy="3806882"/>
          </a:xfrm>
          <a:prstGeom prst="rect">
            <a:avLst/>
          </a:prstGeom>
          <a:ln>
            <a:solidFill>
              <a:schemeClr val="bg2"/>
            </a:solidFill>
          </a:ln>
        </p:spPr>
      </p:pic>
      <p:sp>
        <p:nvSpPr>
          <p:cNvPr id="14" name="ZoneTexte 13">
            <a:extLst>
              <a:ext uri="{FF2B5EF4-FFF2-40B4-BE49-F238E27FC236}">
                <a16:creationId xmlns:a16="http://schemas.microsoft.com/office/drawing/2014/main" id="{C59C3605-2525-7546-ADA8-28804D76A66E}"/>
              </a:ext>
            </a:extLst>
          </p:cNvPr>
          <p:cNvSpPr txBox="1"/>
          <p:nvPr/>
        </p:nvSpPr>
        <p:spPr>
          <a:xfrm>
            <a:off x="437918" y="6719427"/>
            <a:ext cx="4393727" cy="523220"/>
          </a:xfrm>
          <a:prstGeom prst="rect">
            <a:avLst/>
          </a:prstGeom>
          <a:noFill/>
        </p:spPr>
        <p:txBody>
          <a:bodyPr wrap="square" rtlCol="0">
            <a:spAutoFit/>
          </a:bodyPr>
          <a:lstStyle/>
          <a:p>
            <a:r>
              <a:rPr lang="fr-FR" sz="1400" i="1" dirty="0">
                <a:solidFill>
                  <a:schemeClr val="bg2"/>
                </a:solidFill>
              </a:rPr>
              <a:t>Configurations d'une </a:t>
            </a:r>
            <a:r>
              <a:rPr lang="fr-FR" sz="1400" b="1" i="1" dirty="0">
                <a:solidFill>
                  <a:srgbClr val="206580"/>
                </a:solidFill>
              </a:rPr>
              <a:t>chambre de traitement CEP en continu </a:t>
            </a:r>
            <a:r>
              <a:rPr lang="fr-FR" sz="1400" i="1" dirty="0">
                <a:solidFill>
                  <a:schemeClr val="bg2"/>
                </a:solidFill>
              </a:rPr>
              <a:t>à plaques parallèles (d'après </a:t>
            </a:r>
            <a:r>
              <a:rPr lang="fr-FR" sz="1400" i="1" dirty="0" err="1">
                <a:solidFill>
                  <a:schemeClr val="bg2"/>
                </a:solidFill>
              </a:rPr>
              <a:t>Toepfl</a:t>
            </a:r>
            <a:r>
              <a:rPr lang="fr-FR" sz="1400" i="1" dirty="0">
                <a:solidFill>
                  <a:schemeClr val="bg2"/>
                </a:solidFill>
              </a:rPr>
              <a:t> et al., 2014).</a:t>
            </a:r>
          </a:p>
        </p:txBody>
      </p:sp>
      <p:pic>
        <p:nvPicPr>
          <p:cNvPr id="15" name="Image 14">
            <a:extLst>
              <a:ext uri="{FF2B5EF4-FFF2-40B4-BE49-F238E27FC236}">
                <a16:creationId xmlns:a16="http://schemas.microsoft.com/office/drawing/2014/main" id="{9020D510-1948-AF4C-A14C-C620EF1E64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9338" y="792800"/>
            <a:ext cx="1664374" cy="2204171"/>
          </a:xfrm>
          <a:prstGeom prst="rect">
            <a:avLst/>
          </a:prstGeom>
          <a:ln>
            <a:solidFill>
              <a:schemeClr val="bg2"/>
            </a:solidFill>
          </a:ln>
        </p:spPr>
      </p:pic>
      <p:sp>
        <p:nvSpPr>
          <p:cNvPr id="16" name="ZoneTexte 15">
            <a:extLst>
              <a:ext uri="{FF2B5EF4-FFF2-40B4-BE49-F238E27FC236}">
                <a16:creationId xmlns:a16="http://schemas.microsoft.com/office/drawing/2014/main" id="{FF930B69-7DAB-1744-BC38-1E6AF12D6288}"/>
              </a:ext>
            </a:extLst>
          </p:cNvPr>
          <p:cNvSpPr txBox="1"/>
          <p:nvPr/>
        </p:nvSpPr>
        <p:spPr>
          <a:xfrm>
            <a:off x="7686192" y="886701"/>
            <a:ext cx="2829407" cy="738664"/>
          </a:xfrm>
          <a:prstGeom prst="rect">
            <a:avLst/>
          </a:prstGeom>
          <a:noFill/>
        </p:spPr>
        <p:txBody>
          <a:bodyPr wrap="square" rtlCol="0">
            <a:spAutoFit/>
          </a:bodyPr>
          <a:lstStyle/>
          <a:p>
            <a:r>
              <a:rPr lang="fr-FR" sz="1400" i="1" dirty="0">
                <a:solidFill>
                  <a:schemeClr val="bg2"/>
                </a:solidFill>
              </a:rPr>
              <a:t>Configuration schématique d'une </a:t>
            </a:r>
            <a:r>
              <a:rPr lang="fr-FR" sz="1400" b="1" i="1" dirty="0">
                <a:solidFill>
                  <a:srgbClr val="206580"/>
                </a:solidFill>
              </a:rPr>
              <a:t>chambre statique </a:t>
            </a:r>
            <a:r>
              <a:rPr lang="fr-FR" sz="1400" i="1" dirty="0">
                <a:solidFill>
                  <a:schemeClr val="bg2"/>
                </a:solidFill>
              </a:rPr>
              <a:t>de traitement PEF (d'après </a:t>
            </a:r>
            <a:r>
              <a:rPr lang="fr-FR" sz="1400" i="1" dirty="0" err="1">
                <a:solidFill>
                  <a:schemeClr val="bg2"/>
                </a:solidFill>
              </a:rPr>
              <a:t>Altunakar</a:t>
            </a:r>
            <a:r>
              <a:rPr lang="fr-FR" sz="1400" i="1" dirty="0">
                <a:solidFill>
                  <a:schemeClr val="bg2"/>
                </a:solidFill>
              </a:rPr>
              <a:t> et al., 2007).</a:t>
            </a:r>
          </a:p>
        </p:txBody>
      </p:sp>
    </p:spTree>
    <p:extLst>
      <p:ext uri="{BB962C8B-B14F-4D97-AF65-F5344CB8AC3E}">
        <p14:creationId xmlns:p14="http://schemas.microsoft.com/office/powerpoint/2010/main" val="1390013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756976-AF12-6846-81A0-814668CE40CC}"/>
              </a:ext>
            </a:extLst>
          </p:cNvPr>
          <p:cNvSpPr/>
          <p:nvPr/>
        </p:nvSpPr>
        <p:spPr bwMode="auto">
          <a:xfrm>
            <a:off x="331787" y="1133080"/>
            <a:ext cx="10118129" cy="1227037"/>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lvl="0" algn="just" defTabSz="1007943">
              <a:defRPr/>
            </a:pPr>
            <a:endParaRPr lang="fr-FR" sz="2000" dirty="0" smtClean="0">
              <a:solidFill>
                <a:srgbClr val="000000"/>
              </a:solidFill>
            </a:endParaRPr>
          </a:p>
          <a:p>
            <a:pPr lvl="0" algn="just" defTabSz="1007943">
              <a:defRPr/>
            </a:pPr>
            <a:endParaRPr lang="fr-FR" sz="2000" dirty="0">
              <a:solidFill>
                <a:srgbClr val="000000"/>
              </a:solidFill>
            </a:endParaRPr>
          </a:p>
        </p:txBody>
      </p:sp>
      <p:sp>
        <p:nvSpPr>
          <p:cNvPr id="26" name="Rectangle 25">
            <a:extLst>
              <a:ext uri="{FF2B5EF4-FFF2-40B4-BE49-F238E27FC236}">
                <a16:creationId xmlns:a16="http://schemas.microsoft.com/office/drawing/2014/main" id="{23756976-AF12-6846-81A0-814668CE40CC}"/>
              </a:ext>
            </a:extLst>
          </p:cNvPr>
          <p:cNvSpPr/>
          <p:nvPr/>
        </p:nvSpPr>
        <p:spPr bwMode="auto">
          <a:xfrm>
            <a:off x="331787" y="2740156"/>
            <a:ext cx="10118129" cy="1534814"/>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lvl="0" algn="just" defTabSz="1007943">
              <a:defRPr/>
            </a:pPr>
            <a:endParaRPr lang="fr-FR" sz="2000" dirty="0">
              <a:solidFill>
                <a:srgbClr val="000000"/>
              </a:solidFill>
            </a:endParaRPr>
          </a:p>
          <a:p>
            <a:pPr lvl="0" algn="just" defTabSz="1007943">
              <a:defRPr/>
            </a:pPr>
            <a:endParaRPr lang="fr-FR" sz="2000" dirty="0">
              <a:solidFill>
                <a:srgbClr val="000000"/>
              </a:solidFill>
            </a:endParaRPr>
          </a:p>
        </p:txBody>
      </p:sp>
      <p:sp>
        <p:nvSpPr>
          <p:cNvPr id="4" name="Espace réservé du texte 3"/>
          <p:cNvSpPr>
            <a:spLocks noGrp="1"/>
          </p:cNvSpPr>
          <p:nvPr>
            <p:ph type="body" sz="quarter" idx="11"/>
          </p:nvPr>
        </p:nvSpPr>
        <p:spPr/>
        <p:txBody>
          <a:bodyPr/>
          <a:lstStyle/>
          <a:p>
            <a:r>
              <a:rPr lang="fr-FR" dirty="0"/>
              <a:t>1. Introduction</a:t>
            </a:r>
          </a:p>
        </p:txBody>
      </p:sp>
      <p:sp>
        <p:nvSpPr>
          <p:cNvPr id="7" name="Espace réservé du texte 6"/>
          <p:cNvSpPr>
            <a:spLocks noGrp="1"/>
          </p:cNvSpPr>
          <p:nvPr>
            <p:ph type="body" sz="quarter" idx="12"/>
          </p:nvPr>
        </p:nvSpPr>
        <p:spPr/>
        <p:txBody>
          <a:bodyPr/>
          <a:lstStyle/>
          <a:p>
            <a:r>
              <a:rPr lang="fr-FR" sz="2400" dirty="0" smtClean="0"/>
              <a:t>1.1. TECHNOLOGIE "INNOVANTE" DE TRAITEMENT NON THERMIQUE DES ALIMENTS</a:t>
            </a:r>
            <a:endParaRPr lang="fr-FR" sz="2400" dirty="0"/>
          </a:p>
        </p:txBody>
      </p:sp>
      <p:sp>
        <p:nvSpPr>
          <p:cNvPr id="5" name="Espace réservé du texte 4"/>
          <p:cNvSpPr>
            <a:spLocks noGrp="1"/>
          </p:cNvSpPr>
          <p:nvPr>
            <p:ph type="body" sz="quarter" idx="13"/>
          </p:nvPr>
        </p:nvSpPr>
        <p:spPr>
          <a:xfrm>
            <a:off x="376732" y="1092082"/>
            <a:ext cx="10028238" cy="3208571"/>
          </a:xfrm>
        </p:spPr>
        <p:txBody>
          <a:bodyPr>
            <a:spAutoFit/>
          </a:bodyPr>
          <a:lstStyle/>
          <a:p>
            <a:pPr algn="l">
              <a:lnSpc>
                <a:spcPts val="2700"/>
              </a:lnSpc>
              <a:spcBef>
                <a:spcPts val="0"/>
              </a:spcBef>
              <a:tabLst>
                <a:tab pos="530225" algn="l"/>
              </a:tabLst>
            </a:pPr>
            <a:r>
              <a:rPr lang="fr-FR" dirty="0" smtClean="0"/>
              <a:t>Les traitements par champs électriques pulsés (CEP) consistent à soumettre un produit à des </a:t>
            </a:r>
            <a:r>
              <a:rPr lang="fr-FR" b="1" dirty="0" smtClean="0">
                <a:solidFill>
                  <a:srgbClr val="206580"/>
                </a:solidFill>
              </a:rPr>
              <a:t>champs électriques de très forte intensité</a:t>
            </a:r>
            <a:r>
              <a:rPr lang="fr-FR" b="1" dirty="0" smtClean="0">
                <a:solidFill>
                  <a:srgbClr val="157CC6"/>
                </a:solidFill>
              </a:rPr>
              <a:t> </a:t>
            </a:r>
            <a:r>
              <a:rPr lang="fr-FR" dirty="0" smtClean="0"/>
              <a:t>(5 à 55 kV/cm), pendant des </a:t>
            </a:r>
            <a:r>
              <a:rPr lang="fr-FR" b="1" dirty="0" smtClean="0">
                <a:solidFill>
                  <a:srgbClr val="206580"/>
                </a:solidFill>
              </a:rPr>
              <a:t>temps très courts </a:t>
            </a:r>
            <a:r>
              <a:rPr lang="fr-FR" dirty="0" smtClean="0"/>
              <a:t>(de l’ordre de la microseconde), de manière </a:t>
            </a:r>
            <a:r>
              <a:rPr lang="fr-FR" b="1" dirty="0" smtClean="0">
                <a:solidFill>
                  <a:srgbClr val="206580"/>
                </a:solidFill>
              </a:rPr>
              <a:t>répétée</a:t>
            </a:r>
            <a:r>
              <a:rPr lang="fr-FR" dirty="0" smtClean="0"/>
              <a:t> (pulsée).</a:t>
            </a:r>
          </a:p>
          <a:p>
            <a:pPr algn="l">
              <a:lnSpc>
                <a:spcPts val="2700"/>
              </a:lnSpc>
              <a:spcBef>
                <a:spcPts val="0"/>
              </a:spcBef>
              <a:tabLst>
                <a:tab pos="530225" algn="l"/>
              </a:tabLst>
            </a:pPr>
            <a:endParaRPr lang="fr-FR" dirty="0"/>
          </a:p>
          <a:p>
            <a:pPr algn="l">
              <a:lnSpc>
                <a:spcPts val="2700"/>
              </a:lnSpc>
              <a:spcBef>
                <a:spcPts val="0"/>
              </a:spcBef>
              <a:tabLst>
                <a:tab pos="530225" algn="l"/>
              </a:tabLst>
            </a:pPr>
            <a:endParaRPr lang="fr-FR" b="1" dirty="0" smtClean="0">
              <a:solidFill>
                <a:srgbClr val="206580"/>
              </a:solidFill>
            </a:endParaRPr>
          </a:p>
          <a:p>
            <a:pPr algn="l">
              <a:lnSpc>
                <a:spcPts val="2700"/>
              </a:lnSpc>
              <a:spcBef>
                <a:spcPts val="0"/>
              </a:spcBef>
              <a:tabLst>
                <a:tab pos="530225" algn="l"/>
              </a:tabLst>
            </a:pPr>
            <a:r>
              <a:rPr lang="fr-FR" b="1" dirty="0" smtClean="0">
                <a:solidFill>
                  <a:srgbClr val="206580"/>
                </a:solidFill>
              </a:rPr>
              <a:t>Un </a:t>
            </a:r>
            <a:r>
              <a:rPr lang="fr-FR" b="1" dirty="0">
                <a:solidFill>
                  <a:srgbClr val="206580"/>
                </a:solidFill>
              </a:rPr>
              <a:t>traitement CEP repose sur la capacité</a:t>
            </a:r>
            <a:r>
              <a:rPr lang="fr-FR" dirty="0"/>
              <a:t> de champs électriques pulsés de haute </a:t>
            </a:r>
            <a:r>
              <a:rPr lang="fr-FR" dirty="0" smtClean="0"/>
              <a:t>intensité </a:t>
            </a:r>
            <a:endParaRPr lang="fr-FR" dirty="0"/>
          </a:p>
          <a:p>
            <a:pPr marL="342900" indent="-342900" algn="l">
              <a:lnSpc>
                <a:spcPts val="2700"/>
              </a:lnSpc>
              <a:spcBef>
                <a:spcPts val="0"/>
              </a:spcBef>
              <a:buFont typeface="Arial" panose="020B0604020202020204" pitchFamily="34" charset="0"/>
              <a:buChar char="•"/>
              <a:tabLst>
                <a:tab pos="530225" algn="l"/>
              </a:tabLst>
            </a:pPr>
            <a:r>
              <a:rPr lang="fr-FR" dirty="0" smtClean="0"/>
              <a:t>à </a:t>
            </a:r>
            <a:r>
              <a:rPr lang="fr-FR" b="1" dirty="0">
                <a:solidFill>
                  <a:srgbClr val="206580"/>
                </a:solidFill>
              </a:rPr>
              <a:t>modifier les caractéristiques des membranes cellulaires</a:t>
            </a:r>
            <a:r>
              <a:rPr lang="fr-FR" dirty="0"/>
              <a:t>,</a:t>
            </a:r>
          </a:p>
          <a:p>
            <a:pPr marL="342900" indent="-342900" algn="l">
              <a:lnSpc>
                <a:spcPts val="2700"/>
              </a:lnSpc>
              <a:spcBef>
                <a:spcPts val="0"/>
              </a:spcBef>
              <a:buFont typeface="Arial" panose="020B0604020202020204" pitchFamily="34" charset="0"/>
              <a:buChar char="•"/>
              <a:tabLst>
                <a:tab pos="530225" algn="l"/>
              </a:tabLst>
            </a:pPr>
            <a:r>
              <a:rPr lang="fr-FR" dirty="0" smtClean="0"/>
              <a:t>pouvant </a:t>
            </a:r>
            <a:r>
              <a:rPr lang="fr-FR" dirty="0"/>
              <a:t>entraîner la </a:t>
            </a:r>
            <a:r>
              <a:rPr lang="fr-FR" b="1" dirty="0">
                <a:solidFill>
                  <a:srgbClr val="206580"/>
                </a:solidFill>
              </a:rPr>
              <a:t>perméabilisation</a:t>
            </a:r>
            <a:r>
              <a:rPr lang="fr-FR" dirty="0">
                <a:solidFill>
                  <a:srgbClr val="206580"/>
                </a:solidFill>
              </a:rPr>
              <a:t> </a:t>
            </a:r>
            <a:r>
              <a:rPr lang="fr-FR" dirty="0"/>
              <a:t>(réversible ou irréversible) </a:t>
            </a:r>
            <a:r>
              <a:rPr lang="fr-FR" b="1" dirty="0">
                <a:solidFill>
                  <a:srgbClr val="206580"/>
                </a:solidFill>
              </a:rPr>
              <a:t>des membranes</a:t>
            </a:r>
            <a:r>
              <a:rPr lang="fr-FR" dirty="0"/>
              <a:t>,</a:t>
            </a:r>
          </a:p>
          <a:p>
            <a:pPr marL="342900" indent="-342900" algn="l">
              <a:lnSpc>
                <a:spcPts val="2700"/>
              </a:lnSpc>
              <a:spcBef>
                <a:spcPts val="0"/>
              </a:spcBef>
              <a:buFont typeface="Arial" panose="020B0604020202020204" pitchFamily="34" charset="0"/>
              <a:buChar char="•"/>
              <a:tabLst>
                <a:tab pos="530225" algn="l"/>
              </a:tabLst>
            </a:pPr>
            <a:r>
              <a:rPr lang="fr-FR" dirty="0" smtClean="0"/>
              <a:t>pouvant </a:t>
            </a:r>
            <a:r>
              <a:rPr lang="fr-FR" dirty="0"/>
              <a:t>entraîner un </a:t>
            </a:r>
            <a:r>
              <a:rPr lang="fr-FR" b="1" dirty="0">
                <a:solidFill>
                  <a:srgbClr val="206580"/>
                </a:solidFill>
              </a:rPr>
              <a:t>effet létal sur certains microorganismes</a:t>
            </a:r>
            <a:r>
              <a:rPr lang="fr-FR" dirty="0"/>
              <a:t>.</a:t>
            </a:r>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4</a:t>
            </a:fld>
            <a:endParaRPr lang="fr-FR" dirty="0"/>
          </a:p>
        </p:txBody>
      </p:sp>
      <p:pic>
        <p:nvPicPr>
          <p:cNvPr id="6" name="Image 5">
            <a:extLst>
              <a:ext uri="{FF2B5EF4-FFF2-40B4-BE49-F238E27FC236}">
                <a16:creationId xmlns:a16="http://schemas.microsoft.com/office/drawing/2014/main" id="{60632161-2862-974D-948D-BD9B38DCA4CB}"/>
              </a:ext>
            </a:extLst>
          </p:cNvPr>
          <p:cNvPicPr>
            <a:picLocks noChangeAspect="1"/>
          </p:cNvPicPr>
          <p:nvPr/>
        </p:nvPicPr>
        <p:blipFill>
          <a:blip r:embed="rId3"/>
          <a:stretch>
            <a:fillRect/>
          </a:stretch>
        </p:blipFill>
        <p:spPr>
          <a:xfrm>
            <a:off x="4919242" y="4487875"/>
            <a:ext cx="4408487" cy="2610000"/>
          </a:xfrm>
          <a:prstGeom prst="rect">
            <a:avLst/>
          </a:prstGeom>
          <a:ln>
            <a:solidFill>
              <a:schemeClr val="bg2"/>
            </a:solidFill>
          </a:ln>
        </p:spPr>
      </p:pic>
      <p:sp>
        <p:nvSpPr>
          <p:cNvPr id="11" name="ZoneTexte 10">
            <a:extLst>
              <a:ext uri="{FF2B5EF4-FFF2-40B4-BE49-F238E27FC236}">
                <a16:creationId xmlns:a16="http://schemas.microsoft.com/office/drawing/2014/main" id="{CC689FAB-7245-214F-86F3-D0AFD7EE098C}"/>
              </a:ext>
            </a:extLst>
          </p:cNvPr>
          <p:cNvSpPr txBox="1"/>
          <p:nvPr/>
        </p:nvSpPr>
        <p:spPr>
          <a:xfrm>
            <a:off x="5947490" y="7169547"/>
            <a:ext cx="2662908" cy="307777"/>
          </a:xfrm>
          <a:prstGeom prst="rect">
            <a:avLst/>
          </a:prstGeom>
          <a:noFill/>
        </p:spPr>
        <p:txBody>
          <a:bodyPr wrap="none" rtlCol="0">
            <a:spAutoFit/>
          </a:bodyPr>
          <a:lstStyle/>
          <a:p>
            <a:r>
              <a:rPr lang="fr-FR" sz="1400" i="1" dirty="0">
                <a:solidFill>
                  <a:schemeClr val="bg2"/>
                </a:solidFill>
              </a:rPr>
              <a:t>D'après http://</a:t>
            </a:r>
            <a:r>
              <a:rPr lang="fr-FR" sz="1400" i="1" dirty="0" err="1">
                <a:solidFill>
                  <a:schemeClr val="bg2"/>
                </a:solidFill>
              </a:rPr>
              <a:t>pef-technologies.nl</a:t>
            </a:r>
            <a:endParaRPr lang="fr-FR" sz="1400" i="1" dirty="0">
              <a:solidFill>
                <a:schemeClr val="bg2"/>
              </a:solidFill>
            </a:endParaRPr>
          </a:p>
        </p:txBody>
      </p:sp>
      <p:pic>
        <p:nvPicPr>
          <p:cNvPr id="12" name="Image 11">
            <a:extLst>
              <a:ext uri="{FF2B5EF4-FFF2-40B4-BE49-F238E27FC236}">
                <a16:creationId xmlns:a16="http://schemas.microsoft.com/office/drawing/2014/main" id="{DC5AC8E1-850B-B44D-A9F5-580AD222F40B}"/>
              </a:ext>
            </a:extLst>
          </p:cNvPr>
          <p:cNvPicPr>
            <a:picLocks noChangeAspect="1"/>
          </p:cNvPicPr>
          <p:nvPr/>
        </p:nvPicPr>
        <p:blipFill>
          <a:blip r:embed="rId4"/>
          <a:stretch>
            <a:fillRect/>
          </a:stretch>
        </p:blipFill>
        <p:spPr>
          <a:xfrm>
            <a:off x="1399637" y="4487875"/>
            <a:ext cx="2517803" cy="2608372"/>
          </a:xfrm>
          <a:prstGeom prst="rect">
            <a:avLst/>
          </a:prstGeom>
          <a:ln>
            <a:solidFill>
              <a:schemeClr val="bg2"/>
            </a:solidFill>
          </a:ln>
        </p:spPr>
      </p:pic>
      <p:sp>
        <p:nvSpPr>
          <p:cNvPr id="25" name="ZoneTexte 24">
            <a:extLst>
              <a:ext uri="{FF2B5EF4-FFF2-40B4-BE49-F238E27FC236}">
                <a16:creationId xmlns:a16="http://schemas.microsoft.com/office/drawing/2014/main" id="{7C40EB22-35AC-C34B-BE99-F20F2C13D81F}"/>
              </a:ext>
            </a:extLst>
          </p:cNvPr>
          <p:cNvSpPr txBox="1"/>
          <p:nvPr/>
        </p:nvSpPr>
        <p:spPr>
          <a:xfrm>
            <a:off x="1298254" y="7169547"/>
            <a:ext cx="2668808" cy="307777"/>
          </a:xfrm>
          <a:prstGeom prst="rect">
            <a:avLst/>
          </a:prstGeom>
          <a:noFill/>
        </p:spPr>
        <p:txBody>
          <a:bodyPr wrap="none" rtlCol="0">
            <a:spAutoFit/>
          </a:bodyPr>
          <a:lstStyle/>
          <a:p>
            <a:pPr algn="ctr"/>
            <a:r>
              <a:rPr lang="fr-FR" sz="1400" i="1" dirty="0">
                <a:solidFill>
                  <a:schemeClr val="bg2"/>
                </a:solidFill>
              </a:rPr>
              <a:t>D'après http://</a:t>
            </a:r>
            <a:r>
              <a:rPr lang="fr-FR" sz="1400" i="1" dirty="0" err="1">
                <a:solidFill>
                  <a:schemeClr val="bg2"/>
                </a:solidFill>
              </a:rPr>
              <a:t>pef-technologies.nl</a:t>
            </a:r>
            <a:endParaRPr lang="fr-FR" sz="1400" i="1" dirty="0">
              <a:solidFill>
                <a:schemeClr val="bg2"/>
              </a:solidFill>
            </a:endParaRPr>
          </a:p>
        </p:txBody>
      </p:sp>
      <p:pic>
        <p:nvPicPr>
          <p:cNvPr id="20" name="Image 19">
            <a:extLst>
              <a:ext uri="{FF2B5EF4-FFF2-40B4-BE49-F238E27FC236}">
                <a16:creationId xmlns:a16="http://schemas.microsoft.com/office/drawing/2014/main" id="{A950ADE6-7BE1-4B4C-9B08-AB2DB32C3FA4}"/>
              </a:ext>
            </a:extLst>
          </p:cNvPr>
          <p:cNvPicPr>
            <a:picLocks noChangeAspect="1"/>
          </p:cNvPicPr>
          <p:nvPr/>
        </p:nvPicPr>
        <p:blipFill>
          <a:blip r:embed="rId5"/>
          <a:stretch>
            <a:fillRect/>
          </a:stretch>
        </p:blipFill>
        <p:spPr bwMode="auto">
          <a:xfrm>
            <a:off x="10322916" y="1060818"/>
            <a:ext cx="254000" cy="254000"/>
          </a:xfrm>
          <a:prstGeom prst="rect">
            <a:avLst/>
          </a:prstGeom>
        </p:spPr>
      </p:pic>
      <p:pic>
        <p:nvPicPr>
          <p:cNvPr id="27" name="Image 26">
            <a:extLst>
              <a:ext uri="{FF2B5EF4-FFF2-40B4-BE49-F238E27FC236}">
                <a16:creationId xmlns:a16="http://schemas.microsoft.com/office/drawing/2014/main" id="{A950ADE6-7BE1-4B4C-9B08-AB2DB32C3FA4}"/>
              </a:ext>
            </a:extLst>
          </p:cNvPr>
          <p:cNvPicPr>
            <a:picLocks noChangeAspect="1"/>
          </p:cNvPicPr>
          <p:nvPr/>
        </p:nvPicPr>
        <p:blipFill>
          <a:blip r:embed="rId5"/>
          <a:stretch>
            <a:fillRect/>
          </a:stretch>
        </p:blipFill>
        <p:spPr bwMode="auto">
          <a:xfrm>
            <a:off x="10322916" y="2667894"/>
            <a:ext cx="254000" cy="254000"/>
          </a:xfrm>
          <a:prstGeom prst="rect">
            <a:avLst/>
          </a:prstGeom>
        </p:spPr>
      </p:pic>
      <p:sp>
        <p:nvSpPr>
          <p:cNvPr id="2" name="ZoneTexte 1"/>
          <p:cNvSpPr txBox="1"/>
          <p:nvPr/>
        </p:nvSpPr>
        <p:spPr>
          <a:xfrm>
            <a:off x="544871" y="6738660"/>
            <a:ext cx="854766" cy="430887"/>
          </a:xfrm>
          <a:prstGeom prst="rect">
            <a:avLst/>
          </a:prstGeom>
          <a:noFill/>
        </p:spPr>
        <p:txBody>
          <a:bodyPr wrap="square" rtlCol="0">
            <a:spAutoFit/>
          </a:bodyPr>
          <a:lstStyle/>
          <a:p>
            <a:pPr algn="r"/>
            <a:r>
              <a:rPr lang="fr-FR" sz="1100" dirty="0" smtClean="0">
                <a:solidFill>
                  <a:schemeClr val="bg2"/>
                </a:solidFill>
              </a:rPr>
              <a:t>Électrode de terre</a:t>
            </a:r>
            <a:endParaRPr lang="fr-FR" sz="1100" dirty="0">
              <a:solidFill>
                <a:schemeClr val="bg2"/>
              </a:solidFill>
            </a:endParaRPr>
          </a:p>
        </p:txBody>
      </p:sp>
      <p:sp>
        <p:nvSpPr>
          <p:cNvPr id="15" name="ZoneTexte 14"/>
          <p:cNvSpPr txBox="1"/>
          <p:nvPr/>
        </p:nvSpPr>
        <p:spPr>
          <a:xfrm>
            <a:off x="3917440" y="4412180"/>
            <a:ext cx="854766" cy="600164"/>
          </a:xfrm>
          <a:prstGeom prst="rect">
            <a:avLst/>
          </a:prstGeom>
          <a:noFill/>
        </p:spPr>
        <p:txBody>
          <a:bodyPr wrap="square" rtlCol="0">
            <a:spAutoFit/>
          </a:bodyPr>
          <a:lstStyle/>
          <a:p>
            <a:r>
              <a:rPr lang="fr-FR" sz="1100" dirty="0" smtClean="0">
                <a:solidFill>
                  <a:schemeClr val="bg2"/>
                </a:solidFill>
              </a:rPr>
              <a:t>Électrode haute tension</a:t>
            </a:r>
            <a:endParaRPr lang="fr-FR" sz="1100" dirty="0">
              <a:solidFill>
                <a:schemeClr val="bg2"/>
              </a:solidFill>
            </a:endParaRPr>
          </a:p>
        </p:txBody>
      </p:sp>
    </p:spTree>
    <p:extLst>
      <p:ext uri="{BB962C8B-B14F-4D97-AF65-F5344CB8AC3E}">
        <p14:creationId xmlns:p14="http://schemas.microsoft.com/office/powerpoint/2010/main" val="31595901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
            <a:extLst>
              <a:ext uri="{FF2B5EF4-FFF2-40B4-BE49-F238E27FC236}">
                <a16:creationId xmlns:a16="http://schemas.microsoft.com/office/drawing/2014/main" id="{847FEAF0-F43D-2B4B-AB34-E5244E9D47C8}"/>
              </a:ext>
            </a:extLst>
          </p:cNvPr>
          <p:cNvSpPr>
            <a:spLocks noGrp="1"/>
          </p:cNvSpPr>
          <p:nvPr>
            <p:ph type="body" sz="quarter" idx="11"/>
          </p:nvPr>
        </p:nvSpPr>
        <p:spPr/>
        <p:txBody>
          <a:bodyPr/>
          <a:lstStyle/>
          <a:p>
            <a:r>
              <a:rPr lang="fr-FR" dirty="0"/>
              <a:t>7. Équipements et dimensionnement</a:t>
            </a:r>
          </a:p>
          <a:p>
            <a:endParaRPr lang="fr-FR" dirty="0"/>
          </a:p>
        </p:txBody>
      </p:sp>
      <p:sp>
        <p:nvSpPr>
          <p:cNvPr id="5" name="Espace réservé du texte 4"/>
          <p:cNvSpPr>
            <a:spLocks noGrp="1"/>
          </p:cNvSpPr>
          <p:nvPr>
            <p:ph type="body" sz="quarter" idx="12"/>
          </p:nvPr>
        </p:nvSpPr>
        <p:spPr/>
        <p:txBody>
          <a:bodyPr/>
          <a:lstStyle/>
          <a:p>
            <a:r>
              <a:rPr lang="fr-FR" sz="2400" dirty="0" smtClean="0"/>
              <a:t>7.1. UNITÉ DE TRAITEMENT PAR LES CEP</a:t>
            </a:r>
          </a:p>
          <a:p>
            <a:endParaRPr lang="fr-FR" sz="2400" dirty="0"/>
          </a:p>
        </p:txBody>
      </p:sp>
      <p:sp>
        <p:nvSpPr>
          <p:cNvPr id="4" name="Espace réservé du texte 3"/>
          <p:cNvSpPr>
            <a:spLocks noGrp="1"/>
          </p:cNvSpPr>
          <p:nvPr>
            <p:ph type="body" sz="quarter" idx="13"/>
          </p:nvPr>
        </p:nvSpPr>
        <p:spPr>
          <a:xfrm>
            <a:off x="241104" y="918946"/>
            <a:ext cx="6493057" cy="2516073"/>
          </a:xfrm>
        </p:spPr>
        <p:txBody>
          <a:bodyPr wrap="square">
            <a:spAutoFit/>
          </a:bodyPr>
          <a:lstStyle/>
          <a:p>
            <a:pPr algn="l">
              <a:lnSpc>
                <a:spcPts val="2700"/>
              </a:lnSpc>
              <a:spcBef>
                <a:spcPts val="0"/>
              </a:spcBef>
              <a:tabLst>
                <a:tab pos="530225" algn="l"/>
              </a:tabLst>
            </a:pPr>
            <a:r>
              <a:rPr lang="fr-FR" dirty="0"/>
              <a:t>Une unité de traitement CEP comprend plusieurs éléments </a:t>
            </a:r>
            <a:r>
              <a:rPr lang="fr-FR" dirty="0" smtClean="0"/>
              <a:t>:</a:t>
            </a:r>
          </a:p>
          <a:p>
            <a:pPr marL="342900" indent="-342900" algn="l">
              <a:lnSpc>
                <a:spcPts val="2700"/>
              </a:lnSpc>
              <a:spcBef>
                <a:spcPts val="0"/>
              </a:spcBef>
              <a:buFont typeface="Arial" panose="020B0604020202020204" pitchFamily="34" charset="0"/>
              <a:buChar char="•"/>
              <a:tabLst>
                <a:tab pos="530225" algn="l"/>
              </a:tabLst>
            </a:pPr>
            <a:r>
              <a:rPr lang="fr-FR" dirty="0" smtClean="0"/>
              <a:t>Un </a:t>
            </a:r>
            <a:r>
              <a:rPr lang="fr-FR" b="1" dirty="0">
                <a:solidFill>
                  <a:srgbClr val="206580"/>
                </a:solidFill>
              </a:rPr>
              <a:t>générateur d'impulsion électrique à haute-tension</a:t>
            </a:r>
            <a:r>
              <a:rPr lang="fr-FR" dirty="0"/>
              <a:t>. </a:t>
            </a:r>
            <a:endParaRPr lang="fr-FR" dirty="0" smtClean="0"/>
          </a:p>
          <a:p>
            <a:pPr algn="l">
              <a:lnSpc>
                <a:spcPts val="2700"/>
              </a:lnSpc>
              <a:spcBef>
                <a:spcPts val="0"/>
              </a:spcBef>
              <a:tabLst>
                <a:tab pos="530225" algn="l"/>
              </a:tabLst>
            </a:pPr>
            <a:r>
              <a:rPr lang="fr-FR" i="1" dirty="0" smtClean="0"/>
              <a:t>Les </a:t>
            </a:r>
            <a:r>
              <a:rPr lang="fr-FR" i="1" dirty="0"/>
              <a:t>caractéristiques du générateur définissent le type </a:t>
            </a:r>
            <a:r>
              <a:rPr lang="fr-FR" i="1" dirty="0" smtClean="0"/>
              <a:t>d'impulsions.</a:t>
            </a:r>
          </a:p>
          <a:p>
            <a:pPr marL="342900" indent="-342900" algn="l">
              <a:lnSpc>
                <a:spcPts val="2700"/>
              </a:lnSpc>
              <a:spcBef>
                <a:spcPts val="0"/>
              </a:spcBef>
              <a:buFont typeface="Arial" panose="020B0604020202020204" pitchFamily="34" charset="0"/>
              <a:buChar char="•"/>
              <a:tabLst>
                <a:tab pos="530225" algn="l"/>
              </a:tabLst>
            </a:pPr>
            <a:r>
              <a:rPr lang="fr-FR" dirty="0" smtClean="0"/>
              <a:t>Un </a:t>
            </a:r>
            <a:r>
              <a:rPr lang="fr-FR" dirty="0"/>
              <a:t>tableau de </a:t>
            </a:r>
            <a:r>
              <a:rPr lang="fr-FR" dirty="0" smtClean="0"/>
              <a:t>commande.</a:t>
            </a:r>
          </a:p>
          <a:p>
            <a:pPr marL="342900" indent="-342900" algn="l">
              <a:lnSpc>
                <a:spcPts val="2700"/>
              </a:lnSpc>
              <a:spcBef>
                <a:spcPts val="0"/>
              </a:spcBef>
              <a:buFont typeface="Arial" panose="020B0604020202020204" pitchFamily="34" charset="0"/>
              <a:buChar char="•"/>
              <a:tabLst>
                <a:tab pos="530225" algn="l"/>
              </a:tabLst>
            </a:pPr>
            <a:r>
              <a:rPr lang="fr-FR" dirty="0" smtClean="0"/>
              <a:t>Une </a:t>
            </a:r>
            <a:r>
              <a:rPr lang="fr-FR" dirty="0"/>
              <a:t>chambre de </a:t>
            </a:r>
            <a:r>
              <a:rPr lang="fr-FR" dirty="0" smtClean="0"/>
              <a:t>traitement.</a:t>
            </a:r>
          </a:p>
          <a:p>
            <a:pPr marL="342900" indent="-342900" algn="l">
              <a:lnSpc>
                <a:spcPts val="2700"/>
              </a:lnSpc>
              <a:spcBef>
                <a:spcPts val="0"/>
              </a:spcBef>
              <a:buFont typeface="Arial" panose="020B0604020202020204" pitchFamily="34" charset="0"/>
              <a:buChar char="•"/>
              <a:tabLst>
                <a:tab pos="530225" algn="l"/>
              </a:tabLst>
            </a:pPr>
            <a:r>
              <a:rPr lang="fr-FR" dirty="0" smtClean="0"/>
              <a:t>Un </a:t>
            </a:r>
            <a:r>
              <a:rPr lang="fr-FR" dirty="0"/>
              <a:t>système de manipulation du produit.</a:t>
            </a:r>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40</a:t>
            </a:fld>
            <a:endParaRPr lang="fr-FR" dirty="0"/>
          </a:p>
        </p:txBody>
      </p:sp>
      <p:sp>
        <p:nvSpPr>
          <p:cNvPr id="9" name="ZoneTexte 8">
            <a:extLst>
              <a:ext uri="{FF2B5EF4-FFF2-40B4-BE49-F238E27FC236}">
                <a16:creationId xmlns:a16="http://schemas.microsoft.com/office/drawing/2014/main" id="{A1BBBF53-599D-E649-92A6-86AAC063246D}"/>
              </a:ext>
            </a:extLst>
          </p:cNvPr>
          <p:cNvSpPr txBox="1"/>
          <p:nvPr/>
        </p:nvSpPr>
        <p:spPr>
          <a:xfrm>
            <a:off x="6481823" y="6166769"/>
            <a:ext cx="4142420" cy="954107"/>
          </a:xfrm>
          <a:prstGeom prst="rect">
            <a:avLst/>
          </a:prstGeom>
          <a:noFill/>
        </p:spPr>
        <p:txBody>
          <a:bodyPr wrap="square" rtlCol="0">
            <a:spAutoFit/>
          </a:bodyPr>
          <a:lstStyle/>
          <a:p>
            <a:pPr algn="r"/>
            <a:r>
              <a:rPr lang="fr-FR" sz="1400" b="1" i="1" dirty="0">
                <a:solidFill>
                  <a:srgbClr val="206580"/>
                </a:solidFill>
              </a:rPr>
              <a:t>Circuits électriques simplifiés </a:t>
            </a:r>
            <a:r>
              <a:rPr lang="fr-FR" sz="1400" i="1" dirty="0">
                <a:solidFill>
                  <a:schemeClr val="bg2"/>
                </a:solidFill>
              </a:rPr>
              <a:t>de systèmes de génération d'impulsions et modèles de tension idéaux des </a:t>
            </a:r>
            <a:r>
              <a:rPr lang="fr-FR" sz="1400" b="1" i="1" dirty="0">
                <a:solidFill>
                  <a:srgbClr val="206580"/>
                </a:solidFill>
              </a:rPr>
              <a:t>impulsions</a:t>
            </a:r>
            <a:r>
              <a:rPr lang="fr-FR" sz="1400" i="1" dirty="0">
                <a:solidFill>
                  <a:schemeClr val="bg2"/>
                </a:solidFill>
              </a:rPr>
              <a:t> à décroissance exponentielle et à onde carrée (d'après </a:t>
            </a:r>
            <a:r>
              <a:rPr lang="fr-FR" sz="1400" i="1" dirty="0" err="1">
                <a:solidFill>
                  <a:schemeClr val="bg2"/>
                </a:solidFill>
              </a:rPr>
              <a:t>Toepfl</a:t>
            </a:r>
            <a:r>
              <a:rPr lang="fr-FR" sz="1400" i="1" dirty="0">
                <a:solidFill>
                  <a:schemeClr val="bg2"/>
                </a:solidFill>
              </a:rPr>
              <a:t> et al., 2014).</a:t>
            </a:r>
          </a:p>
        </p:txBody>
      </p:sp>
      <p:pic>
        <p:nvPicPr>
          <p:cNvPr id="7" name="Image 6">
            <a:extLst>
              <a:ext uri="{FF2B5EF4-FFF2-40B4-BE49-F238E27FC236}">
                <a16:creationId xmlns:a16="http://schemas.microsoft.com/office/drawing/2014/main" id="{157B6B13-0742-194A-A42D-A0375430D3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5289" y="655169"/>
            <a:ext cx="3886028" cy="3438546"/>
          </a:xfrm>
          <a:prstGeom prst="rect">
            <a:avLst/>
          </a:prstGeom>
        </p:spPr>
      </p:pic>
      <p:pic>
        <p:nvPicPr>
          <p:cNvPr id="11" name="Image 10">
            <a:extLst>
              <a:ext uri="{FF2B5EF4-FFF2-40B4-BE49-F238E27FC236}">
                <a16:creationId xmlns:a16="http://schemas.microsoft.com/office/drawing/2014/main" id="{965622AE-AE5D-FA43-98CE-7B600472F7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5289" y="4236642"/>
            <a:ext cx="3939825" cy="1772130"/>
          </a:xfrm>
          <a:prstGeom prst="rect">
            <a:avLst/>
          </a:prstGeom>
        </p:spPr>
      </p:pic>
      <p:pic>
        <p:nvPicPr>
          <p:cNvPr id="14" name="Image 13">
            <a:extLst>
              <a:ext uri="{FF2B5EF4-FFF2-40B4-BE49-F238E27FC236}">
                <a16:creationId xmlns:a16="http://schemas.microsoft.com/office/drawing/2014/main" id="{C0FDF115-D393-C646-90F6-38D1359404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295" y="3660930"/>
            <a:ext cx="5021586" cy="3491645"/>
          </a:xfrm>
          <a:prstGeom prst="rect">
            <a:avLst/>
          </a:prstGeom>
          <a:ln>
            <a:solidFill>
              <a:schemeClr val="bg2"/>
            </a:solidFill>
          </a:ln>
        </p:spPr>
      </p:pic>
      <p:sp>
        <p:nvSpPr>
          <p:cNvPr id="16" name="ZoneTexte 15">
            <a:extLst>
              <a:ext uri="{FF2B5EF4-FFF2-40B4-BE49-F238E27FC236}">
                <a16:creationId xmlns:a16="http://schemas.microsoft.com/office/drawing/2014/main" id="{7DC323E5-3D3B-6849-B681-155DFF915B26}"/>
              </a:ext>
            </a:extLst>
          </p:cNvPr>
          <p:cNvSpPr txBox="1"/>
          <p:nvPr/>
        </p:nvSpPr>
        <p:spPr>
          <a:xfrm>
            <a:off x="418040" y="7187326"/>
            <a:ext cx="5624701" cy="307777"/>
          </a:xfrm>
          <a:prstGeom prst="rect">
            <a:avLst/>
          </a:prstGeom>
          <a:noFill/>
        </p:spPr>
        <p:txBody>
          <a:bodyPr wrap="square" rtlCol="0">
            <a:spAutoFit/>
          </a:bodyPr>
          <a:lstStyle/>
          <a:p>
            <a:r>
              <a:rPr lang="fr-FR" sz="1400" b="1" i="1" dirty="0">
                <a:solidFill>
                  <a:srgbClr val="206580"/>
                </a:solidFill>
              </a:rPr>
              <a:t>Unité CEP typique </a:t>
            </a:r>
            <a:r>
              <a:rPr lang="fr-FR" sz="1400" i="1" dirty="0">
                <a:solidFill>
                  <a:schemeClr val="bg2"/>
                </a:solidFill>
              </a:rPr>
              <a:t>pour l'industrie alimentaire (d'après </a:t>
            </a:r>
            <a:r>
              <a:rPr lang="fr-FR" sz="1400" i="1" dirty="0" err="1">
                <a:solidFill>
                  <a:schemeClr val="bg2"/>
                </a:solidFill>
              </a:rPr>
              <a:t>Nowosad</a:t>
            </a:r>
            <a:r>
              <a:rPr lang="fr-FR" sz="1400" i="1" dirty="0">
                <a:solidFill>
                  <a:schemeClr val="bg2"/>
                </a:solidFill>
              </a:rPr>
              <a:t>, 2021).</a:t>
            </a:r>
          </a:p>
        </p:txBody>
      </p:sp>
    </p:spTree>
    <p:extLst>
      <p:ext uri="{BB962C8B-B14F-4D97-AF65-F5344CB8AC3E}">
        <p14:creationId xmlns:p14="http://schemas.microsoft.com/office/powerpoint/2010/main" val="3663117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2">
            <a:extLst>
              <a:ext uri="{FF2B5EF4-FFF2-40B4-BE49-F238E27FC236}">
                <a16:creationId xmlns:a16="http://schemas.microsoft.com/office/drawing/2014/main" id="{FA148289-0FED-9D44-AB38-1A2326F22463}"/>
              </a:ext>
            </a:extLst>
          </p:cNvPr>
          <p:cNvSpPr>
            <a:spLocks noGrp="1"/>
          </p:cNvSpPr>
          <p:nvPr>
            <p:ph type="body" sz="quarter" idx="11"/>
          </p:nvPr>
        </p:nvSpPr>
        <p:spPr/>
        <p:txBody>
          <a:bodyPr/>
          <a:lstStyle/>
          <a:p>
            <a:r>
              <a:rPr lang="fr-FR" dirty="0"/>
              <a:t>7. Équipements et dimensionnement</a:t>
            </a:r>
          </a:p>
        </p:txBody>
      </p:sp>
      <p:sp>
        <p:nvSpPr>
          <p:cNvPr id="5" name="Espace réservé du texte 4"/>
          <p:cNvSpPr>
            <a:spLocks noGrp="1"/>
          </p:cNvSpPr>
          <p:nvPr>
            <p:ph type="body" sz="quarter" idx="12"/>
          </p:nvPr>
        </p:nvSpPr>
        <p:spPr/>
        <p:txBody>
          <a:bodyPr/>
          <a:lstStyle/>
          <a:p>
            <a:r>
              <a:rPr lang="fr-FR" sz="2400" dirty="0" smtClean="0"/>
              <a:t>7.2. CONFIGURATION DES CHAMBRES DE TRAITEMENT PAR LES CEP</a:t>
            </a:r>
          </a:p>
          <a:p>
            <a:endParaRPr lang="fr-FR" sz="2400" dirty="0"/>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41</a:t>
            </a:fld>
            <a:endParaRPr lang="fr-FR" dirty="0"/>
          </a:p>
        </p:txBody>
      </p:sp>
      <p:sp>
        <p:nvSpPr>
          <p:cNvPr id="14" name="ZoneTexte 13">
            <a:extLst>
              <a:ext uri="{FF2B5EF4-FFF2-40B4-BE49-F238E27FC236}">
                <a16:creationId xmlns:a16="http://schemas.microsoft.com/office/drawing/2014/main" id="{68283CD3-8552-5943-9B3F-28E909D7C9DD}"/>
              </a:ext>
            </a:extLst>
          </p:cNvPr>
          <p:cNvSpPr txBox="1"/>
          <p:nvPr/>
        </p:nvSpPr>
        <p:spPr>
          <a:xfrm>
            <a:off x="5254905" y="6781296"/>
            <a:ext cx="4867486" cy="738664"/>
          </a:xfrm>
          <a:prstGeom prst="rect">
            <a:avLst/>
          </a:prstGeom>
          <a:noFill/>
        </p:spPr>
        <p:txBody>
          <a:bodyPr wrap="square" rtlCol="0">
            <a:spAutoFit/>
          </a:bodyPr>
          <a:lstStyle/>
          <a:p>
            <a:pPr algn="r"/>
            <a:r>
              <a:rPr lang="fr-FR" sz="1400" b="1" dirty="0">
                <a:solidFill>
                  <a:srgbClr val="206580"/>
                </a:solidFill>
              </a:rPr>
              <a:t>Configurations des chambres de traitement </a:t>
            </a:r>
            <a:r>
              <a:rPr lang="fr-FR" sz="1400" dirty="0">
                <a:solidFill>
                  <a:schemeClr val="bg2"/>
                </a:solidFill>
              </a:rPr>
              <a:t>CEP  continu ; (a) plaque parallèle, (b) configuration coaxiale et (c) configuration </a:t>
            </a:r>
            <a:r>
              <a:rPr lang="fr-FR" sz="1400" dirty="0" err="1">
                <a:solidFill>
                  <a:schemeClr val="bg2"/>
                </a:solidFill>
              </a:rPr>
              <a:t>co-linéaire</a:t>
            </a:r>
            <a:r>
              <a:rPr lang="fr-FR" sz="1400" dirty="0">
                <a:solidFill>
                  <a:schemeClr val="bg2"/>
                </a:solidFill>
              </a:rPr>
              <a:t> (d'après </a:t>
            </a:r>
            <a:r>
              <a:rPr lang="fr-FR" sz="1400" dirty="0" err="1">
                <a:solidFill>
                  <a:schemeClr val="bg2"/>
                </a:solidFill>
              </a:rPr>
              <a:t>Toepfl</a:t>
            </a:r>
            <a:r>
              <a:rPr lang="fr-FR" sz="1400" dirty="0">
                <a:solidFill>
                  <a:schemeClr val="bg2"/>
                </a:solidFill>
              </a:rPr>
              <a:t> et al., 2014).</a:t>
            </a:r>
          </a:p>
        </p:txBody>
      </p:sp>
      <p:sp>
        <p:nvSpPr>
          <p:cNvPr id="15" name="Espace réservé du texte 3">
            <a:extLst>
              <a:ext uri="{FF2B5EF4-FFF2-40B4-BE49-F238E27FC236}">
                <a16:creationId xmlns:a16="http://schemas.microsoft.com/office/drawing/2014/main" id="{29AEE660-EAD3-8D41-9AC9-7D6865EC5D89}"/>
              </a:ext>
            </a:extLst>
          </p:cNvPr>
          <p:cNvSpPr txBox="1">
            <a:spLocks/>
          </p:cNvSpPr>
          <p:nvPr/>
        </p:nvSpPr>
        <p:spPr>
          <a:xfrm>
            <a:off x="385839" y="938160"/>
            <a:ext cx="4915366" cy="6229013"/>
          </a:xfrm>
          <a:prstGeom prst="rect">
            <a:avLst/>
          </a:prstGeom>
        </p:spPr>
        <p:txBody>
          <a:bodyPr wrap="square">
            <a:spAutoFit/>
          </a:bodyPr>
          <a:lstStyle>
            <a:lvl1pPr marL="0" indent="0" algn="just" defTabSz="1007943" rtl="0" eaLnBrk="1" latinLnBrk="0" hangingPunct="1">
              <a:lnSpc>
                <a:spcPct val="90000"/>
              </a:lnSpc>
              <a:spcBef>
                <a:spcPts val="1102"/>
              </a:spcBef>
              <a:buFont typeface="Arial" panose="020B0604020202020204" pitchFamily="34" charset="0"/>
              <a:buNone/>
              <a:defRPr sz="2000" kern="1200">
                <a:solidFill>
                  <a:schemeClr val="bg2"/>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algn="l">
              <a:lnSpc>
                <a:spcPts val="2700"/>
              </a:lnSpc>
              <a:spcBef>
                <a:spcPts val="0"/>
              </a:spcBef>
              <a:spcAft>
                <a:spcPts val="1200"/>
              </a:spcAft>
              <a:tabLst>
                <a:tab pos="530225" algn="l"/>
              </a:tabLst>
            </a:pPr>
            <a:r>
              <a:rPr lang="fr-FR" b="1" dirty="0">
                <a:solidFill>
                  <a:srgbClr val="206580"/>
                </a:solidFill>
              </a:rPr>
              <a:t>Configurations possibles </a:t>
            </a:r>
            <a:r>
              <a:rPr lang="fr-FR" dirty="0"/>
              <a:t>de chambres de traitement CEP en continu :</a:t>
            </a:r>
          </a:p>
          <a:p>
            <a:pPr algn="l">
              <a:lnSpc>
                <a:spcPts val="2700"/>
              </a:lnSpc>
              <a:spcBef>
                <a:spcPts val="0"/>
              </a:spcBef>
              <a:spcAft>
                <a:spcPts val="1200"/>
              </a:spcAft>
              <a:tabLst>
                <a:tab pos="530225" algn="l"/>
              </a:tabLst>
            </a:pPr>
            <a:r>
              <a:rPr lang="fr-FR" dirty="0" smtClean="0"/>
              <a:t>(i) </a:t>
            </a:r>
            <a:r>
              <a:rPr lang="fr-FR" b="1" dirty="0" smtClean="0">
                <a:solidFill>
                  <a:srgbClr val="206580"/>
                </a:solidFill>
              </a:rPr>
              <a:t>Plaques parallèles </a:t>
            </a:r>
            <a:r>
              <a:rPr lang="fr-FR" dirty="0" smtClean="0"/>
              <a:t>fournissent un champ électrique </a:t>
            </a:r>
            <a:r>
              <a:rPr lang="fr-FR" b="1" dirty="0" smtClean="0">
                <a:solidFill>
                  <a:srgbClr val="206580"/>
                </a:solidFill>
              </a:rPr>
              <a:t>uniforme</a:t>
            </a:r>
            <a:r>
              <a:rPr lang="fr-FR" dirty="0" smtClean="0"/>
              <a:t> dans une grande zone utilisable entre les plaques. </a:t>
            </a:r>
          </a:p>
          <a:p>
            <a:pPr algn="l">
              <a:lnSpc>
                <a:spcPts val="2700"/>
              </a:lnSpc>
              <a:spcBef>
                <a:spcPts val="0"/>
              </a:spcBef>
              <a:spcAft>
                <a:spcPts val="1200"/>
              </a:spcAft>
              <a:tabLst>
                <a:tab pos="530225" algn="l"/>
              </a:tabLst>
            </a:pPr>
            <a:r>
              <a:rPr lang="fr-FR" i="1" dirty="0" smtClean="0"/>
              <a:t>L'intensité </a:t>
            </a:r>
            <a:r>
              <a:rPr lang="fr-FR" i="1" dirty="0"/>
              <a:t>du traitement est réduite en </a:t>
            </a:r>
            <a:r>
              <a:rPr lang="fr-FR" b="1" i="1" dirty="0">
                <a:solidFill>
                  <a:srgbClr val="206580"/>
                </a:solidFill>
              </a:rPr>
              <a:t>bordures</a:t>
            </a:r>
            <a:r>
              <a:rPr lang="fr-FR" i="1" dirty="0"/>
              <a:t>. En l'absence de mélange (batch) ou de flux de produit entraînant des changements de position, une partie du volume peut rester insuffisamment traitée. </a:t>
            </a:r>
          </a:p>
          <a:p>
            <a:pPr algn="l">
              <a:lnSpc>
                <a:spcPts val="2700"/>
              </a:lnSpc>
              <a:spcBef>
                <a:spcPts val="0"/>
              </a:spcBef>
              <a:spcAft>
                <a:spcPts val="1200"/>
              </a:spcAft>
              <a:tabLst>
                <a:tab pos="530225" algn="l"/>
              </a:tabLst>
            </a:pPr>
            <a:r>
              <a:rPr lang="fr-FR" dirty="0"/>
              <a:t>(ii) </a:t>
            </a:r>
            <a:r>
              <a:rPr lang="fr-FR" b="1" dirty="0">
                <a:solidFill>
                  <a:srgbClr val="206580"/>
                </a:solidFill>
              </a:rPr>
              <a:t>Coaxial</a:t>
            </a:r>
            <a:r>
              <a:rPr lang="fr-FR" dirty="0"/>
              <a:t> (idem </a:t>
            </a:r>
            <a:r>
              <a:rPr lang="fr-FR" dirty="0" smtClean="0"/>
              <a:t>à </a:t>
            </a:r>
            <a:r>
              <a:rPr lang="fr-FR" dirty="0"/>
              <a:t>plaques parallèles).</a:t>
            </a:r>
          </a:p>
          <a:p>
            <a:pPr algn="l">
              <a:lnSpc>
                <a:spcPts val="2700"/>
              </a:lnSpc>
              <a:spcBef>
                <a:spcPts val="0"/>
              </a:spcBef>
              <a:spcAft>
                <a:spcPts val="1200"/>
              </a:spcAft>
              <a:tabLst>
                <a:tab pos="530225" algn="l"/>
              </a:tabLst>
            </a:pPr>
            <a:r>
              <a:rPr lang="fr-FR" dirty="0"/>
              <a:t>(iii) </a:t>
            </a:r>
            <a:r>
              <a:rPr lang="fr-FR" b="1" dirty="0">
                <a:solidFill>
                  <a:srgbClr val="206580"/>
                </a:solidFill>
              </a:rPr>
              <a:t>Chambre colinéaire </a:t>
            </a:r>
            <a:r>
              <a:rPr lang="fr-FR" dirty="0"/>
              <a:t>est constituée d'un ensemble d'électrodes cylindriques creuses séparées par des isolants, dans laquelle le produit est pompé. L'écoulement n'est perturbé par aucun obstacle.</a:t>
            </a:r>
          </a:p>
        </p:txBody>
      </p:sp>
      <p:pic>
        <p:nvPicPr>
          <p:cNvPr id="7" name="Image 6">
            <a:extLst>
              <a:ext uri="{FF2B5EF4-FFF2-40B4-BE49-F238E27FC236}">
                <a16:creationId xmlns:a16="http://schemas.microsoft.com/office/drawing/2014/main" id="{96F450F2-383C-8048-A2BF-9E17E7FC6F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4905" y="2668427"/>
            <a:ext cx="5268444" cy="4123920"/>
          </a:xfrm>
          <a:prstGeom prst="rect">
            <a:avLst/>
          </a:prstGeom>
          <a:ln>
            <a:solidFill>
              <a:schemeClr val="bg2"/>
            </a:solidFill>
          </a:ln>
        </p:spPr>
      </p:pic>
      <p:pic>
        <p:nvPicPr>
          <p:cNvPr id="8" name="Image 7">
            <a:extLst>
              <a:ext uri="{FF2B5EF4-FFF2-40B4-BE49-F238E27FC236}">
                <a16:creationId xmlns:a16="http://schemas.microsoft.com/office/drawing/2014/main" id="{74C0AECA-56DD-9C4D-8807-5A0D17DD8F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4870" y="1092696"/>
            <a:ext cx="3698479" cy="1553234"/>
          </a:xfrm>
          <a:prstGeom prst="rect">
            <a:avLst/>
          </a:prstGeom>
        </p:spPr>
      </p:pic>
      <p:sp>
        <p:nvSpPr>
          <p:cNvPr id="11" name="ZoneTexte 10">
            <a:extLst>
              <a:ext uri="{FF2B5EF4-FFF2-40B4-BE49-F238E27FC236}">
                <a16:creationId xmlns:a16="http://schemas.microsoft.com/office/drawing/2014/main" id="{3E1C5EB0-C468-FA42-92B1-E67880FA34FB}"/>
              </a:ext>
            </a:extLst>
          </p:cNvPr>
          <p:cNvSpPr txBox="1"/>
          <p:nvPr/>
        </p:nvSpPr>
        <p:spPr>
          <a:xfrm>
            <a:off x="5655863" y="598259"/>
            <a:ext cx="4867486" cy="523220"/>
          </a:xfrm>
          <a:prstGeom prst="rect">
            <a:avLst/>
          </a:prstGeom>
          <a:noFill/>
        </p:spPr>
        <p:txBody>
          <a:bodyPr wrap="square" rtlCol="0">
            <a:spAutoFit/>
          </a:bodyPr>
          <a:lstStyle/>
          <a:p>
            <a:pPr algn="r"/>
            <a:r>
              <a:rPr lang="fr-FR" sz="1400" b="1" dirty="0">
                <a:solidFill>
                  <a:srgbClr val="206580"/>
                </a:solidFill>
              </a:rPr>
              <a:t>Configurations des chambres de traitement PEF les plus utilisées </a:t>
            </a:r>
            <a:r>
              <a:rPr lang="fr-FR" sz="1400" dirty="0">
                <a:solidFill>
                  <a:schemeClr val="bg2"/>
                </a:solidFill>
              </a:rPr>
              <a:t>(d'après </a:t>
            </a:r>
            <a:r>
              <a:rPr lang="fr-FR" sz="1400" dirty="0" err="1">
                <a:solidFill>
                  <a:schemeClr val="bg2"/>
                </a:solidFill>
              </a:rPr>
              <a:t>Altunakar</a:t>
            </a:r>
            <a:r>
              <a:rPr lang="fr-FR" sz="1400" dirty="0">
                <a:solidFill>
                  <a:schemeClr val="bg2"/>
                </a:solidFill>
              </a:rPr>
              <a:t> et al., 2007).</a:t>
            </a:r>
          </a:p>
        </p:txBody>
      </p:sp>
    </p:spTree>
    <p:extLst>
      <p:ext uri="{BB962C8B-B14F-4D97-AF65-F5344CB8AC3E}">
        <p14:creationId xmlns:p14="http://schemas.microsoft.com/office/powerpoint/2010/main" val="2069065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2">
            <a:extLst>
              <a:ext uri="{FF2B5EF4-FFF2-40B4-BE49-F238E27FC236}">
                <a16:creationId xmlns:a16="http://schemas.microsoft.com/office/drawing/2014/main" id="{B5A958D1-7877-FF4B-9212-B038982D9D08}"/>
              </a:ext>
            </a:extLst>
          </p:cNvPr>
          <p:cNvSpPr>
            <a:spLocks noGrp="1"/>
          </p:cNvSpPr>
          <p:nvPr>
            <p:ph type="body" sz="quarter" idx="11"/>
          </p:nvPr>
        </p:nvSpPr>
        <p:spPr/>
        <p:txBody>
          <a:bodyPr/>
          <a:lstStyle/>
          <a:p>
            <a:r>
              <a:rPr lang="fr-FR" dirty="0"/>
              <a:t>7. Équipements et dimensionnement</a:t>
            </a:r>
          </a:p>
        </p:txBody>
      </p:sp>
      <p:sp>
        <p:nvSpPr>
          <p:cNvPr id="5" name="Espace réservé du texte 4"/>
          <p:cNvSpPr>
            <a:spLocks noGrp="1"/>
          </p:cNvSpPr>
          <p:nvPr>
            <p:ph type="body" sz="quarter" idx="12"/>
          </p:nvPr>
        </p:nvSpPr>
        <p:spPr>
          <a:xfrm>
            <a:off x="107868" y="135034"/>
            <a:ext cx="10583945" cy="350838"/>
          </a:xfrm>
        </p:spPr>
        <p:txBody>
          <a:bodyPr/>
          <a:lstStyle/>
          <a:p>
            <a:r>
              <a:rPr lang="fr-FR" sz="2400" dirty="0" smtClean="0"/>
              <a:t>7.3. LE DIMENSIONNEMENT D'UN ÉQUIPEMENT CEP</a:t>
            </a:r>
          </a:p>
          <a:p>
            <a:endParaRPr lang="fr-FR" sz="2400" dirty="0"/>
          </a:p>
        </p:txBody>
      </p:sp>
      <p:sp>
        <p:nvSpPr>
          <p:cNvPr id="7" name="Espace réservé du texte 5">
            <a:extLst>
              <a:ext uri="{FF2B5EF4-FFF2-40B4-BE49-F238E27FC236}">
                <a16:creationId xmlns:a16="http://schemas.microsoft.com/office/drawing/2014/main" id="{B5099BBB-A8F6-C24F-919E-4612660E4CBE}"/>
              </a:ext>
            </a:extLst>
          </p:cNvPr>
          <p:cNvSpPr>
            <a:spLocks noGrp="1"/>
          </p:cNvSpPr>
          <p:nvPr>
            <p:ph type="body" sz="quarter" idx="13"/>
          </p:nvPr>
        </p:nvSpPr>
        <p:spPr>
          <a:xfrm>
            <a:off x="331787" y="1146175"/>
            <a:ext cx="4788853" cy="4593565"/>
          </a:xfrm>
        </p:spPr>
        <p:txBody>
          <a:bodyPr wrap="square">
            <a:spAutoFit/>
          </a:bodyPr>
          <a:lstStyle/>
          <a:p>
            <a:pPr algn="l">
              <a:lnSpc>
                <a:spcPts val="2700"/>
              </a:lnSpc>
              <a:spcBef>
                <a:spcPts val="0"/>
              </a:spcBef>
              <a:tabLst>
                <a:tab pos="530225" algn="l"/>
              </a:tabLst>
            </a:pPr>
            <a:r>
              <a:rPr lang="fr-FR" dirty="0"/>
              <a:t>Le dimensionnement d'un équipement CEP est envisagé en ciblant</a:t>
            </a:r>
            <a:r>
              <a:rPr lang="fr-FR" dirty="0">
                <a:solidFill>
                  <a:srgbClr val="206580"/>
                </a:solidFill>
              </a:rPr>
              <a:t> </a:t>
            </a:r>
            <a:r>
              <a:rPr lang="fr-FR" b="1" dirty="0">
                <a:solidFill>
                  <a:srgbClr val="206580"/>
                </a:solidFill>
              </a:rPr>
              <a:t>l'objectif technologique </a:t>
            </a:r>
            <a:r>
              <a:rPr lang="fr-FR" dirty="0"/>
              <a:t>visé :</a:t>
            </a:r>
          </a:p>
          <a:p>
            <a:pPr marL="342900" indent="-342900" algn="l">
              <a:lnSpc>
                <a:spcPts val="2700"/>
              </a:lnSpc>
              <a:spcBef>
                <a:spcPts val="0"/>
              </a:spcBef>
              <a:buFont typeface="Arial" panose="020B0604020202020204" pitchFamily="34" charset="0"/>
              <a:buChar char="•"/>
              <a:tabLst>
                <a:tab pos="530225" algn="l"/>
              </a:tabLst>
            </a:pPr>
            <a:r>
              <a:rPr lang="fr-FR" i="1" dirty="0" smtClean="0"/>
              <a:t>Perméabilisation cellulaire</a:t>
            </a:r>
            <a:endParaRPr lang="fr-FR" i="1" dirty="0"/>
          </a:p>
          <a:p>
            <a:pPr marL="342900" indent="-342900" algn="l">
              <a:lnSpc>
                <a:spcPts val="2700"/>
              </a:lnSpc>
              <a:spcBef>
                <a:spcPts val="0"/>
              </a:spcBef>
              <a:buFont typeface="Arial" panose="020B0604020202020204" pitchFamily="34" charset="0"/>
              <a:buChar char="•"/>
              <a:tabLst>
                <a:tab pos="530225" algn="l"/>
              </a:tabLst>
            </a:pPr>
            <a:r>
              <a:rPr lang="fr-FR" i="1" dirty="0" smtClean="0"/>
              <a:t>Inactivation </a:t>
            </a:r>
            <a:r>
              <a:rPr lang="fr-FR" i="1" dirty="0"/>
              <a:t>des </a:t>
            </a:r>
            <a:r>
              <a:rPr lang="fr-FR" i="1" dirty="0" smtClean="0"/>
              <a:t>microorganismes</a:t>
            </a:r>
            <a:endParaRPr lang="fr-FR" i="1" dirty="0"/>
          </a:p>
          <a:p>
            <a:pPr algn="l">
              <a:lnSpc>
                <a:spcPts val="2700"/>
              </a:lnSpc>
              <a:spcBef>
                <a:spcPts val="0"/>
              </a:spcBef>
              <a:tabLst>
                <a:tab pos="530225" algn="l"/>
              </a:tabLst>
            </a:pPr>
            <a:endParaRPr lang="fr-FR" i="1" dirty="0"/>
          </a:p>
          <a:p>
            <a:pPr algn="l">
              <a:lnSpc>
                <a:spcPts val="2700"/>
              </a:lnSpc>
              <a:spcBef>
                <a:spcPts val="0"/>
              </a:spcBef>
              <a:tabLst>
                <a:tab pos="530225" algn="l"/>
              </a:tabLst>
            </a:pPr>
            <a:r>
              <a:rPr lang="fr-FR" dirty="0"/>
              <a:t>L'objectif visé impose les </a:t>
            </a:r>
            <a:r>
              <a:rPr lang="fr-FR" b="1" dirty="0">
                <a:solidFill>
                  <a:srgbClr val="206580"/>
                </a:solidFill>
              </a:rPr>
              <a:t>caractéristiques des CEP </a:t>
            </a:r>
            <a:r>
              <a:rPr lang="fr-FR" dirty="0"/>
              <a:t>à appliquer (intensité du champ électrique).</a:t>
            </a:r>
          </a:p>
          <a:p>
            <a:pPr algn="l">
              <a:lnSpc>
                <a:spcPts val="2700"/>
              </a:lnSpc>
              <a:spcBef>
                <a:spcPts val="0"/>
              </a:spcBef>
              <a:tabLst>
                <a:tab pos="530225" algn="l"/>
              </a:tabLst>
            </a:pPr>
            <a:endParaRPr lang="fr-FR" i="1" dirty="0"/>
          </a:p>
          <a:p>
            <a:pPr algn="l">
              <a:lnSpc>
                <a:spcPts val="2700"/>
              </a:lnSpc>
              <a:spcBef>
                <a:spcPts val="0"/>
              </a:spcBef>
              <a:tabLst>
                <a:tab pos="530225" algn="l"/>
              </a:tabLst>
            </a:pPr>
            <a:r>
              <a:rPr lang="fr-FR" dirty="0"/>
              <a:t>Le </a:t>
            </a:r>
            <a:r>
              <a:rPr lang="fr-FR" b="1" dirty="0">
                <a:solidFill>
                  <a:srgbClr val="206580"/>
                </a:solidFill>
              </a:rPr>
              <a:t>coût des investissements </a:t>
            </a:r>
            <a:r>
              <a:rPr lang="fr-FR" dirty="0"/>
              <a:t>est proportionnel au </a:t>
            </a:r>
            <a:r>
              <a:rPr lang="fr-FR" b="1" dirty="0">
                <a:solidFill>
                  <a:srgbClr val="206580"/>
                </a:solidFill>
              </a:rPr>
              <a:t>débit de produit </a:t>
            </a:r>
            <a:r>
              <a:rPr lang="fr-FR" dirty="0"/>
              <a:t>à traiter </a:t>
            </a:r>
            <a:r>
              <a:rPr lang="fr-FR" i="1" dirty="0"/>
              <a:t>(taille de la cellule de traitement)</a:t>
            </a:r>
            <a:r>
              <a:rPr lang="fr-FR" dirty="0"/>
              <a:t>. </a:t>
            </a:r>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42</a:t>
            </a:fld>
            <a:endParaRPr lang="fr-FR" dirty="0"/>
          </a:p>
        </p:txBody>
      </p:sp>
      <p:sp>
        <p:nvSpPr>
          <p:cNvPr id="8" name="ZoneTexte 7">
            <a:extLst>
              <a:ext uri="{FF2B5EF4-FFF2-40B4-BE49-F238E27FC236}">
                <a16:creationId xmlns:a16="http://schemas.microsoft.com/office/drawing/2014/main" id="{3F378DCD-4C67-E24F-A6B5-E0F0921177A6}"/>
              </a:ext>
            </a:extLst>
          </p:cNvPr>
          <p:cNvSpPr txBox="1"/>
          <p:nvPr/>
        </p:nvSpPr>
        <p:spPr>
          <a:xfrm>
            <a:off x="3702757" y="5837540"/>
            <a:ext cx="6934628" cy="1384995"/>
          </a:xfrm>
          <a:prstGeom prst="rect">
            <a:avLst/>
          </a:prstGeom>
          <a:noFill/>
        </p:spPr>
        <p:txBody>
          <a:bodyPr wrap="square" rtlCol="0">
            <a:spAutoFit/>
          </a:bodyPr>
          <a:lstStyle/>
          <a:p>
            <a:pPr algn="r"/>
            <a:r>
              <a:rPr lang="fr-FR" sz="1400" i="1" dirty="0">
                <a:solidFill>
                  <a:schemeClr val="bg2"/>
                </a:solidFill>
              </a:rPr>
              <a:t>Estimation des </a:t>
            </a:r>
            <a:r>
              <a:rPr lang="fr-FR" sz="1400" b="1" i="1" dirty="0">
                <a:solidFill>
                  <a:srgbClr val="206580"/>
                </a:solidFill>
              </a:rPr>
              <a:t>coûts d'investissement </a:t>
            </a:r>
            <a:r>
              <a:rPr lang="fr-FR" sz="1400" i="1" dirty="0">
                <a:solidFill>
                  <a:schemeClr val="bg2"/>
                </a:solidFill>
              </a:rPr>
              <a:t>pour l'application des CEP comme technique de désintégration et de conservation des cellules dans </a:t>
            </a:r>
            <a:r>
              <a:rPr lang="fr-FR" sz="1400" b="1" i="1" dirty="0">
                <a:solidFill>
                  <a:srgbClr val="206580"/>
                </a:solidFill>
              </a:rPr>
              <a:t>la production de jus de fruits </a:t>
            </a:r>
            <a:r>
              <a:rPr lang="fr-FR" sz="1400" i="1" dirty="0">
                <a:solidFill>
                  <a:schemeClr val="bg2"/>
                </a:solidFill>
              </a:rPr>
              <a:t>en fonction de la capacité de production. Les estimations basées sur l'expérience laboratoire et pilote, et sur les devis de systèmes de puissance pulsée et de fournisseurs de composants, sur la base de besoins énergétiques de 1 à 3 kW/</a:t>
            </a:r>
            <a:r>
              <a:rPr lang="fr-FR" sz="1400" i="1" dirty="0" err="1">
                <a:solidFill>
                  <a:schemeClr val="bg2"/>
                </a:solidFill>
              </a:rPr>
              <a:t>t</a:t>
            </a:r>
            <a:r>
              <a:rPr lang="fr-FR" sz="1400" i="1" dirty="0">
                <a:solidFill>
                  <a:schemeClr val="bg2"/>
                </a:solidFill>
              </a:rPr>
              <a:t> pour la désintégration des cellules et de 30 à 50 kW/</a:t>
            </a:r>
            <a:r>
              <a:rPr lang="fr-FR" sz="1400" i="1" dirty="0" err="1">
                <a:solidFill>
                  <a:schemeClr val="bg2"/>
                </a:solidFill>
              </a:rPr>
              <a:t>t</a:t>
            </a:r>
            <a:r>
              <a:rPr lang="fr-FR" sz="1400" i="1" dirty="0">
                <a:solidFill>
                  <a:schemeClr val="bg2"/>
                </a:solidFill>
              </a:rPr>
              <a:t> pour la conservation (d'après </a:t>
            </a:r>
            <a:r>
              <a:rPr lang="fr-FR" sz="1400" i="1" dirty="0" err="1">
                <a:solidFill>
                  <a:schemeClr val="bg2"/>
                </a:solidFill>
              </a:rPr>
              <a:t>Toepfl</a:t>
            </a:r>
            <a:r>
              <a:rPr lang="fr-FR" sz="1400" i="1" dirty="0">
                <a:solidFill>
                  <a:schemeClr val="bg2"/>
                </a:solidFill>
              </a:rPr>
              <a:t>, 2006).</a:t>
            </a:r>
          </a:p>
        </p:txBody>
      </p:sp>
      <p:pic>
        <p:nvPicPr>
          <p:cNvPr id="6" name="Image 5">
            <a:extLst>
              <a:ext uri="{FF2B5EF4-FFF2-40B4-BE49-F238E27FC236}">
                <a16:creationId xmlns:a16="http://schemas.microsoft.com/office/drawing/2014/main" id="{474A02A7-18B7-5B43-B7DC-6F0343113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251" y="1195297"/>
            <a:ext cx="5560346" cy="3912397"/>
          </a:xfrm>
          <a:prstGeom prst="rect">
            <a:avLst/>
          </a:prstGeom>
        </p:spPr>
      </p:pic>
    </p:spTree>
    <p:extLst>
      <p:ext uri="{BB962C8B-B14F-4D97-AF65-F5344CB8AC3E}">
        <p14:creationId xmlns:p14="http://schemas.microsoft.com/office/powerpoint/2010/main" val="2651093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texte 2">
            <a:extLst>
              <a:ext uri="{FF2B5EF4-FFF2-40B4-BE49-F238E27FC236}">
                <a16:creationId xmlns:a16="http://schemas.microsoft.com/office/drawing/2014/main" id="{458A54FD-AE14-DB49-9FE6-C1D416B7D2E8}"/>
              </a:ext>
            </a:extLst>
          </p:cNvPr>
          <p:cNvSpPr>
            <a:spLocks noGrp="1"/>
          </p:cNvSpPr>
          <p:nvPr>
            <p:ph type="body" sz="quarter" idx="11"/>
          </p:nvPr>
        </p:nvSpPr>
        <p:spPr/>
        <p:txBody>
          <a:bodyPr/>
          <a:lstStyle/>
          <a:p>
            <a:r>
              <a:rPr lang="fr-FR" dirty="0"/>
              <a:t>7. Équipements et dimensionnement</a:t>
            </a:r>
          </a:p>
        </p:txBody>
      </p:sp>
      <p:sp>
        <p:nvSpPr>
          <p:cNvPr id="7" name="Espace réservé du texte 5">
            <a:extLst>
              <a:ext uri="{FF2B5EF4-FFF2-40B4-BE49-F238E27FC236}">
                <a16:creationId xmlns:a16="http://schemas.microsoft.com/office/drawing/2014/main" id="{A54E26EE-8FBF-D048-A113-A93646683944}"/>
              </a:ext>
            </a:extLst>
          </p:cNvPr>
          <p:cNvSpPr>
            <a:spLocks noGrp="1"/>
          </p:cNvSpPr>
          <p:nvPr>
            <p:ph type="body" sz="quarter" idx="13"/>
          </p:nvPr>
        </p:nvSpPr>
        <p:spPr>
          <a:xfrm>
            <a:off x="335602" y="1200633"/>
            <a:ext cx="4876478" cy="4939814"/>
          </a:xfrm>
        </p:spPr>
        <p:txBody>
          <a:bodyPr wrap="square">
            <a:spAutoFit/>
          </a:bodyPr>
          <a:lstStyle/>
          <a:p>
            <a:pPr algn="l">
              <a:lnSpc>
                <a:spcPts val="2700"/>
              </a:lnSpc>
              <a:spcBef>
                <a:spcPts val="0"/>
              </a:spcBef>
              <a:tabLst>
                <a:tab pos="530225" algn="l"/>
              </a:tabLst>
            </a:pPr>
            <a:r>
              <a:rPr lang="fr-FR" dirty="0"/>
              <a:t>Le dimensionnement d'un équipement de traitement CEP prend en compte deux types de coûts :</a:t>
            </a:r>
          </a:p>
          <a:p>
            <a:pPr algn="l">
              <a:lnSpc>
                <a:spcPts val="2700"/>
              </a:lnSpc>
              <a:spcBef>
                <a:spcPts val="0"/>
              </a:spcBef>
              <a:tabLst>
                <a:tab pos="530225" algn="l"/>
              </a:tabLst>
            </a:pPr>
            <a:endParaRPr lang="fr-FR" dirty="0"/>
          </a:p>
          <a:p>
            <a:pPr marL="342900" indent="-342900" algn="l">
              <a:lnSpc>
                <a:spcPts val="2700"/>
              </a:lnSpc>
              <a:spcBef>
                <a:spcPts val="0"/>
              </a:spcBef>
              <a:buFont typeface="Arial" panose="020B0604020202020204" pitchFamily="34" charset="0"/>
              <a:buChar char="•"/>
              <a:tabLst>
                <a:tab pos="530225" algn="l"/>
              </a:tabLst>
            </a:pPr>
            <a:r>
              <a:rPr lang="fr-FR" dirty="0" smtClean="0"/>
              <a:t>Les </a:t>
            </a:r>
            <a:r>
              <a:rPr lang="fr-FR" dirty="0"/>
              <a:t>coûts </a:t>
            </a:r>
            <a:r>
              <a:rPr lang="fr-FR" u="sng" dirty="0"/>
              <a:t>d'investissement</a:t>
            </a:r>
            <a:r>
              <a:rPr lang="fr-FR" dirty="0"/>
              <a:t> dépendent de </a:t>
            </a:r>
            <a:r>
              <a:rPr lang="fr-FR" b="1" dirty="0">
                <a:solidFill>
                  <a:srgbClr val="206580"/>
                </a:solidFill>
              </a:rPr>
              <a:t>l'intensité du champ électrique </a:t>
            </a:r>
            <a:r>
              <a:rPr lang="fr-FR" dirty="0"/>
              <a:t>nécessaire pour le traitement.</a:t>
            </a:r>
          </a:p>
          <a:p>
            <a:pPr algn="l">
              <a:lnSpc>
                <a:spcPts val="2700"/>
              </a:lnSpc>
              <a:spcBef>
                <a:spcPts val="0"/>
              </a:spcBef>
              <a:tabLst>
                <a:tab pos="530225" algn="l"/>
              </a:tabLst>
            </a:pPr>
            <a:endParaRPr lang="fr-FR" dirty="0"/>
          </a:p>
          <a:p>
            <a:pPr marL="342900" indent="-342900" algn="l">
              <a:lnSpc>
                <a:spcPts val="2700"/>
              </a:lnSpc>
              <a:spcBef>
                <a:spcPts val="0"/>
              </a:spcBef>
              <a:buFont typeface="Arial" panose="020B0604020202020204" pitchFamily="34" charset="0"/>
              <a:buChar char="•"/>
              <a:tabLst>
                <a:tab pos="530225" algn="l"/>
              </a:tabLst>
            </a:pPr>
            <a:r>
              <a:rPr lang="fr-FR" dirty="0" smtClean="0"/>
              <a:t>Les </a:t>
            </a:r>
            <a:r>
              <a:rPr lang="fr-FR" dirty="0"/>
              <a:t>coûts de </a:t>
            </a:r>
            <a:r>
              <a:rPr lang="fr-FR" u="sng" dirty="0"/>
              <a:t>fonctionnement</a:t>
            </a:r>
            <a:r>
              <a:rPr lang="fr-FR" dirty="0"/>
              <a:t> dépendent de </a:t>
            </a:r>
            <a:r>
              <a:rPr lang="fr-FR" b="1" dirty="0">
                <a:solidFill>
                  <a:srgbClr val="206580"/>
                </a:solidFill>
              </a:rPr>
              <a:t>l'apport d'énergie spécifique</a:t>
            </a:r>
            <a:r>
              <a:rPr lang="fr-FR" dirty="0">
                <a:solidFill>
                  <a:srgbClr val="206580"/>
                </a:solidFill>
              </a:rPr>
              <a:t> </a:t>
            </a:r>
            <a:r>
              <a:rPr lang="fr-FR" dirty="0"/>
              <a:t>nécessaire pour le traitement. </a:t>
            </a:r>
          </a:p>
          <a:p>
            <a:pPr algn="l">
              <a:lnSpc>
                <a:spcPts val="2700"/>
              </a:lnSpc>
              <a:spcBef>
                <a:spcPts val="0"/>
              </a:spcBef>
              <a:tabLst>
                <a:tab pos="530225" algn="l"/>
              </a:tabLst>
            </a:pPr>
            <a:endParaRPr lang="fr-FR" dirty="0"/>
          </a:p>
          <a:p>
            <a:pPr marL="342900" indent="-342900" algn="l">
              <a:lnSpc>
                <a:spcPts val="2700"/>
              </a:lnSpc>
              <a:spcBef>
                <a:spcPts val="0"/>
              </a:spcBef>
              <a:buFont typeface="Arial" panose="020B0604020202020204" pitchFamily="34" charset="0"/>
              <a:buChar char="•"/>
              <a:tabLst>
                <a:tab pos="530225" algn="l"/>
              </a:tabLst>
            </a:pPr>
            <a:r>
              <a:rPr lang="fr-FR" i="1" dirty="0" smtClean="0"/>
              <a:t>Estimation </a:t>
            </a:r>
            <a:r>
              <a:rPr lang="fr-FR" i="1" dirty="0"/>
              <a:t>des coûts de fonctionnement du traitement CEP = 1 à 100 €/tonnes.</a:t>
            </a:r>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43</a:t>
            </a:fld>
            <a:endParaRPr lang="fr-FR" dirty="0"/>
          </a:p>
        </p:txBody>
      </p:sp>
      <p:sp>
        <p:nvSpPr>
          <p:cNvPr id="8" name="ZoneTexte 7">
            <a:extLst>
              <a:ext uri="{FF2B5EF4-FFF2-40B4-BE49-F238E27FC236}">
                <a16:creationId xmlns:a16="http://schemas.microsoft.com/office/drawing/2014/main" id="{ACDB4084-F4F1-5046-ABD7-31725E5598EC}"/>
              </a:ext>
            </a:extLst>
          </p:cNvPr>
          <p:cNvSpPr txBox="1"/>
          <p:nvPr/>
        </p:nvSpPr>
        <p:spPr>
          <a:xfrm>
            <a:off x="5542844" y="5374693"/>
            <a:ext cx="5094539" cy="1384995"/>
          </a:xfrm>
          <a:prstGeom prst="rect">
            <a:avLst/>
          </a:prstGeom>
          <a:noFill/>
        </p:spPr>
        <p:txBody>
          <a:bodyPr wrap="square" rtlCol="0">
            <a:spAutoFit/>
          </a:bodyPr>
          <a:lstStyle/>
          <a:p>
            <a:pPr algn="r"/>
            <a:r>
              <a:rPr lang="fr-FR" sz="1400" i="1" dirty="0">
                <a:solidFill>
                  <a:schemeClr val="bg2"/>
                </a:solidFill>
              </a:rPr>
              <a:t>Aperçu de </a:t>
            </a:r>
            <a:r>
              <a:rPr lang="fr-FR" sz="1400" b="1" i="1" dirty="0">
                <a:solidFill>
                  <a:srgbClr val="206580"/>
                </a:solidFill>
              </a:rPr>
              <a:t>l'intensité de traitement requise </a:t>
            </a:r>
            <a:r>
              <a:rPr lang="fr-FR" sz="1400" i="1" dirty="0">
                <a:solidFill>
                  <a:schemeClr val="bg2"/>
                </a:solidFill>
              </a:rPr>
              <a:t>pour l'application des CEP afin d'induire des réactions de stress, la désintégration des cellules végétales ou animales et l'inactivation microbienne en comparaison avec un traitement MEF ou un chauffage ohmique. Au-delà d'un apport énergétique de 250 kJ/kg, des effets thermiques prédominants apparaissent (d'après </a:t>
            </a:r>
            <a:r>
              <a:rPr lang="fr-FR" sz="1400" i="1" dirty="0" err="1">
                <a:solidFill>
                  <a:schemeClr val="bg2"/>
                </a:solidFill>
              </a:rPr>
              <a:t>Toepfl</a:t>
            </a:r>
            <a:r>
              <a:rPr lang="fr-FR" sz="1400" i="1" dirty="0">
                <a:solidFill>
                  <a:schemeClr val="bg2"/>
                </a:solidFill>
              </a:rPr>
              <a:t>, 2006).</a:t>
            </a:r>
          </a:p>
        </p:txBody>
      </p:sp>
      <p:pic>
        <p:nvPicPr>
          <p:cNvPr id="5" name="Image 4">
            <a:extLst>
              <a:ext uri="{FF2B5EF4-FFF2-40B4-BE49-F238E27FC236}">
                <a16:creationId xmlns:a16="http://schemas.microsoft.com/office/drawing/2014/main" id="{55197C87-8CCE-7D48-8B4C-D95BDDE5DF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7421" y="1296538"/>
            <a:ext cx="5566923" cy="3945600"/>
          </a:xfrm>
          <a:prstGeom prst="rect">
            <a:avLst/>
          </a:prstGeom>
        </p:spPr>
      </p:pic>
      <p:sp>
        <p:nvSpPr>
          <p:cNvPr id="11" name="Espace réservé du texte 4"/>
          <p:cNvSpPr>
            <a:spLocks noGrp="1"/>
          </p:cNvSpPr>
          <p:nvPr>
            <p:ph type="body" sz="quarter" idx="12"/>
          </p:nvPr>
        </p:nvSpPr>
        <p:spPr>
          <a:xfrm>
            <a:off x="107950" y="122238"/>
            <a:ext cx="10583863" cy="350837"/>
          </a:xfrm>
        </p:spPr>
        <p:txBody>
          <a:bodyPr/>
          <a:lstStyle/>
          <a:p>
            <a:r>
              <a:rPr lang="fr-FR" sz="2400" dirty="0" smtClean="0"/>
              <a:t>7.3. LE DIMENSIONNEMENT D'UN ÉQUIPEMENT CEP</a:t>
            </a:r>
          </a:p>
          <a:p>
            <a:endParaRPr lang="fr-FR" sz="2400" dirty="0"/>
          </a:p>
        </p:txBody>
      </p:sp>
    </p:spTree>
    <p:extLst>
      <p:ext uri="{BB962C8B-B14F-4D97-AF65-F5344CB8AC3E}">
        <p14:creationId xmlns:p14="http://schemas.microsoft.com/office/powerpoint/2010/main" val="2314288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21"/>
          </p:nvPr>
        </p:nvSpPr>
        <p:spPr>
          <a:xfrm>
            <a:off x="601516" y="1789726"/>
            <a:ext cx="9411164" cy="4801574"/>
          </a:xfrm>
        </p:spPr>
        <p:txBody>
          <a:bodyPr/>
          <a:lstStyle/>
          <a:p>
            <a:pPr>
              <a:spcAft>
                <a:spcPts val="600"/>
              </a:spcAft>
            </a:pPr>
            <a:r>
              <a:rPr lang="fr-FR" dirty="0">
                <a:solidFill>
                  <a:srgbClr val="97C2CF"/>
                </a:solidFill>
              </a:rPr>
              <a:t>1. Introduction</a:t>
            </a:r>
          </a:p>
          <a:p>
            <a:pPr>
              <a:spcAft>
                <a:spcPts val="600"/>
              </a:spcAft>
            </a:pPr>
            <a:r>
              <a:rPr lang="fr-FR" dirty="0">
                <a:solidFill>
                  <a:srgbClr val="97C2CF"/>
                </a:solidFill>
              </a:rPr>
              <a:t>2. Principes des champs électriques pulsés</a:t>
            </a:r>
          </a:p>
          <a:p>
            <a:pPr>
              <a:spcAft>
                <a:spcPts val="600"/>
              </a:spcAft>
            </a:pPr>
            <a:r>
              <a:rPr lang="fr-FR" dirty="0">
                <a:solidFill>
                  <a:srgbClr val="97C2CF"/>
                </a:solidFill>
              </a:rPr>
              <a:t>3. Mécanismes d'électro-perméabilisation</a:t>
            </a:r>
          </a:p>
          <a:p>
            <a:pPr>
              <a:spcAft>
                <a:spcPts val="600"/>
              </a:spcAft>
            </a:pPr>
            <a:r>
              <a:rPr lang="fr-FR" dirty="0">
                <a:solidFill>
                  <a:srgbClr val="97C2CF"/>
                </a:solidFill>
              </a:rPr>
              <a:t>4. Impacts sur les micro-organismes</a:t>
            </a:r>
          </a:p>
          <a:p>
            <a:pPr>
              <a:spcAft>
                <a:spcPts val="600"/>
              </a:spcAft>
            </a:pPr>
            <a:r>
              <a:rPr lang="fr-FR" dirty="0">
                <a:solidFill>
                  <a:srgbClr val="97C2CF"/>
                </a:solidFill>
              </a:rPr>
              <a:t>5. Impacts sur les enzymes et les constituants </a:t>
            </a:r>
          </a:p>
          <a:p>
            <a:pPr>
              <a:spcAft>
                <a:spcPts val="600"/>
              </a:spcAft>
            </a:pPr>
            <a:r>
              <a:rPr lang="fr-FR" dirty="0">
                <a:solidFill>
                  <a:srgbClr val="97C2CF"/>
                </a:solidFill>
              </a:rPr>
              <a:t>6. Influence des facteurs procédés et des facteurs produits</a:t>
            </a:r>
          </a:p>
          <a:p>
            <a:pPr>
              <a:spcAft>
                <a:spcPts val="600"/>
              </a:spcAft>
            </a:pPr>
            <a:r>
              <a:rPr lang="fr-FR" dirty="0">
                <a:solidFill>
                  <a:srgbClr val="97C2CF"/>
                </a:solidFill>
              </a:rPr>
              <a:t>7. Équipements et dimensionnement</a:t>
            </a:r>
          </a:p>
          <a:p>
            <a:pPr>
              <a:spcAft>
                <a:spcPts val="600"/>
              </a:spcAft>
            </a:pPr>
            <a:r>
              <a:rPr lang="fr-FR" b="1" dirty="0"/>
              <a:t>8. Applications des champs électriques pulsés</a:t>
            </a:r>
          </a:p>
          <a:p>
            <a:pPr>
              <a:spcAft>
                <a:spcPts val="600"/>
              </a:spcAft>
            </a:pPr>
            <a:r>
              <a:rPr lang="fr-FR" dirty="0">
                <a:solidFill>
                  <a:srgbClr val="97C2CF"/>
                </a:solidFill>
              </a:rPr>
              <a:t>9. Conclusions</a:t>
            </a:r>
          </a:p>
          <a:p>
            <a:endParaRPr lang="fr-FR" dirty="0"/>
          </a:p>
        </p:txBody>
      </p:sp>
      <p:sp>
        <p:nvSpPr>
          <p:cNvPr id="4" name="Espace réservé du numéro de diapositive 3"/>
          <p:cNvSpPr>
            <a:spLocks noGrp="1"/>
          </p:cNvSpPr>
          <p:nvPr>
            <p:ph type="sldNum" sz="quarter" idx="4294967295"/>
          </p:nvPr>
        </p:nvSpPr>
        <p:spPr>
          <a:xfrm>
            <a:off x="10144125" y="7235825"/>
            <a:ext cx="547688" cy="306388"/>
          </a:xfrm>
          <a:prstGeom prst="rect">
            <a:avLst/>
          </a:prstGeom>
        </p:spPr>
        <p:txBody>
          <a:bodyPr/>
          <a:lstStyle/>
          <a:p>
            <a:fld id="{60906FEA-6988-4954-96AA-94004BCD4A9A}" type="slidenum">
              <a:rPr lang="fr-FR" smtClean="0"/>
              <a:pPr/>
              <a:t>44</a:t>
            </a:fld>
            <a:endParaRPr lang="fr-FR" dirty="0"/>
          </a:p>
        </p:txBody>
      </p:sp>
    </p:spTree>
    <p:extLst>
      <p:ext uri="{BB962C8B-B14F-4D97-AF65-F5344CB8AC3E}">
        <p14:creationId xmlns:p14="http://schemas.microsoft.com/office/powerpoint/2010/main" val="11225936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1"/>
          </p:nvPr>
        </p:nvSpPr>
        <p:spPr/>
        <p:txBody>
          <a:bodyPr/>
          <a:lstStyle/>
          <a:p>
            <a:r>
              <a:rPr lang="fr-FR" dirty="0"/>
              <a:t>8. Applications des CEP</a:t>
            </a:r>
          </a:p>
          <a:p>
            <a:endParaRPr lang="fr-FR" dirty="0"/>
          </a:p>
        </p:txBody>
      </p:sp>
      <p:sp>
        <p:nvSpPr>
          <p:cNvPr id="5" name="Espace réservé du texte 4"/>
          <p:cNvSpPr>
            <a:spLocks noGrp="1"/>
          </p:cNvSpPr>
          <p:nvPr>
            <p:ph type="body" sz="quarter" idx="12"/>
          </p:nvPr>
        </p:nvSpPr>
        <p:spPr/>
        <p:txBody>
          <a:bodyPr/>
          <a:lstStyle/>
          <a:p>
            <a:r>
              <a:rPr lang="fr-FR" sz="2400" dirty="0" smtClean="0"/>
              <a:t>8.1. APPLICATIONS POTENTIELLES</a:t>
            </a:r>
            <a:endParaRPr lang="fr-FR" sz="2400" dirty="0"/>
          </a:p>
        </p:txBody>
      </p:sp>
      <p:sp>
        <p:nvSpPr>
          <p:cNvPr id="6" name="Espace réservé du texte 5"/>
          <p:cNvSpPr>
            <a:spLocks noGrp="1"/>
          </p:cNvSpPr>
          <p:nvPr>
            <p:ph type="body" sz="quarter" idx="13"/>
          </p:nvPr>
        </p:nvSpPr>
        <p:spPr>
          <a:xfrm>
            <a:off x="331787" y="1146175"/>
            <a:ext cx="9758510" cy="4246563"/>
          </a:xfrm>
        </p:spPr>
        <p:txBody>
          <a:bodyPr/>
          <a:lstStyle/>
          <a:p>
            <a:pPr algn="l">
              <a:lnSpc>
                <a:spcPts val="2700"/>
              </a:lnSpc>
              <a:spcBef>
                <a:spcPts val="0"/>
              </a:spcBef>
              <a:tabLst>
                <a:tab pos="530225" algn="l"/>
              </a:tabLst>
            </a:pPr>
            <a:r>
              <a:rPr lang="fr-FR" dirty="0"/>
              <a:t>Les mécanismes induits par les technologies CEP…</a:t>
            </a:r>
          </a:p>
          <a:p>
            <a:pPr marL="342900" indent="-342900" algn="l">
              <a:lnSpc>
                <a:spcPts val="2700"/>
              </a:lnSpc>
              <a:spcBef>
                <a:spcPts val="0"/>
              </a:spcBef>
              <a:buClr>
                <a:schemeClr val="bg2"/>
              </a:buClr>
              <a:buFont typeface="Arial" panose="020B0604020202020204" pitchFamily="34" charset="0"/>
              <a:buChar char="•"/>
              <a:tabLst>
                <a:tab pos="530225" algn="l"/>
              </a:tabLst>
            </a:pPr>
            <a:r>
              <a:rPr lang="fr-FR" b="1" dirty="0" smtClean="0">
                <a:solidFill>
                  <a:srgbClr val="206580"/>
                </a:solidFill>
              </a:rPr>
              <a:t>Perméabilisation</a:t>
            </a:r>
            <a:r>
              <a:rPr lang="fr-FR" dirty="0" smtClean="0">
                <a:solidFill>
                  <a:srgbClr val="206580"/>
                </a:solidFill>
              </a:rPr>
              <a:t> </a:t>
            </a:r>
            <a:r>
              <a:rPr lang="fr-FR" dirty="0"/>
              <a:t>des membranes cellulaires favorisant les échanges de matières </a:t>
            </a:r>
          </a:p>
          <a:p>
            <a:pPr algn="l">
              <a:lnSpc>
                <a:spcPts val="2700"/>
              </a:lnSpc>
              <a:spcBef>
                <a:spcPts val="0"/>
              </a:spcBef>
              <a:tabLst>
                <a:tab pos="530225" algn="l"/>
              </a:tabLst>
            </a:pPr>
            <a:r>
              <a:rPr lang="fr-FR" dirty="0"/>
              <a:t>	de part et d'autre de la membrane, </a:t>
            </a:r>
          </a:p>
          <a:p>
            <a:pPr marL="342900" indent="-342900" algn="l">
              <a:lnSpc>
                <a:spcPts val="2700"/>
              </a:lnSpc>
              <a:spcBef>
                <a:spcPts val="0"/>
              </a:spcBef>
              <a:buClr>
                <a:schemeClr val="bg2"/>
              </a:buClr>
              <a:buFont typeface="Arial" panose="020B0604020202020204" pitchFamily="34" charset="0"/>
              <a:buChar char="•"/>
              <a:tabLst>
                <a:tab pos="530225" algn="l"/>
              </a:tabLst>
            </a:pPr>
            <a:r>
              <a:rPr lang="fr-FR" b="1" dirty="0" smtClean="0">
                <a:solidFill>
                  <a:srgbClr val="206580"/>
                </a:solidFill>
              </a:rPr>
              <a:t>Inactivation </a:t>
            </a:r>
            <a:r>
              <a:rPr lang="fr-FR" b="1" dirty="0">
                <a:solidFill>
                  <a:srgbClr val="206580"/>
                </a:solidFill>
              </a:rPr>
              <a:t>des formes végétatives </a:t>
            </a:r>
            <a:r>
              <a:rPr lang="fr-FR" dirty="0"/>
              <a:t>des micro-organismes à basse température </a:t>
            </a:r>
          </a:p>
          <a:p>
            <a:pPr algn="l">
              <a:lnSpc>
                <a:spcPts val="2700"/>
              </a:lnSpc>
              <a:spcBef>
                <a:spcPts val="0"/>
              </a:spcBef>
              <a:tabLst>
                <a:tab pos="530225" algn="l"/>
              </a:tabLst>
            </a:pPr>
            <a:r>
              <a:rPr lang="fr-FR" dirty="0"/>
              <a:t>	dans les aliments liquides,</a:t>
            </a:r>
          </a:p>
          <a:p>
            <a:pPr algn="l">
              <a:lnSpc>
                <a:spcPts val="2700"/>
              </a:lnSpc>
              <a:spcBef>
                <a:spcPts val="0"/>
              </a:spcBef>
              <a:tabLst>
                <a:tab pos="530225" algn="l"/>
              </a:tabLst>
            </a:pPr>
            <a:endParaRPr lang="fr-FR" dirty="0"/>
          </a:p>
          <a:p>
            <a:pPr algn="l">
              <a:lnSpc>
                <a:spcPts val="2700"/>
              </a:lnSpc>
              <a:spcBef>
                <a:spcPts val="0"/>
              </a:spcBef>
              <a:tabLst>
                <a:tab pos="530225" algn="l"/>
              </a:tabLst>
            </a:pPr>
            <a:r>
              <a:rPr lang="fr-FR" dirty="0"/>
              <a:t>… permettent d'envisager </a:t>
            </a:r>
            <a:r>
              <a:rPr lang="fr-FR" b="1" dirty="0">
                <a:solidFill>
                  <a:srgbClr val="206580"/>
                </a:solidFill>
              </a:rPr>
              <a:t>plusieurs applications </a:t>
            </a:r>
            <a:r>
              <a:rPr lang="fr-FR" b="1" dirty="0"/>
              <a:t>:</a:t>
            </a:r>
            <a:endParaRPr lang="fr-FR" dirty="0"/>
          </a:p>
          <a:p>
            <a:pPr marL="342900" indent="-342900" algn="l">
              <a:lnSpc>
                <a:spcPts val="2700"/>
              </a:lnSpc>
              <a:spcBef>
                <a:spcPts val="0"/>
              </a:spcBef>
              <a:buClr>
                <a:schemeClr val="bg2"/>
              </a:buClr>
              <a:buFont typeface="Arial" panose="020B0604020202020204" pitchFamily="34" charset="0"/>
              <a:buChar char="•"/>
              <a:tabLst>
                <a:tab pos="530225" algn="l"/>
              </a:tabLst>
            </a:pPr>
            <a:r>
              <a:rPr lang="fr-FR" b="1" dirty="0" smtClean="0">
                <a:solidFill>
                  <a:srgbClr val="206580"/>
                </a:solidFill>
              </a:rPr>
              <a:t>Pasteurisation</a:t>
            </a:r>
            <a:r>
              <a:rPr lang="fr-FR" dirty="0" smtClean="0"/>
              <a:t> </a:t>
            </a:r>
            <a:r>
              <a:rPr lang="fr-FR" dirty="0"/>
              <a:t>des aliments liquides et </a:t>
            </a:r>
            <a:r>
              <a:rPr lang="fr-FR" dirty="0" smtClean="0"/>
              <a:t>semi-liquides</a:t>
            </a:r>
            <a:endParaRPr lang="fr-FR" dirty="0"/>
          </a:p>
          <a:p>
            <a:pPr marL="342900" indent="-342900" algn="l">
              <a:lnSpc>
                <a:spcPts val="2700"/>
              </a:lnSpc>
              <a:spcBef>
                <a:spcPts val="0"/>
              </a:spcBef>
              <a:buFont typeface="Arial" panose="020B0604020202020204" pitchFamily="34" charset="0"/>
              <a:buChar char="•"/>
              <a:tabLst>
                <a:tab pos="530225" algn="l"/>
              </a:tabLst>
            </a:pPr>
            <a:r>
              <a:rPr lang="fr-FR" dirty="0" smtClean="0"/>
              <a:t>Amélioration </a:t>
            </a:r>
            <a:r>
              <a:rPr lang="fr-FR" dirty="0"/>
              <a:t>des </a:t>
            </a:r>
            <a:r>
              <a:rPr lang="fr-FR" b="1" dirty="0">
                <a:solidFill>
                  <a:srgbClr val="206580"/>
                </a:solidFill>
              </a:rPr>
              <a:t>procédés d'extraction </a:t>
            </a:r>
            <a:r>
              <a:rPr lang="fr-FR" dirty="0"/>
              <a:t>des contenus cellulaires (extraction de jus</a:t>
            </a:r>
            <a:r>
              <a:rPr lang="fr-FR" dirty="0" smtClean="0"/>
              <a:t>)</a:t>
            </a:r>
            <a:endParaRPr lang="fr-FR" dirty="0"/>
          </a:p>
          <a:p>
            <a:pPr marL="342900" indent="-342900" algn="l">
              <a:lnSpc>
                <a:spcPts val="2700"/>
              </a:lnSpc>
              <a:spcBef>
                <a:spcPts val="0"/>
              </a:spcBef>
              <a:buFont typeface="Arial" panose="020B0604020202020204" pitchFamily="34" charset="0"/>
              <a:buChar char="•"/>
              <a:tabLst>
                <a:tab pos="530225" algn="l"/>
              </a:tabLst>
            </a:pPr>
            <a:r>
              <a:rPr lang="fr-FR" dirty="0" smtClean="0"/>
              <a:t>Amélioration </a:t>
            </a:r>
            <a:r>
              <a:rPr lang="fr-FR" dirty="0"/>
              <a:t>des </a:t>
            </a:r>
            <a:r>
              <a:rPr lang="fr-FR" b="1" dirty="0">
                <a:solidFill>
                  <a:srgbClr val="206580"/>
                </a:solidFill>
              </a:rPr>
              <a:t>procédés de </a:t>
            </a:r>
            <a:r>
              <a:rPr lang="fr-FR" b="1" dirty="0" smtClean="0">
                <a:solidFill>
                  <a:srgbClr val="206580"/>
                </a:solidFill>
              </a:rPr>
              <a:t>séchage</a:t>
            </a:r>
            <a:endParaRPr lang="fr-FR" dirty="0"/>
          </a:p>
          <a:p>
            <a:pPr marL="342900" indent="-342900" algn="l">
              <a:lnSpc>
                <a:spcPts val="2700"/>
              </a:lnSpc>
              <a:spcBef>
                <a:spcPts val="0"/>
              </a:spcBef>
              <a:buFont typeface="Arial" panose="020B0604020202020204" pitchFamily="34" charset="0"/>
              <a:buChar char="•"/>
              <a:tabLst>
                <a:tab pos="530225" algn="l"/>
              </a:tabLst>
            </a:pPr>
            <a:r>
              <a:rPr lang="fr-FR" dirty="0" smtClean="0"/>
              <a:t>Amélioration </a:t>
            </a:r>
            <a:r>
              <a:rPr lang="fr-FR" dirty="0"/>
              <a:t>des </a:t>
            </a:r>
            <a:r>
              <a:rPr lang="fr-FR" b="1" dirty="0">
                <a:solidFill>
                  <a:srgbClr val="206580"/>
                </a:solidFill>
              </a:rPr>
              <a:t>procédés de </a:t>
            </a:r>
            <a:r>
              <a:rPr lang="fr-FR" b="1" dirty="0" smtClean="0">
                <a:solidFill>
                  <a:srgbClr val="206580"/>
                </a:solidFill>
              </a:rPr>
              <a:t>marinage</a:t>
            </a:r>
            <a:endParaRPr lang="fr-FR" dirty="0">
              <a:solidFill>
                <a:srgbClr val="206580"/>
              </a:solidFill>
            </a:endParaRPr>
          </a:p>
          <a:p>
            <a:pPr marL="342900" indent="-342900" algn="l">
              <a:lnSpc>
                <a:spcPts val="2700"/>
              </a:lnSpc>
              <a:spcBef>
                <a:spcPts val="0"/>
              </a:spcBef>
              <a:buFont typeface="Arial" panose="020B0604020202020204" pitchFamily="34" charset="0"/>
              <a:buChar char="•"/>
              <a:tabLst>
                <a:tab pos="530225" algn="l"/>
              </a:tabLst>
            </a:pPr>
            <a:r>
              <a:rPr lang="fr-FR" dirty="0" smtClean="0"/>
              <a:t>Amélioration </a:t>
            </a:r>
            <a:r>
              <a:rPr lang="fr-FR" dirty="0"/>
              <a:t>des </a:t>
            </a:r>
            <a:r>
              <a:rPr lang="fr-FR" b="1" dirty="0">
                <a:solidFill>
                  <a:srgbClr val="206580"/>
                </a:solidFill>
              </a:rPr>
              <a:t>procédés de </a:t>
            </a:r>
            <a:r>
              <a:rPr lang="fr-FR" b="1" dirty="0" smtClean="0">
                <a:solidFill>
                  <a:srgbClr val="206580"/>
                </a:solidFill>
              </a:rPr>
              <a:t>friture</a:t>
            </a:r>
            <a:endParaRPr lang="fr-FR" dirty="0">
              <a:solidFill>
                <a:srgbClr val="206580"/>
              </a:solidFill>
            </a:endParaRPr>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45</a:t>
            </a:fld>
            <a:endParaRPr lang="fr-FR" dirty="0"/>
          </a:p>
        </p:txBody>
      </p:sp>
      <p:pic>
        <p:nvPicPr>
          <p:cNvPr id="11" name="Image 10">
            <a:extLst>
              <a:ext uri="{FF2B5EF4-FFF2-40B4-BE49-F238E27FC236}">
                <a16:creationId xmlns:a16="http://schemas.microsoft.com/office/drawing/2014/main" id="{873117E3-2E9F-9744-B35F-8905DC6B6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6959" y="4356100"/>
            <a:ext cx="5118825" cy="2412695"/>
          </a:xfrm>
          <a:prstGeom prst="rect">
            <a:avLst/>
          </a:prstGeom>
          <a:ln>
            <a:solidFill>
              <a:schemeClr val="bg2"/>
            </a:solidFill>
          </a:ln>
        </p:spPr>
      </p:pic>
      <p:sp>
        <p:nvSpPr>
          <p:cNvPr id="13" name="ZoneTexte 12">
            <a:extLst>
              <a:ext uri="{FF2B5EF4-FFF2-40B4-BE49-F238E27FC236}">
                <a16:creationId xmlns:a16="http://schemas.microsoft.com/office/drawing/2014/main" id="{3C9CD3D2-A8DE-D147-9ADD-CF0AFE219B68}"/>
              </a:ext>
            </a:extLst>
          </p:cNvPr>
          <p:cNvSpPr txBox="1"/>
          <p:nvPr/>
        </p:nvSpPr>
        <p:spPr>
          <a:xfrm>
            <a:off x="4888089" y="6847997"/>
            <a:ext cx="5176866" cy="523220"/>
          </a:xfrm>
          <a:prstGeom prst="rect">
            <a:avLst/>
          </a:prstGeom>
          <a:noFill/>
        </p:spPr>
        <p:txBody>
          <a:bodyPr wrap="square" rtlCol="0">
            <a:spAutoFit/>
          </a:bodyPr>
          <a:lstStyle/>
          <a:p>
            <a:pPr algn="r"/>
            <a:r>
              <a:rPr lang="fr-FR" sz="1400" b="1" i="1" dirty="0">
                <a:solidFill>
                  <a:srgbClr val="206580"/>
                </a:solidFill>
              </a:rPr>
              <a:t>Processus de perméabilisation </a:t>
            </a:r>
            <a:r>
              <a:rPr lang="fr-FR" sz="1400" i="1" dirty="0">
                <a:solidFill>
                  <a:schemeClr val="bg2"/>
                </a:solidFill>
              </a:rPr>
              <a:t>des membranes cellulaires par les CEP et </a:t>
            </a:r>
            <a:r>
              <a:rPr lang="fr-FR" sz="1400" b="1" i="1" dirty="0">
                <a:solidFill>
                  <a:srgbClr val="206580"/>
                </a:solidFill>
              </a:rPr>
              <a:t>applications</a:t>
            </a:r>
            <a:r>
              <a:rPr lang="fr-FR" sz="1400" i="1" dirty="0">
                <a:solidFill>
                  <a:schemeClr val="bg2"/>
                </a:solidFill>
              </a:rPr>
              <a:t> fonctionnelles (d'après </a:t>
            </a:r>
            <a:r>
              <a:rPr lang="fr-FR" sz="1400" i="1" dirty="0" err="1">
                <a:solidFill>
                  <a:schemeClr val="bg2"/>
                </a:solidFill>
              </a:rPr>
              <a:t>Arshald</a:t>
            </a:r>
            <a:r>
              <a:rPr lang="fr-FR" sz="1400" i="1" dirty="0">
                <a:solidFill>
                  <a:schemeClr val="bg2"/>
                </a:solidFill>
              </a:rPr>
              <a:t> et al., 2021).</a:t>
            </a:r>
          </a:p>
        </p:txBody>
      </p:sp>
    </p:spTree>
    <p:extLst>
      <p:ext uri="{BB962C8B-B14F-4D97-AF65-F5344CB8AC3E}">
        <p14:creationId xmlns:p14="http://schemas.microsoft.com/office/powerpoint/2010/main" val="26515700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3">
            <a:extLst>
              <a:ext uri="{FF2B5EF4-FFF2-40B4-BE49-F238E27FC236}">
                <a16:creationId xmlns:a16="http://schemas.microsoft.com/office/drawing/2014/main" id="{1DDC2CD0-D55E-6B43-8082-0A327FE8252B}"/>
              </a:ext>
            </a:extLst>
          </p:cNvPr>
          <p:cNvSpPr>
            <a:spLocks noGrp="1"/>
          </p:cNvSpPr>
          <p:nvPr>
            <p:ph type="body" sz="quarter" idx="11"/>
          </p:nvPr>
        </p:nvSpPr>
        <p:spPr/>
        <p:txBody>
          <a:bodyPr/>
          <a:lstStyle/>
          <a:p>
            <a:r>
              <a:rPr lang="fr-FR" dirty="0"/>
              <a:t>8. Applications des CEP</a:t>
            </a:r>
          </a:p>
          <a:p>
            <a:endParaRPr lang="fr-FR" dirty="0"/>
          </a:p>
        </p:txBody>
      </p:sp>
      <p:sp>
        <p:nvSpPr>
          <p:cNvPr id="5" name="Espace réservé du texte 4"/>
          <p:cNvSpPr>
            <a:spLocks noGrp="1"/>
          </p:cNvSpPr>
          <p:nvPr>
            <p:ph type="body" sz="quarter" idx="12"/>
          </p:nvPr>
        </p:nvSpPr>
        <p:spPr/>
        <p:txBody>
          <a:bodyPr/>
          <a:lstStyle/>
          <a:p>
            <a:r>
              <a:rPr lang="fr-FR" sz="2400" dirty="0" smtClean="0"/>
              <a:t>8.1. APPLICATIONS POTENTIELLES</a:t>
            </a:r>
            <a:endParaRPr lang="fr-FR" sz="2400" dirty="0"/>
          </a:p>
        </p:txBody>
      </p:sp>
      <p:sp>
        <p:nvSpPr>
          <p:cNvPr id="6" name="Espace réservé du texte 5"/>
          <p:cNvSpPr>
            <a:spLocks noGrp="1"/>
          </p:cNvSpPr>
          <p:nvPr>
            <p:ph type="body" sz="quarter" idx="13"/>
          </p:nvPr>
        </p:nvSpPr>
        <p:spPr>
          <a:xfrm>
            <a:off x="240299" y="963295"/>
            <a:ext cx="10028238" cy="784830"/>
          </a:xfrm>
        </p:spPr>
        <p:txBody>
          <a:bodyPr>
            <a:spAutoFit/>
          </a:bodyPr>
          <a:lstStyle/>
          <a:p>
            <a:pPr algn="l">
              <a:lnSpc>
                <a:spcPts val="2700"/>
              </a:lnSpc>
              <a:spcBef>
                <a:spcPts val="0"/>
              </a:spcBef>
              <a:tabLst>
                <a:tab pos="530225" algn="l"/>
              </a:tabLst>
            </a:pPr>
            <a:r>
              <a:rPr lang="fr-FR" dirty="0"/>
              <a:t>Les </a:t>
            </a:r>
            <a:r>
              <a:rPr lang="fr-FR" b="1" dirty="0">
                <a:solidFill>
                  <a:srgbClr val="206580"/>
                </a:solidFill>
              </a:rPr>
              <a:t>applications potentielles </a:t>
            </a:r>
            <a:r>
              <a:rPr lang="fr-FR" dirty="0"/>
              <a:t>des CEP dans l'industrie alimentaire</a:t>
            </a:r>
          </a:p>
          <a:p>
            <a:pPr algn="l">
              <a:lnSpc>
                <a:spcPts val="2700"/>
              </a:lnSpc>
              <a:spcBef>
                <a:spcPts val="0"/>
              </a:spcBef>
              <a:tabLst>
                <a:tab pos="530225" algn="l"/>
              </a:tabLst>
            </a:pPr>
            <a:r>
              <a:rPr lang="fr-FR" sz="1800" i="1" dirty="0"/>
              <a:t>(valeurs des paramètres de réglages)</a:t>
            </a:r>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46</a:t>
            </a:fld>
            <a:endParaRPr lang="fr-FR" dirty="0"/>
          </a:p>
        </p:txBody>
      </p:sp>
      <p:sp>
        <p:nvSpPr>
          <p:cNvPr id="11" name="ZoneTexte 10">
            <a:extLst>
              <a:ext uri="{FF2B5EF4-FFF2-40B4-BE49-F238E27FC236}">
                <a16:creationId xmlns:a16="http://schemas.microsoft.com/office/drawing/2014/main" id="{4EC73F6D-2940-724C-BDEF-68FC7D3D1BA5}"/>
              </a:ext>
            </a:extLst>
          </p:cNvPr>
          <p:cNvSpPr txBox="1"/>
          <p:nvPr/>
        </p:nvSpPr>
        <p:spPr>
          <a:xfrm>
            <a:off x="265529" y="6542589"/>
            <a:ext cx="4192171" cy="523220"/>
          </a:xfrm>
          <a:prstGeom prst="rect">
            <a:avLst/>
          </a:prstGeom>
          <a:noFill/>
        </p:spPr>
        <p:txBody>
          <a:bodyPr wrap="square" rtlCol="0">
            <a:spAutoFit/>
          </a:bodyPr>
          <a:lstStyle/>
          <a:p>
            <a:r>
              <a:rPr lang="fr-FR" sz="1400" b="1" i="1" dirty="0">
                <a:solidFill>
                  <a:srgbClr val="206580"/>
                </a:solidFill>
              </a:rPr>
              <a:t>Rôles des CEP </a:t>
            </a:r>
            <a:r>
              <a:rPr lang="fr-FR" sz="1400" i="1" dirty="0">
                <a:solidFill>
                  <a:schemeClr val="bg2"/>
                </a:solidFill>
              </a:rPr>
              <a:t>pour les opérations de transformation dans l'industrie alimentaire (d'après Arshad, 2020).</a:t>
            </a:r>
          </a:p>
        </p:txBody>
      </p:sp>
      <p:pic>
        <p:nvPicPr>
          <p:cNvPr id="13" name="Image 12">
            <a:extLst>
              <a:ext uri="{FF2B5EF4-FFF2-40B4-BE49-F238E27FC236}">
                <a16:creationId xmlns:a16="http://schemas.microsoft.com/office/drawing/2014/main" id="{B237DE14-B003-7543-8C5D-9DDD165FA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804" y="2172911"/>
            <a:ext cx="10315627" cy="4190353"/>
          </a:xfrm>
          <a:prstGeom prst="rect">
            <a:avLst/>
          </a:prstGeom>
          <a:ln>
            <a:solidFill>
              <a:schemeClr val="bg2"/>
            </a:solidFill>
          </a:ln>
        </p:spPr>
      </p:pic>
      <p:sp>
        <p:nvSpPr>
          <p:cNvPr id="2" name="Rectangle 1">
            <a:extLst>
              <a:ext uri="{FF2B5EF4-FFF2-40B4-BE49-F238E27FC236}">
                <a16:creationId xmlns:a16="http://schemas.microsoft.com/office/drawing/2014/main" id="{D3D4596A-178E-7946-A26A-AB8BDFBBDF40}"/>
              </a:ext>
            </a:extLst>
          </p:cNvPr>
          <p:cNvSpPr/>
          <p:nvPr/>
        </p:nvSpPr>
        <p:spPr>
          <a:xfrm>
            <a:off x="230804" y="2696899"/>
            <a:ext cx="1760042" cy="3666365"/>
          </a:xfrm>
          <a:prstGeom prst="rect">
            <a:avLst/>
          </a:prstGeom>
          <a:noFill/>
          <a:ln w="57150">
            <a:solidFill>
              <a:srgbClr val="206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3C319AA9-1A4D-4F49-BC7D-F237E3BB7E87}"/>
              </a:ext>
            </a:extLst>
          </p:cNvPr>
          <p:cNvSpPr/>
          <p:nvPr/>
        </p:nvSpPr>
        <p:spPr>
          <a:xfrm>
            <a:off x="256390" y="2687174"/>
            <a:ext cx="10315627" cy="1388964"/>
          </a:xfrm>
          <a:prstGeom prst="rect">
            <a:avLst/>
          </a:prstGeom>
          <a:noFill/>
          <a:ln w="38100">
            <a:solidFill>
              <a:srgbClr val="206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238386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756976-AF12-6846-81A0-814668CE40CC}"/>
              </a:ext>
            </a:extLst>
          </p:cNvPr>
          <p:cNvSpPr/>
          <p:nvPr/>
        </p:nvSpPr>
        <p:spPr bwMode="auto">
          <a:xfrm>
            <a:off x="382587" y="882411"/>
            <a:ext cx="9926638" cy="1946108"/>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16" name="Espace réservé du texte 3">
            <a:extLst>
              <a:ext uri="{FF2B5EF4-FFF2-40B4-BE49-F238E27FC236}">
                <a16:creationId xmlns:a16="http://schemas.microsoft.com/office/drawing/2014/main" id="{C4733F64-5031-B649-A6BF-C046553A0668}"/>
              </a:ext>
            </a:extLst>
          </p:cNvPr>
          <p:cNvSpPr>
            <a:spLocks noGrp="1"/>
          </p:cNvSpPr>
          <p:nvPr>
            <p:ph type="body" sz="quarter" idx="11"/>
          </p:nvPr>
        </p:nvSpPr>
        <p:spPr/>
        <p:txBody>
          <a:bodyPr/>
          <a:lstStyle/>
          <a:p>
            <a:r>
              <a:rPr lang="fr-FR" dirty="0"/>
              <a:t>8. Applications des CEP</a:t>
            </a:r>
          </a:p>
          <a:p>
            <a:endParaRPr lang="fr-FR" dirty="0"/>
          </a:p>
        </p:txBody>
      </p:sp>
      <p:sp>
        <p:nvSpPr>
          <p:cNvPr id="5" name="Espace réservé du texte 4"/>
          <p:cNvSpPr>
            <a:spLocks noGrp="1"/>
          </p:cNvSpPr>
          <p:nvPr>
            <p:ph type="body" sz="quarter" idx="12"/>
          </p:nvPr>
        </p:nvSpPr>
        <p:spPr/>
        <p:txBody>
          <a:bodyPr/>
          <a:lstStyle/>
          <a:p>
            <a:r>
              <a:rPr lang="fr-FR" sz="2400" dirty="0" smtClean="0"/>
              <a:t>8.2. PASTEURISATION DES ALIMENTS LIQUIDES ET SEMI-LIQUIDES </a:t>
            </a:r>
            <a:endParaRPr lang="fr-FR" sz="2400" dirty="0"/>
          </a:p>
        </p:txBody>
      </p:sp>
      <p:sp>
        <p:nvSpPr>
          <p:cNvPr id="6" name="Espace réservé du texte 5"/>
          <p:cNvSpPr>
            <a:spLocks noGrp="1"/>
          </p:cNvSpPr>
          <p:nvPr>
            <p:ph type="body" sz="quarter" idx="13"/>
          </p:nvPr>
        </p:nvSpPr>
        <p:spPr>
          <a:xfrm>
            <a:off x="541176" y="926719"/>
            <a:ext cx="9828334" cy="1823576"/>
          </a:xfrm>
        </p:spPr>
        <p:txBody>
          <a:bodyPr wrap="square">
            <a:spAutoFit/>
          </a:bodyPr>
          <a:lstStyle/>
          <a:p>
            <a:pPr algn="l">
              <a:lnSpc>
                <a:spcPts val="2700"/>
              </a:lnSpc>
              <a:spcBef>
                <a:spcPts val="0"/>
              </a:spcBef>
            </a:pPr>
            <a:r>
              <a:rPr lang="fr-FR" b="1" dirty="0">
                <a:solidFill>
                  <a:srgbClr val="206580"/>
                </a:solidFill>
              </a:rPr>
              <a:t>PASTEURISATION DES ALIMENTS LIQUIDES</a:t>
            </a:r>
          </a:p>
          <a:p>
            <a:pPr marL="342900" indent="-342900" algn="l">
              <a:lnSpc>
                <a:spcPts val="2700"/>
              </a:lnSpc>
              <a:spcBef>
                <a:spcPts val="0"/>
              </a:spcBef>
              <a:buFont typeface="Arial" panose="020B0604020202020204" pitchFamily="34" charset="0"/>
              <a:buChar char="•"/>
            </a:pPr>
            <a:r>
              <a:rPr lang="fr-FR" dirty="0" smtClean="0"/>
              <a:t>Inactivation </a:t>
            </a:r>
            <a:r>
              <a:rPr lang="fr-FR" dirty="0"/>
              <a:t>des </a:t>
            </a:r>
            <a:r>
              <a:rPr lang="fr-FR" b="1" dirty="0">
                <a:solidFill>
                  <a:srgbClr val="206580"/>
                </a:solidFill>
              </a:rPr>
              <a:t>formes végétatives des micro-organismes</a:t>
            </a:r>
            <a:r>
              <a:rPr lang="fr-FR" dirty="0"/>
              <a:t>,</a:t>
            </a:r>
            <a:r>
              <a:rPr lang="fr-FR" b="1" dirty="0">
                <a:solidFill>
                  <a:srgbClr val="157CC6"/>
                </a:solidFill>
              </a:rPr>
              <a:t> </a:t>
            </a:r>
            <a:r>
              <a:rPr lang="fr-FR" dirty="0"/>
              <a:t>à basse température, dans les aliments liquides et semi-liquides </a:t>
            </a:r>
            <a:r>
              <a:rPr lang="fr-FR" i="1" dirty="0"/>
              <a:t>(également décontamination des eaux usées</a:t>
            </a:r>
            <a:r>
              <a:rPr lang="fr-FR" i="1" dirty="0" smtClean="0"/>
              <a:t>)</a:t>
            </a:r>
            <a:endParaRPr lang="fr-FR" i="1" dirty="0"/>
          </a:p>
          <a:p>
            <a:pPr marL="342900" indent="-342900" algn="l">
              <a:lnSpc>
                <a:spcPts val="2700"/>
              </a:lnSpc>
              <a:spcBef>
                <a:spcPts val="0"/>
              </a:spcBef>
              <a:buFont typeface="Arial" panose="020B0604020202020204" pitchFamily="34" charset="0"/>
              <a:buChar char="•"/>
            </a:pPr>
            <a:r>
              <a:rPr lang="fr-FR" b="1" dirty="0" smtClean="0">
                <a:solidFill>
                  <a:srgbClr val="206580"/>
                </a:solidFill>
              </a:rPr>
              <a:t>Effets </a:t>
            </a:r>
            <a:r>
              <a:rPr lang="fr-FR" b="1" dirty="0">
                <a:solidFill>
                  <a:srgbClr val="206580"/>
                </a:solidFill>
              </a:rPr>
              <a:t>synergiques </a:t>
            </a:r>
            <a:r>
              <a:rPr lang="fr-FR" dirty="0"/>
              <a:t>avec une </a:t>
            </a:r>
            <a:r>
              <a:rPr lang="fr-FR" b="1" dirty="0">
                <a:solidFill>
                  <a:srgbClr val="206580"/>
                </a:solidFill>
              </a:rPr>
              <a:t>augmentation de la </a:t>
            </a:r>
            <a:r>
              <a:rPr lang="fr-FR" b="1" dirty="0" smtClean="0">
                <a:solidFill>
                  <a:srgbClr val="206580"/>
                </a:solidFill>
              </a:rPr>
              <a:t>température</a:t>
            </a:r>
            <a:endParaRPr lang="fr-FR" dirty="0"/>
          </a:p>
          <a:p>
            <a:pPr marL="342900" indent="-342900" algn="l">
              <a:lnSpc>
                <a:spcPts val="2700"/>
              </a:lnSpc>
              <a:spcBef>
                <a:spcPts val="0"/>
              </a:spcBef>
              <a:buFont typeface="Arial" panose="020B0604020202020204" pitchFamily="34" charset="0"/>
              <a:buChar char="•"/>
            </a:pPr>
            <a:r>
              <a:rPr lang="fr-FR" dirty="0" smtClean="0"/>
              <a:t>Pasteurisation </a:t>
            </a:r>
            <a:r>
              <a:rPr lang="fr-FR" dirty="0"/>
              <a:t>à basse </a:t>
            </a:r>
            <a:r>
              <a:rPr lang="fr-FR" dirty="0" smtClean="0"/>
              <a:t>température</a:t>
            </a:r>
            <a:endParaRPr lang="fr-FR" dirty="0"/>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47</a:t>
            </a:fld>
            <a:endParaRPr lang="fr-FR" dirty="0"/>
          </a:p>
        </p:txBody>
      </p:sp>
      <p:sp>
        <p:nvSpPr>
          <p:cNvPr id="13" name="ZoneTexte 12">
            <a:extLst>
              <a:ext uri="{FF2B5EF4-FFF2-40B4-BE49-F238E27FC236}">
                <a16:creationId xmlns:a16="http://schemas.microsoft.com/office/drawing/2014/main" id="{A9DAC091-BDF8-074A-BF8C-4952F41F1E1F}"/>
              </a:ext>
            </a:extLst>
          </p:cNvPr>
          <p:cNvSpPr txBox="1"/>
          <p:nvPr/>
        </p:nvSpPr>
        <p:spPr>
          <a:xfrm>
            <a:off x="3692323" y="6747312"/>
            <a:ext cx="6357587" cy="738664"/>
          </a:xfrm>
          <a:prstGeom prst="rect">
            <a:avLst/>
          </a:prstGeom>
          <a:noFill/>
        </p:spPr>
        <p:txBody>
          <a:bodyPr wrap="square" rtlCol="0">
            <a:spAutoFit/>
          </a:bodyPr>
          <a:lstStyle/>
          <a:p>
            <a:pPr algn="r"/>
            <a:r>
              <a:rPr lang="fr-FR" sz="1400" i="1" dirty="0">
                <a:solidFill>
                  <a:schemeClr val="bg2"/>
                </a:solidFill>
              </a:rPr>
              <a:t>DROITE - </a:t>
            </a:r>
            <a:r>
              <a:rPr lang="fr-FR" sz="1400" b="1" i="1" dirty="0">
                <a:solidFill>
                  <a:srgbClr val="206580"/>
                </a:solidFill>
              </a:rPr>
              <a:t>Profil température-temps </a:t>
            </a:r>
            <a:r>
              <a:rPr lang="fr-FR" sz="1400" i="1" dirty="0">
                <a:solidFill>
                  <a:schemeClr val="bg2"/>
                </a:solidFill>
              </a:rPr>
              <a:t>d'un traitement CEP </a:t>
            </a:r>
            <a:r>
              <a:rPr lang="fr-FR" sz="1400" b="1" i="1" dirty="0">
                <a:solidFill>
                  <a:srgbClr val="206580"/>
                </a:solidFill>
              </a:rPr>
              <a:t>du jus de pomme </a:t>
            </a:r>
            <a:r>
              <a:rPr lang="fr-FR" sz="1400" i="1" dirty="0">
                <a:solidFill>
                  <a:schemeClr val="bg2"/>
                </a:solidFill>
              </a:rPr>
              <a:t>avec une température de traitement initiale de 55°C, et un apport d'énergie spécifique de 40 kJ/kg comparé à un traitement HTST 85°C, 30 s (d'après </a:t>
            </a:r>
            <a:r>
              <a:rPr lang="fr-FR" sz="1400" i="1" dirty="0" err="1">
                <a:solidFill>
                  <a:schemeClr val="bg2"/>
                </a:solidFill>
              </a:rPr>
              <a:t>Toepfl</a:t>
            </a:r>
            <a:r>
              <a:rPr lang="fr-FR" sz="1400" i="1" dirty="0">
                <a:solidFill>
                  <a:schemeClr val="bg2"/>
                </a:solidFill>
              </a:rPr>
              <a:t>, 2006).</a:t>
            </a:r>
          </a:p>
        </p:txBody>
      </p:sp>
      <p:pic>
        <p:nvPicPr>
          <p:cNvPr id="15" name="Image 14">
            <a:extLst>
              <a:ext uri="{FF2B5EF4-FFF2-40B4-BE49-F238E27FC236}">
                <a16:creationId xmlns:a16="http://schemas.microsoft.com/office/drawing/2014/main" id="{108D7DB5-A72C-CA42-964A-CD3A3A3B3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8358" y="2889551"/>
            <a:ext cx="7618437" cy="3796729"/>
          </a:xfrm>
          <a:prstGeom prst="rect">
            <a:avLst/>
          </a:prstGeom>
          <a:ln>
            <a:solidFill>
              <a:schemeClr val="bg2"/>
            </a:solidFill>
          </a:ln>
        </p:spPr>
      </p:pic>
      <p:sp>
        <p:nvSpPr>
          <p:cNvPr id="11" name="ZoneTexte 10">
            <a:extLst>
              <a:ext uri="{FF2B5EF4-FFF2-40B4-BE49-F238E27FC236}">
                <a16:creationId xmlns:a16="http://schemas.microsoft.com/office/drawing/2014/main" id="{C7CB884B-362F-BB45-B94F-7E91AA0622E0}"/>
              </a:ext>
            </a:extLst>
          </p:cNvPr>
          <p:cNvSpPr txBox="1"/>
          <p:nvPr/>
        </p:nvSpPr>
        <p:spPr>
          <a:xfrm>
            <a:off x="122232" y="3771874"/>
            <a:ext cx="2775739" cy="3539430"/>
          </a:xfrm>
          <a:prstGeom prst="rect">
            <a:avLst/>
          </a:prstGeom>
          <a:noFill/>
        </p:spPr>
        <p:txBody>
          <a:bodyPr wrap="square" rtlCol="0">
            <a:spAutoFit/>
          </a:bodyPr>
          <a:lstStyle/>
          <a:p>
            <a:pPr algn="r"/>
            <a:r>
              <a:rPr lang="fr-FR" sz="1400" dirty="0">
                <a:solidFill>
                  <a:schemeClr val="bg2"/>
                </a:solidFill>
              </a:rPr>
              <a:t>GAUCHE - Comparaison de </a:t>
            </a:r>
            <a:r>
              <a:rPr lang="fr-FR" sz="1400" b="1" dirty="0">
                <a:solidFill>
                  <a:srgbClr val="206580"/>
                </a:solidFill>
              </a:rPr>
              <a:t>l'inactivation d'E. coli </a:t>
            </a:r>
            <a:r>
              <a:rPr lang="fr-FR" sz="1400" dirty="0">
                <a:solidFill>
                  <a:schemeClr val="bg2"/>
                </a:solidFill>
              </a:rPr>
              <a:t>dans du jus de pomme après un traitement CEP combiné à 34 kV/cm </a:t>
            </a:r>
            <a:r>
              <a:rPr lang="fr-FR" sz="1400" b="1" dirty="0">
                <a:solidFill>
                  <a:srgbClr val="206580"/>
                </a:solidFill>
              </a:rPr>
              <a:t>avec 4 températures de traitement </a:t>
            </a:r>
            <a:r>
              <a:rPr lang="fr-FR" sz="1400" dirty="0">
                <a:solidFill>
                  <a:schemeClr val="bg2"/>
                </a:solidFill>
              </a:rPr>
              <a:t>différentes et un traitement thermique seul à l'échelle du laboratoire en fonction de la température maximale atteinte. Les chiffres sur les courbes représentent </a:t>
            </a:r>
            <a:r>
              <a:rPr lang="fr-FR" sz="1400" b="1" dirty="0">
                <a:solidFill>
                  <a:srgbClr val="206580"/>
                </a:solidFill>
              </a:rPr>
              <a:t>l'apport énergétique spécifique </a:t>
            </a:r>
            <a:r>
              <a:rPr lang="fr-FR" sz="1400" dirty="0">
                <a:solidFill>
                  <a:schemeClr val="bg2"/>
                </a:solidFill>
              </a:rPr>
              <a:t>en kJ/kg (débit = 3 kg/h ; temps de séjour = 57 s).</a:t>
            </a:r>
          </a:p>
          <a:p>
            <a:pPr algn="r"/>
            <a:r>
              <a:rPr lang="fr-FR" sz="1400" dirty="0">
                <a:solidFill>
                  <a:schemeClr val="bg2"/>
                </a:solidFill>
              </a:rPr>
              <a:t>La ligne rouge montre l'inactivation après le traitement thermique (d'après </a:t>
            </a:r>
            <a:r>
              <a:rPr lang="fr-FR" sz="1400" dirty="0" err="1">
                <a:solidFill>
                  <a:schemeClr val="bg2"/>
                </a:solidFill>
              </a:rPr>
              <a:t>Toepfl</a:t>
            </a:r>
            <a:r>
              <a:rPr lang="fr-FR" sz="1400" dirty="0">
                <a:solidFill>
                  <a:schemeClr val="bg2"/>
                </a:solidFill>
              </a:rPr>
              <a:t>, 2006).</a:t>
            </a:r>
          </a:p>
        </p:txBody>
      </p:sp>
      <p:pic>
        <p:nvPicPr>
          <p:cNvPr id="19" name="Image 18">
            <a:extLst>
              <a:ext uri="{FF2B5EF4-FFF2-40B4-BE49-F238E27FC236}">
                <a16:creationId xmlns:a16="http://schemas.microsoft.com/office/drawing/2014/main" id="{A950ADE6-7BE1-4B4C-9B08-AB2DB32C3FA4}"/>
              </a:ext>
            </a:extLst>
          </p:cNvPr>
          <p:cNvPicPr>
            <a:picLocks noChangeAspect="1"/>
          </p:cNvPicPr>
          <p:nvPr/>
        </p:nvPicPr>
        <p:blipFill>
          <a:blip r:embed="rId3"/>
          <a:stretch>
            <a:fillRect/>
          </a:stretch>
        </p:blipFill>
        <p:spPr bwMode="auto">
          <a:xfrm>
            <a:off x="10159746" y="799719"/>
            <a:ext cx="254000" cy="254000"/>
          </a:xfrm>
          <a:prstGeom prst="rect">
            <a:avLst/>
          </a:prstGeom>
        </p:spPr>
      </p:pic>
    </p:spTree>
    <p:extLst>
      <p:ext uri="{BB962C8B-B14F-4D97-AF65-F5344CB8AC3E}">
        <p14:creationId xmlns:p14="http://schemas.microsoft.com/office/powerpoint/2010/main" val="138095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3756976-AF12-6846-81A0-814668CE40CC}"/>
              </a:ext>
            </a:extLst>
          </p:cNvPr>
          <p:cNvSpPr/>
          <p:nvPr/>
        </p:nvSpPr>
        <p:spPr bwMode="auto">
          <a:xfrm>
            <a:off x="290659" y="778967"/>
            <a:ext cx="9926638" cy="2016938"/>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15" name="Espace réservé du texte 3">
            <a:extLst>
              <a:ext uri="{FF2B5EF4-FFF2-40B4-BE49-F238E27FC236}">
                <a16:creationId xmlns:a16="http://schemas.microsoft.com/office/drawing/2014/main" id="{DCD780F4-11A9-744E-8757-1CBBB84F8AC3}"/>
              </a:ext>
            </a:extLst>
          </p:cNvPr>
          <p:cNvSpPr>
            <a:spLocks noGrp="1"/>
          </p:cNvSpPr>
          <p:nvPr>
            <p:ph type="body" sz="quarter" idx="11"/>
          </p:nvPr>
        </p:nvSpPr>
        <p:spPr/>
        <p:txBody>
          <a:bodyPr/>
          <a:lstStyle/>
          <a:p>
            <a:r>
              <a:rPr lang="fr-FR" dirty="0"/>
              <a:t>8. Applications des CEP</a:t>
            </a:r>
          </a:p>
          <a:p>
            <a:endParaRPr lang="fr-FR" dirty="0"/>
          </a:p>
        </p:txBody>
      </p:sp>
      <p:sp>
        <p:nvSpPr>
          <p:cNvPr id="5" name="Espace réservé du texte 4"/>
          <p:cNvSpPr>
            <a:spLocks noGrp="1"/>
          </p:cNvSpPr>
          <p:nvPr>
            <p:ph type="body" sz="quarter" idx="12"/>
          </p:nvPr>
        </p:nvSpPr>
        <p:spPr/>
        <p:txBody>
          <a:bodyPr/>
          <a:lstStyle/>
          <a:p>
            <a:r>
              <a:rPr lang="fr-FR" sz="2400" dirty="0" smtClean="0"/>
              <a:t>8.3. PERMÉABILISATION DES MEMBRANES CELLULAIRES</a:t>
            </a:r>
            <a:endParaRPr lang="fr-FR" sz="2400" dirty="0"/>
          </a:p>
        </p:txBody>
      </p:sp>
      <p:sp>
        <p:nvSpPr>
          <p:cNvPr id="6" name="Espace réservé du texte 5"/>
          <p:cNvSpPr>
            <a:spLocks noGrp="1"/>
          </p:cNvSpPr>
          <p:nvPr>
            <p:ph type="body" sz="quarter" idx="13"/>
          </p:nvPr>
        </p:nvSpPr>
        <p:spPr>
          <a:xfrm>
            <a:off x="331787" y="911269"/>
            <a:ext cx="10028238" cy="1823576"/>
          </a:xfrm>
        </p:spPr>
        <p:txBody>
          <a:bodyPr>
            <a:spAutoFit/>
          </a:bodyPr>
          <a:lstStyle/>
          <a:p>
            <a:pPr algn="l">
              <a:lnSpc>
                <a:spcPts val="2700"/>
              </a:lnSpc>
              <a:spcBef>
                <a:spcPts val="0"/>
              </a:spcBef>
            </a:pPr>
            <a:r>
              <a:rPr lang="fr-FR" b="1" dirty="0">
                <a:solidFill>
                  <a:srgbClr val="206580"/>
                </a:solidFill>
              </a:rPr>
              <a:t>PERMÉABILISATION</a:t>
            </a:r>
            <a:r>
              <a:rPr lang="fr-FR" dirty="0">
                <a:solidFill>
                  <a:srgbClr val="206580"/>
                </a:solidFill>
              </a:rPr>
              <a:t> </a:t>
            </a:r>
            <a:r>
              <a:rPr lang="fr-FR" b="1" dirty="0">
                <a:solidFill>
                  <a:srgbClr val="206580"/>
                </a:solidFill>
              </a:rPr>
              <a:t>DES CELLULES ANIMALES ET VÉGÉTALES</a:t>
            </a:r>
          </a:p>
          <a:p>
            <a:pPr marL="342900" indent="-342900" algn="l">
              <a:lnSpc>
                <a:spcPts val="2700"/>
              </a:lnSpc>
              <a:spcBef>
                <a:spcPts val="0"/>
              </a:spcBef>
              <a:buFont typeface="Arial" panose="020B0604020202020204" pitchFamily="34" charset="0"/>
              <a:buChar char="•"/>
            </a:pPr>
            <a:r>
              <a:rPr lang="fr-FR" b="1" dirty="0" smtClean="0">
                <a:solidFill>
                  <a:srgbClr val="206580"/>
                </a:solidFill>
              </a:rPr>
              <a:t>Amélioration </a:t>
            </a:r>
            <a:r>
              <a:rPr lang="fr-FR" b="1" dirty="0">
                <a:solidFill>
                  <a:srgbClr val="206580"/>
                </a:solidFill>
              </a:rPr>
              <a:t>des rendements </a:t>
            </a:r>
            <a:r>
              <a:rPr lang="fr-FR" dirty="0"/>
              <a:t>des </a:t>
            </a:r>
            <a:r>
              <a:rPr lang="fr-FR" b="1" dirty="0">
                <a:solidFill>
                  <a:srgbClr val="206580"/>
                </a:solidFill>
              </a:rPr>
              <a:t>procédés d'extraction </a:t>
            </a:r>
            <a:r>
              <a:rPr lang="fr-FR" dirty="0"/>
              <a:t>des contenus </a:t>
            </a:r>
            <a:r>
              <a:rPr lang="fr-FR" dirty="0" smtClean="0"/>
              <a:t>intracellulaires</a:t>
            </a:r>
            <a:endParaRPr lang="fr-FR" dirty="0"/>
          </a:p>
          <a:p>
            <a:pPr marL="342900" indent="-342900" algn="l">
              <a:lnSpc>
                <a:spcPts val="2700"/>
              </a:lnSpc>
              <a:spcBef>
                <a:spcPts val="0"/>
              </a:spcBef>
              <a:buFont typeface="Arial" panose="020B0604020202020204" pitchFamily="34" charset="0"/>
              <a:buChar char="•"/>
            </a:pPr>
            <a:r>
              <a:rPr lang="fr-FR" dirty="0" smtClean="0"/>
              <a:t>Les</a:t>
            </a:r>
            <a:r>
              <a:rPr lang="fr-FR" b="1" dirty="0" smtClean="0"/>
              <a:t> </a:t>
            </a:r>
            <a:r>
              <a:rPr lang="fr-FR" dirty="0"/>
              <a:t>pores</a:t>
            </a:r>
            <a:r>
              <a:rPr lang="fr-FR" b="1" dirty="0"/>
              <a:t> </a:t>
            </a:r>
            <a:r>
              <a:rPr lang="fr-FR" dirty="0"/>
              <a:t>formés dans les membranes cellulaires </a:t>
            </a:r>
            <a:r>
              <a:rPr lang="fr-FR" b="1" dirty="0">
                <a:solidFill>
                  <a:srgbClr val="206580"/>
                </a:solidFill>
              </a:rPr>
              <a:t>favorisent le transfert de matières </a:t>
            </a:r>
            <a:r>
              <a:rPr lang="fr-FR" dirty="0"/>
              <a:t>des contenu cellulaires à l'extérieur des </a:t>
            </a:r>
            <a:r>
              <a:rPr lang="fr-FR" dirty="0" smtClean="0"/>
              <a:t>cellules</a:t>
            </a:r>
            <a:endParaRPr lang="fr-FR" dirty="0"/>
          </a:p>
          <a:p>
            <a:pPr marL="342900" indent="-342900" algn="l">
              <a:lnSpc>
                <a:spcPts val="2700"/>
              </a:lnSpc>
              <a:spcBef>
                <a:spcPts val="0"/>
              </a:spcBef>
              <a:buFont typeface="Arial" panose="020B0604020202020204" pitchFamily="34" charset="0"/>
              <a:buChar char="•"/>
            </a:pPr>
            <a:r>
              <a:rPr lang="fr-FR" dirty="0" smtClean="0"/>
              <a:t>Impact </a:t>
            </a:r>
            <a:r>
              <a:rPr lang="fr-FR" dirty="0"/>
              <a:t>sur le </a:t>
            </a:r>
            <a:r>
              <a:rPr lang="fr-FR" b="1" dirty="0">
                <a:solidFill>
                  <a:srgbClr val="206580"/>
                </a:solidFill>
              </a:rPr>
              <a:t>contenu</a:t>
            </a:r>
            <a:r>
              <a:rPr lang="fr-FR" dirty="0"/>
              <a:t> des extraits (teneurs en micro éléments</a:t>
            </a:r>
            <a:r>
              <a:rPr lang="fr-FR" dirty="0" smtClean="0"/>
              <a:t>)</a:t>
            </a:r>
            <a:endParaRPr lang="fr-FR" dirty="0"/>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48</a:t>
            </a:fld>
            <a:endParaRPr lang="fr-FR" dirty="0"/>
          </a:p>
        </p:txBody>
      </p:sp>
      <p:pic>
        <p:nvPicPr>
          <p:cNvPr id="11"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39564" y="2959487"/>
            <a:ext cx="5981283" cy="4148453"/>
          </a:xfrm>
          <a:prstGeom prst="rect">
            <a:avLst/>
          </a:prstGeom>
          <a:solidFill>
            <a:srgbClr val="00B0F0"/>
          </a:solidFill>
          <a:ln w="9525">
            <a:solidFill>
              <a:schemeClr val="bg2"/>
            </a:solidFill>
            <a:miter lim="800000"/>
            <a:headEnd/>
            <a:tailEnd/>
          </a:ln>
          <a:extLst/>
        </p:spPr>
      </p:pic>
      <p:sp>
        <p:nvSpPr>
          <p:cNvPr id="7" name="Rectangle 6"/>
          <p:cNvSpPr/>
          <p:nvPr/>
        </p:nvSpPr>
        <p:spPr>
          <a:xfrm>
            <a:off x="331787" y="3537312"/>
            <a:ext cx="3453136" cy="1922962"/>
          </a:xfrm>
          <a:prstGeom prst="rect">
            <a:avLst/>
          </a:prstGeom>
        </p:spPr>
        <p:txBody>
          <a:bodyPr wrap="square">
            <a:spAutoFit/>
          </a:bodyPr>
          <a:lstStyle/>
          <a:p>
            <a:pPr>
              <a:lnSpc>
                <a:spcPts val="2400"/>
              </a:lnSpc>
              <a:spcBef>
                <a:spcPts val="0"/>
              </a:spcBef>
            </a:pPr>
            <a:r>
              <a:rPr lang="fr-FR" sz="1800" i="1" dirty="0">
                <a:solidFill>
                  <a:schemeClr val="bg2"/>
                </a:solidFill>
              </a:rPr>
              <a:t>Rappel - La taille importante des cellules </a:t>
            </a:r>
            <a:r>
              <a:rPr lang="fr-FR" sz="1800" i="1" dirty="0" smtClean="0">
                <a:solidFill>
                  <a:schemeClr val="bg2"/>
                </a:solidFill>
              </a:rPr>
              <a:t>animales </a:t>
            </a:r>
            <a:r>
              <a:rPr lang="fr-FR" sz="1800" i="1" dirty="0">
                <a:solidFill>
                  <a:schemeClr val="bg2"/>
                </a:solidFill>
              </a:rPr>
              <a:t>et végétales facilite l'induction du potentiel transmembranaire nécessaire pour provoquer la  perméabilisation de la membrane.</a:t>
            </a:r>
          </a:p>
        </p:txBody>
      </p:sp>
      <p:sp>
        <p:nvSpPr>
          <p:cNvPr id="14" name="ZoneTexte 13">
            <a:extLst>
              <a:ext uri="{FF2B5EF4-FFF2-40B4-BE49-F238E27FC236}">
                <a16:creationId xmlns:a16="http://schemas.microsoft.com/office/drawing/2014/main" id="{FCEE14D2-D780-3541-94C0-15337466E34B}"/>
              </a:ext>
            </a:extLst>
          </p:cNvPr>
          <p:cNvSpPr txBox="1"/>
          <p:nvPr/>
        </p:nvSpPr>
        <p:spPr>
          <a:xfrm>
            <a:off x="4039564" y="7192719"/>
            <a:ext cx="5129225" cy="307777"/>
          </a:xfrm>
          <a:prstGeom prst="rect">
            <a:avLst/>
          </a:prstGeom>
          <a:noFill/>
        </p:spPr>
        <p:txBody>
          <a:bodyPr wrap="none" rtlCol="0">
            <a:spAutoFit/>
          </a:bodyPr>
          <a:lstStyle/>
          <a:p>
            <a:r>
              <a:rPr lang="fr-FR" sz="1400" dirty="0">
                <a:solidFill>
                  <a:schemeClr val="bg2"/>
                </a:solidFill>
              </a:rPr>
              <a:t>D'après https://</a:t>
            </a:r>
            <a:r>
              <a:rPr lang="fr-FR" sz="1400" dirty="0" err="1">
                <a:solidFill>
                  <a:schemeClr val="bg2"/>
                </a:solidFill>
              </a:rPr>
              <a:t>www.pulsemaster.us</a:t>
            </a:r>
            <a:r>
              <a:rPr lang="fr-FR" sz="1400" dirty="0">
                <a:solidFill>
                  <a:schemeClr val="bg2"/>
                </a:solidFill>
              </a:rPr>
              <a:t>/</a:t>
            </a:r>
            <a:r>
              <a:rPr lang="fr-FR" sz="1400" dirty="0" err="1">
                <a:solidFill>
                  <a:schemeClr val="bg2"/>
                </a:solidFill>
              </a:rPr>
              <a:t>pef-pulsemaster</a:t>
            </a:r>
            <a:r>
              <a:rPr lang="fr-FR" sz="1400" dirty="0">
                <a:solidFill>
                  <a:schemeClr val="bg2"/>
                </a:solidFill>
              </a:rPr>
              <a:t>/how-</a:t>
            </a:r>
            <a:r>
              <a:rPr lang="fr-FR" sz="1400" dirty="0" err="1">
                <a:solidFill>
                  <a:schemeClr val="bg2"/>
                </a:solidFill>
              </a:rPr>
              <a:t>it</a:t>
            </a:r>
            <a:r>
              <a:rPr lang="fr-FR" sz="1400" dirty="0">
                <a:solidFill>
                  <a:schemeClr val="bg2"/>
                </a:solidFill>
              </a:rPr>
              <a:t>-</a:t>
            </a:r>
            <a:r>
              <a:rPr lang="fr-FR" sz="1400" dirty="0" err="1">
                <a:solidFill>
                  <a:schemeClr val="bg2"/>
                </a:solidFill>
              </a:rPr>
              <a:t>works</a:t>
            </a:r>
            <a:endParaRPr lang="fr-FR" sz="1400" dirty="0">
              <a:solidFill>
                <a:schemeClr val="bg2"/>
              </a:solidFill>
            </a:endParaRPr>
          </a:p>
        </p:txBody>
      </p:sp>
      <p:pic>
        <p:nvPicPr>
          <p:cNvPr id="17" name="Image 16">
            <a:extLst>
              <a:ext uri="{FF2B5EF4-FFF2-40B4-BE49-F238E27FC236}">
                <a16:creationId xmlns:a16="http://schemas.microsoft.com/office/drawing/2014/main" id="{A950ADE6-7BE1-4B4C-9B08-AB2DB32C3FA4}"/>
              </a:ext>
            </a:extLst>
          </p:cNvPr>
          <p:cNvPicPr>
            <a:picLocks noChangeAspect="1"/>
          </p:cNvPicPr>
          <p:nvPr/>
        </p:nvPicPr>
        <p:blipFill>
          <a:blip r:embed="rId3"/>
          <a:stretch>
            <a:fillRect/>
          </a:stretch>
        </p:blipFill>
        <p:spPr bwMode="auto">
          <a:xfrm>
            <a:off x="10096754" y="683646"/>
            <a:ext cx="254000" cy="254000"/>
          </a:xfrm>
          <a:prstGeom prst="rect">
            <a:avLst/>
          </a:prstGeom>
        </p:spPr>
      </p:pic>
    </p:spTree>
    <p:extLst>
      <p:ext uri="{BB962C8B-B14F-4D97-AF65-F5344CB8AC3E}">
        <p14:creationId xmlns:p14="http://schemas.microsoft.com/office/powerpoint/2010/main" val="13554278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3756976-AF12-6846-81A0-814668CE40CC}"/>
              </a:ext>
            </a:extLst>
          </p:cNvPr>
          <p:cNvSpPr/>
          <p:nvPr/>
        </p:nvSpPr>
        <p:spPr bwMode="auto">
          <a:xfrm>
            <a:off x="256628" y="1064726"/>
            <a:ext cx="6306219" cy="1917931"/>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14" name="Rectangle 13">
            <a:extLst>
              <a:ext uri="{FF2B5EF4-FFF2-40B4-BE49-F238E27FC236}">
                <a16:creationId xmlns:a16="http://schemas.microsoft.com/office/drawing/2014/main" id="{EDB1E84C-E9BD-284A-B831-C8B69D532BE8}"/>
              </a:ext>
            </a:extLst>
          </p:cNvPr>
          <p:cNvSpPr/>
          <p:nvPr/>
        </p:nvSpPr>
        <p:spPr>
          <a:xfrm>
            <a:off x="205828" y="966406"/>
            <a:ext cx="6357019" cy="1941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space réservé du texte 3">
            <a:extLst>
              <a:ext uri="{FF2B5EF4-FFF2-40B4-BE49-F238E27FC236}">
                <a16:creationId xmlns:a16="http://schemas.microsoft.com/office/drawing/2014/main" id="{AF889E5A-53AA-764E-AF6F-7896E138A9DB}"/>
              </a:ext>
            </a:extLst>
          </p:cNvPr>
          <p:cNvSpPr>
            <a:spLocks noGrp="1"/>
          </p:cNvSpPr>
          <p:nvPr>
            <p:ph type="body" sz="quarter" idx="11"/>
          </p:nvPr>
        </p:nvSpPr>
        <p:spPr/>
        <p:txBody>
          <a:bodyPr/>
          <a:lstStyle/>
          <a:p>
            <a:r>
              <a:rPr lang="fr-FR" dirty="0"/>
              <a:t>8. Applications des CEP</a:t>
            </a:r>
          </a:p>
          <a:p>
            <a:endParaRPr lang="fr-FR" dirty="0"/>
          </a:p>
        </p:txBody>
      </p:sp>
      <p:sp>
        <p:nvSpPr>
          <p:cNvPr id="5" name="Espace réservé du texte 4"/>
          <p:cNvSpPr>
            <a:spLocks noGrp="1"/>
          </p:cNvSpPr>
          <p:nvPr>
            <p:ph type="body" sz="quarter" idx="12"/>
          </p:nvPr>
        </p:nvSpPr>
        <p:spPr/>
        <p:txBody>
          <a:bodyPr/>
          <a:lstStyle/>
          <a:p>
            <a:r>
              <a:rPr lang="fr-FR" sz="2400" dirty="0" smtClean="0"/>
              <a:t>8.3. PERMÉABILISATION DES MEMBRANES CELLULAIRES</a:t>
            </a:r>
            <a:endParaRPr lang="fr-FR" sz="2400" dirty="0"/>
          </a:p>
        </p:txBody>
      </p:sp>
      <p:sp>
        <p:nvSpPr>
          <p:cNvPr id="6" name="Espace réservé du texte 5"/>
          <p:cNvSpPr>
            <a:spLocks noGrp="1"/>
          </p:cNvSpPr>
          <p:nvPr>
            <p:ph type="body" sz="quarter" idx="13"/>
          </p:nvPr>
        </p:nvSpPr>
        <p:spPr>
          <a:xfrm>
            <a:off x="331787" y="1084521"/>
            <a:ext cx="6231060" cy="1823576"/>
          </a:xfrm>
        </p:spPr>
        <p:txBody>
          <a:bodyPr wrap="square">
            <a:spAutoFit/>
          </a:bodyPr>
          <a:lstStyle/>
          <a:p>
            <a:pPr algn="l">
              <a:lnSpc>
                <a:spcPts val="2700"/>
              </a:lnSpc>
              <a:spcBef>
                <a:spcPts val="0"/>
              </a:spcBef>
            </a:pPr>
            <a:r>
              <a:rPr lang="fr-FR" b="1" dirty="0">
                <a:solidFill>
                  <a:srgbClr val="206580"/>
                </a:solidFill>
              </a:rPr>
              <a:t>AMÉLIORATION DES PROCÉDÉS D'EXTRACTION DES JUS</a:t>
            </a:r>
            <a:endParaRPr lang="fr-FR" dirty="0">
              <a:solidFill>
                <a:srgbClr val="206580"/>
              </a:solidFill>
            </a:endParaRPr>
          </a:p>
          <a:p>
            <a:pPr algn="l">
              <a:lnSpc>
                <a:spcPts val="2700"/>
              </a:lnSpc>
              <a:spcBef>
                <a:spcPts val="0"/>
              </a:spcBef>
            </a:pPr>
            <a:endParaRPr lang="fr-FR" dirty="0"/>
          </a:p>
          <a:p>
            <a:pPr marL="342900" indent="-342900" algn="l">
              <a:lnSpc>
                <a:spcPts val="2700"/>
              </a:lnSpc>
              <a:spcBef>
                <a:spcPts val="0"/>
              </a:spcBef>
              <a:buFont typeface="Arial" panose="020B0604020202020204" pitchFamily="34" charset="0"/>
              <a:buChar char="•"/>
            </a:pPr>
            <a:r>
              <a:rPr lang="fr-FR" dirty="0" smtClean="0"/>
              <a:t>Perméabilisation </a:t>
            </a:r>
            <a:r>
              <a:rPr lang="fr-FR" dirty="0"/>
              <a:t>des parois des cellules végétales pour augmenter le </a:t>
            </a:r>
            <a:r>
              <a:rPr lang="fr-FR" b="1" dirty="0">
                <a:solidFill>
                  <a:srgbClr val="206580"/>
                </a:solidFill>
              </a:rPr>
              <a:t>rendement d'extraction des jus de fruits et des métabolites</a:t>
            </a:r>
            <a:r>
              <a:rPr lang="fr-FR" dirty="0">
                <a:solidFill>
                  <a:srgbClr val="206580"/>
                </a:solidFill>
              </a:rPr>
              <a:t> </a:t>
            </a:r>
            <a:r>
              <a:rPr lang="fr-FR" dirty="0"/>
              <a:t>intracellulaires (pigments, flaveurs).</a:t>
            </a:r>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49</a:t>
            </a:fld>
            <a:endParaRPr lang="fr-FR" dirty="0"/>
          </a:p>
        </p:txBody>
      </p:sp>
      <p:pic>
        <p:nvPicPr>
          <p:cNvPr id="19" name="Image 18">
            <a:extLst>
              <a:ext uri="{FF2B5EF4-FFF2-40B4-BE49-F238E27FC236}">
                <a16:creationId xmlns:a16="http://schemas.microsoft.com/office/drawing/2014/main" id="{DF3F8084-2EF7-884F-95CE-D3B16288C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696" y="3282344"/>
            <a:ext cx="4417996" cy="3466838"/>
          </a:xfrm>
          <a:prstGeom prst="rect">
            <a:avLst/>
          </a:prstGeom>
          <a:ln>
            <a:solidFill>
              <a:schemeClr val="bg2"/>
            </a:solidFill>
          </a:ln>
        </p:spPr>
      </p:pic>
      <p:sp>
        <p:nvSpPr>
          <p:cNvPr id="21" name="ZoneTexte 20">
            <a:extLst>
              <a:ext uri="{FF2B5EF4-FFF2-40B4-BE49-F238E27FC236}">
                <a16:creationId xmlns:a16="http://schemas.microsoft.com/office/drawing/2014/main" id="{CB7B0C03-E753-D342-A138-7B8865035769}"/>
              </a:ext>
            </a:extLst>
          </p:cNvPr>
          <p:cNvSpPr txBox="1"/>
          <p:nvPr/>
        </p:nvSpPr>
        <p:spPr>
          <a:xfrm>
            <a:off x="365696" y="6777304"/>
            <a:ext cx="5386922" cy="738664"/>
          </a:xfrm>
          <a:prstGeom prst="rect">
            <a:avLst/>
          </a:prstGeom>
          <a:noFill/>
        </p:spPr>
        <p:txBody>
          <a:bodyPr wrap="square" rtlCol="0">
            <a:spAutoFit/>
          </a:bodyPr>
          <a:lstStyle/>
          <a:p>
            <a:r>
              <a:rPr lang="fr-FR" sz="1400" i="1" dirty="0">
                <a:solidFill>
                  <a:schemeClr val="bg2"/>
                </a:solidFill>
              </a:rPr>
              <a:t>Comparaison du </a:t>
            </a:r>
            <a:r>
              <a:rPr lang="fr-FR" sz="1400" b="1" i="1" dirty="0">
                <a:solidFill>
                  <a:srgbClr val="206580"/>
                </a:solidFill>
              </a:rPr>
              <a:t>rendement en jus</a:t>
            </a:r>
            <a:r>
              <a:rPr lang="fr-FR" sz="1400" i="1" dirty="0">
                <a:solidFill>
                  <a:srgbClr val="206580"/>
                </a:solidFill>
              </a:rPr>
              <a:t> </a:t>
            </a:r>
            <a:r>
              <a:rPr lang="fr-FR" sz="1400" i="1" dirty="0">
                <a:solidFill>
                  <a:schemeClr val="bg2"/>
                </a:solidFill>
              </a:rPr>
              <a:t>après traitement CEP (2 kV/cm, 30 impulsions, 4,32 kJ/kg) ou enzymatique pour 3 variétés de pommes. Pressage à l'échelle du laboratoire (d'après </a:t>
            </a:r>
            <a:r>
              <a:rPr lang="fr-FR" sz="1400" i="1" dirty="0" err="1">
                <a:solidFill>
                  <a:schemeClr val="bg2"/>
                </a:solidFill>
              </a:rPr>
              <a:t>Toepfl</a:t>
            </a:r>
            <a:r>
              <a:rPr lang="fr-FR" sz="1400" i="1" dirty="0">
                <a:solidFill>
                  <a:schemeClr val="bg2"/>
                </a:solidFill>
              </a:rPr>
              <a:t>, 2006).</a:t>
            </a:r>
          </a:p>
        </p:txBody>
      </p:sp>
      <p:sp>
        <p:nvSpPr>
          <p:cNvPr id="4" name="Rectangle à coins arrondis 3">
            <a:extLst>
              <a:ext uri="{FF2B5EF4-FFF2-40B4-BE49-F238E27FC236}">
                <a16:creationId xmlns:a16="http://schemas.microsoft.com/office/drawing/2014/main" id="{E9FFCFAF-5B93-084F-A2E8-ADB0071CEDC2}"/>
              </a:ext>
            </a:extLst>
          </p:cNvPr>
          <p:cNvSpPr/>
          <p:nvPr/>
        </p:nvSpPr>
        <p:spPr>
          <a:xfrm>
            <a:off x="1259566" y="3507047"/>
            <a:ext cx="324091" cy="2834523"/>
          </a:xfrm>
          <a:prstGeom prst="roundRect">
            <a:avLst/>
          </a:prstGeom>
          <a:noFill/>
          <a:ln w="19050">
            <a:solidFill>
              <a:srgbClr val="206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à coins arrondis 15">
            <a:extLst>
              <a:ext uri="{FF2B5EF4-FFF2-40B4-BE49-F238E27FC236}">
                <a16:creationId xmlns:a16="http://schemas.microsoft.com/office/drawing/2014/main" id="{D216FD44-E58A-1147-8BA1-016518BAFB7B}"/>
              </a:ext>
            </a:extLst>
          </p:cNvPr>
          <p:cNvSpPr/>
          <p:nvPr/>
        </p:nvSpPr>
        <p:spPr>
          <a:xfrm>
            <a:off x="2162888" y="3564125"/>
            <a:ext cx="324091" cy="2777445"/>
          </a:xfrm>
          <a:prstGeom prst="roundRect">
            <a:avLst/>
          </a:prstGeom>
          <a:noFill/>
          <a:ln w="19050">
            <a:solidFill>
              <a:srgbClr val="206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à coins arrondis 17">
            <a:extLst>
              <a:ext uri="{FF2B5EF4-FFF2-40B4-BE49-F238E27FC236}">
                <a16:creationId xmlns:a16="http://schemas.microsoft.com/office/drawing/2014/main" id="{0150448A-8D0D-7D45-B66F-D8AD5F15FA81}"/>
              </a:ext>
            </a:extLst>
          </p:cNvPr>
          <p:cNvSpPr/>
          <p:nvPr/>
        </p:nvSpPr>
        <p:spPr>
          <a:xfrm>
            <a:off x="3066210" y="3438354"/>
            <a:ext cx="324091" cy="2903216"/>
          </a:xfrm>
          <a:prstGeom prst="roundRect">
            <a:avLst/>
          </a:prstGeom>
          <a:noFill/>
          <a:ln w="19050">
            <a:solidFill>
              <a:srgbClr val="206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à coins arrondis 19">
            <a:extLst>
              <a:ext uri="{FF2B5EF4-FFF2-40B4-BE49-F238E27FC236}">
                <a16:creationId xmlns:a16="http://schemas.microsoft.com/office/drawing/2014/main" id="{99AECC6C-B3C5-2243-AE37-C73C4D5937EA}"/>
              </a:ext>
            </a:extLst>
          </p:cNvPr>
          <p:cNvSpPr/>
          <p:nvPr/>
        </p:nvSpPr>
        <p:spPr>
          <a:xfrm>
            <a:off x="3981107" y="3438353"/>
            <a:ext cx="324091" cy="2903217"/>
          </a:xfrm>
          <a:prstGeom prst="roundRect">
            <a:avLst/>
          </a:prstGeom>
          <a:noFill/>
          <a:ln w="19050">
            <a:solidFill>
              <a:srgbClr val="2065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 name="Connecteur droit 10">
            <a:extLst>
              <a:ext uri="{FF2B5EF4-FFF2-40B4-BE49-F238E27FC236}">
                <a16:creationId xmlns:a16="http://schemas.microsoft.com/office/drawing/2014/main" id="{C1417135-FD5B-2447-B668-59E616821CCE}"/>
              </a:ext>
            </a:extLst>
          </p:cNvPr>
          <p:cNvCxnSpPr/>
          <p:nvPr/>
        </p:nvCxnSpPr>
        <p:spPr>
          <a:xfrm>
            <a:off x="3717713" y="3797775"/>
            <a:ext cx="852952" cy="0"/>
          </a:xfrm>
          <a:prstGeom prst="line">
            <a:avLst/>
          </a:prstGeom>
          <a:ln w="19050">
            <a:solidFill>
              <a:srgbClr val="206580"/>
            </a:solidFill>
            <a:prstDash val="dash"/>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238D08D7-0CB2-1141-ADF8-A67752FE44DE}"/>
              </a:ext>
            </a:extLst>
          </p:cNvPr>
          <p:cNvCxnSpPr/>
          <p:nvPr/>
        </p:nvCxnSpPr>
        <p:spPr>
          <a:xfrm>
            <a:off x="2801779" y="3728086"/>
            <a:ext cx="852952" cy="0"/>
          </a:xfrm>
          <a:prstGeom prst="line">
            <a:avLst/>
          </a:prstGeom>
          <a:ln w="19050">
            <a:solidFill>
              <a:srgbClr val="206580"/>
            </a:solidFill>
            <a:prstDash val="dash"/>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C885246D-F3C7-CD4C-9E73-4B4B807BF087}"/>
              </a:ext>
            </a:extLst>
          </p:cNvPr>
          <p:cNvCxnSpPr/>
          <p:nvPr/>
        </p:nvCxnSpPr>
        <p:spPr>
          <a:xfrm>
            <a:off x="1885845" y="3771907"/>
            <a:ext cx="852952" cy="0"/>
          </a:xfrm>
          <a:prstGeom prst="line">
            <a:avLst/>
          </a:prstGeom>
          <a:ln w="19050">
            <a:solidFill>
              <a:srgbClr val="157CC6"/>
            </a:solidFill>
            <a:prstDash val="dash"/>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DE3D536D-1419-2F46-A116-46CB98CC7A93}"/>
              </a:ext>
            </a:extLst>
          </p:cNvPr>
          <p:cNvCxnSpPr/>
          <p:nvPr/>
        </p:nvCxnSpPr>
        <p:spPr>
          <a:xfrm>
            <a:off x="969911" y="3746362"/>
            <a:ext cx="852952" cy="0"/>
          </a:xfrm>
          <a:prstGeom prst="line">
            <a:avLst/>
          </a:prstGeom>
          <a:ln w="19050">
            <a:solidFill>
              <a:srgbClr val="157CC6"/>
            </a:solidFill>
            <a:prstDash val="dash"/>
          </a:ln>
        </p:spPr>
        <p:style>
          <a:lnRef idx="1">
            <a:schemeClr val="accent1"/>
          </a:lnRef>
          <a:fillRef idx="0">
            <a:schemeClr val="accent1"/>
          </a:fillRef>
          <a:effectRef idx="0">
            <a:schemeClr val="accent1"/>
          </a:effectRef>
          <a:fontRef idx="minor">
            <a:schemeClr val="tx1"/>
          </a:fontRef>
        </p:style>
      </p:cxnSp>
      <p:pic>
        <p:nvPicPr>
          <p:cNvPr id="25" name="Image 24">
            <a:extLst>
              <a:ext uri="{FF2B5EF4-FFF2-40B4-BE49-F238E27FC236}">
                <a16:creationId xmlns:a16="http://schemas.microsoft.com/office/drawing/2014/main" id="{FD366D4D-606A-8A49-ADED-0B1D6D36D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2365" y="928023"/>
            <a:ext cx="3528888" cy="4454498"/>
          </a:xfrm>
          <a:prstGeom prst="rect">
            <a:avLst/>
          </a:prstGeom>
        </p:spPr>
      </p:pic>
      <p:cxnSp>
        <p:nvCxnSpPr>
          <p:cNvPr id="26" name="Connecteur droit 25">
            <a:extLst>
              <a:ext uri="{FF2B5EF4-FFF2-40B4-BE49-F238E27FC236}">
                <a16:creationId xmlns:a16="http://schemas.microsoft.com/office/drawing/2014/main" id="{D81897D0-D60A-B34F-B961-8CF7D5E6FBD6}"/>
              </a:ext>
            </a:extLst>
          </p:cNvPr>
          <p:cNvCxnSpPr>
            <a:cxnSpLocks/>
          </p:cNvCxnSpPr>
          <p:nvPr/>
        </p:nvCxnSpPr>
        <p:spPr>
          <a:xfrm flipV="1">
            <a:off x="8080918" y="916448"/>
            <a:ext cx="0" cy="4630167"/>
          </a:xfrm>
          <a:prstGeom prst="line">
            <a:avLst/>
          </a:prstGeom>
          <a:ln w="19050">
            <a:solidFill>
              <a:srgbClr val="206580"/>
            </a:solidFill>
            <a:prstDash val="dash"/>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9DD781CC-3CD0-0A4B-BF38-4452544832AD}"/>
              </a:ext>
            </a:extLst>
          </p:cNvPr>
          <p:cNvSpPr txBox="1"/>
          <p:nvPr/>
        </p:nvSpPr>
        <p:spPr>
          <a:xfrm>
            <a:off x="6942365" y="5693828"/>
            <a:ext cx="3528888" cy="1169551"/>
          </a:xfrm>
          <a:prstGeom prst="rect">
            <a:avLst/>
          </a:prstGeom>
          <a:noFill/>
        </p:spPr>
        <p:txBody>
          <a:bodyPr wrap="square" rtlCol="0">
            <a:spAutoFit/>
          </a:bodyPr>
          <a:lstStyle/>
          <a:p>
            <a:pPr algn="r"/>
            <a:r>
              <a:rPr lang="fr-FR" sz="1400" i="1" dirty="0">
                <a:solidFill>
                  <a:schemeClr val="bg2"/>
                </a:solidFill>
              </a:rPr>
              <a:t>Organigramme pour le </a:t>
            </a:r>
            <a:r>
              <a:rPr lang="fr-FR" sz="1400" b="1" i="1" dirty="0">
                <a:solidFill>
                  <a:srgbClr val="206580"/>
                </a:solidFill>
              </a:rPr>
              <a:t>traitement du jus de fruit </a:t>
            </a:r>
            <a:r>
              <a:rPr lang="fr-FR" sz="1400" i="1" dirty="0">
                <a:solidFill>
                  <a:schemeClr val="bg2"/>
                </a:solidFill>
              </a:rPr>
              <a:t>avec un prétraitement conventionnel ou CEP avant la séparation liquide-solide et l'extraction de la pectine des marcs traités par CEP (d'après </a:t>
            </a:r>
            <a:r>
              <a:rPr lang="fr-FR" sz="1400" i="1" dirty="0" err="1">
                <a:solidFill>
                  <a:schemeClr val="bg2"/>
                </a:solidFill>
              </a:rPr>
              <a:t>Toepfl</a:t>
            </a:r>
            <a:r>
              <a:rPr lang="fr-FR" sz="1400" i="1" dirty="0">
                <a:solidFill>
                  <a:schemeClr val="bg2"/>
                </a:solidFill>
              </a:rPr>
              <a:t> et al., 2014).</a:t>
            </a:r>
          </a:p>
        </p:txBody>
      </p:sp>
      <p:sp>
        <p:nvSpPr>
          <p:cNvPr id="27" name="Rectangle à coins arrondis 26">
            <a:extLst>
              <a:ext uri="{FF2B5EF4-FFF2-40B4-BE49-F238E27FC236}">
                <a16:creationId xmlns:a16="http://schemas.microsoft.com/office/drawing/2014/main" id="{76362C30-67A2-8649-91D0-6162D46FE765}"/>
              </a:ext>
            </a:extLst>
          </p:cNvPr>
          <p:cNvSpPr/>
          <p:nvPr/>
        </p:nvSpPr>
        <p:spPr>
          <a:xfrm>
            <a:off x="8136347" y="1651426"/>
            <a:ext cx="1169700" cy="744533"/>
          </a:xfrm>
          <a:prstGeom prst="roundRect">
            <a:avLst/>
          </a:prstGeom>
          <a:noFill/>
          <a:ln w="19050">
            <a:solidFill>
              <a:srgbClr val="157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a:extLst>
              <a:ext uri="{FF2B5EF4-FFF2-40B4-BE49-F238E27FC236}">
                <a16:creationId xmlns:a16="http://schemas.microsoft.com/office/drawing/2014/main" id="{A950ADE6-7BE1-4B4C-9B08-AB2DB32C3FA4}"/>
              </a:ext>
            </a:extLst>
          </p:cNvPr>
          <p:cNvPicPr>
            <a:picLocks noChangeAspect="1"/>
          </p:cNvPicPr>
          <p:nvPr/>
        </p:nvPicPr>
        <p:blipFill>
          <a:blip r:embed="rId4"/>
          <a:stretch>
            <a:fillRect/>
          </a:stretch>
        </p:blipFill>
        <p:spPr bwMode="auto">
          <a:xfrm>
            <a:off x="6498606" y="966405"/>
            <a:ext cx="254000" cy="254000"/>
          </a:xfrm>
          <a:prstGeom prst="rect">
            <a:avLst/>
          </a:prstGeom>
        </p:spPr>
      </p:pic>
    </p:spTree>
    <p:extLst>
      <p:ext uri="{BB962C8B-B14F-4D97-AF65-F5344CB8AC3E}">
        <p14:creationId xmlns:p14="http://schemas.microsoft.com/office/powerpoint/2010/main" val="3776377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3756976-AF12-6846-81A0-814668CE40CC}"/>
              </a:ext>
            </a:extLst>
          </p:cNvPr>
          <p:cNvSpPr/>
          <p:nvPr/>
        </p:nvSpPr>
        <p:spPr bwMode="auto">
          <a:xfrm>
            <a:off x="295718" y="2535241"/>
            <a:ext cx="10118129" cy="1424510"/>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lvl="0" algn="just" defTabSz="1007943">
              <a:defRPr/>
            </a:pPr>
            <a:endParaRPr lang="fr-FR" sz="2000" dirty="0">
              <a:solidFill>
                <a:srgbClr val="000000"/>
              </a:solidFill>
            </a:endParaRPr>
          </a:p>
          <a:p>
            <a:pPr lvl="0" algn="just" defTabSz="1007943">
              <a:defRPr/>
            </a:pPr>
            <a:endParaRPr lang="fr-FR" sz="2000" dirty="0">
              <a:solidFill>
                <a:srgbClr val="000000"/>
              </a:solidFill>
            </a:endParaRPr>
          </a:p>
        </p:txBody>
      </p:sp>
      <p:pic>
        <p:nvPicPr>
          <p:cNvPr id="26" name="Image 25">
            <a:extLst>
              <a:ext uri="{FF2B5EF4-FFF2-40B4-BE49-F238E27FC236}">
                <a16:creationId xmlns:a16="http://schemas.microsoft.com/office/drawing/2014/main" id="{A950ADE6-7BE1-4B4C-9B08-AB2DB32C3FA4}"/>
              </a:ext>
            </a:extLst>
          </p:cNvPr>
          <p:cNvPicPr>
            <a:picLocks noChangeAspect="1"/>
          </p:cNvPicPr>
          <p:nvPr/>
        </p:nvPicPr>
        <p:blipFill>
          <a:blip r:embed="rId3"/>
          <a:stretch>
            <a:fillRect/>
          </a:stretch>
        </p:blipFill>
        <p:spPr bwMode="auto">
          <a:xfrm>
            <a:off x="10286847" y="2462979"/>
            <a:ext cx="254000" cy="289009"/>
          </a:xfrm>
          <a:prstGeom prst="rect">
            <a:avLst/>
          </a:prstGeom>
        </p:spPr>
      </p:pic>
      <p:sp>
        <p:nvSpPr>
          <p:cNvPr id="23" name="Rectangle 22">
            <a:extLst>
              <a:ext uri="{FF2B5EF4-FFF2-40B4-BE49-F238E27FC236}">
                <a16:creationId xmlns:a16="http://schemas.microsoft.com/office/drawing/2014/main" id="{23756976-AF12-6846-81A0-814668CE40CC}"/>
              </a:ext>
            </a:extLst>
          </p:cNvPr>
          <p:cNvSpPr/>
          <p:nvPr/>
        </p:nvSpPr>
        <p:spPr bwMode="auto">
          <a:xfrm>
            <a:off x="286841" y="1088371"/>
            <a:ext cx="10118129" cy="1144471"/>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lvl="0" algn="just" defTabSz="1007943">
              <a:defRPr/>
            </a:pPr>
            <a:endParaRPr lang="fr-FR" sz="2000" dirty="0">
              <a:solidFill>
                <a:srgbClr val="000000"/>
              </a:solidFill>
            </a:endParaRPr>
          </a:p>
          <a:p>
            <a:pPr lvl="0" algn="just" defTabSz="1007943">
              <a:defRPr/>
            </a:pPr>
            <a:endParaRPr lang="fr-FR" sz="2000" dirty="0">
              <a:solidFill>
                <a:srgbClr val="000000"/>
              </a:solidFill>
            </a:endParaRPr>
          </a:p>
        </p:txBody>
      </p:sp>
      <p:pic>
        <p:nvPicPr>
          <p:cNvPr id="24" name="Image 23">
            <a:extLst>
              <a:ext uri="{FF2B5EF4-FFF2-40B4-BE49-F238E27FC236}">
                <a16:creationId xmlns:a16="http://schemas.microsoft.com/office/drawing/2014/main" id="{A950ADE6-7BE1-4B4C-9B08-AB2DB32C3FA4}"/>
              </a:ext>
            </a:extLst>
          </p:cNvPr>
          <p:cNvPicPr>
            <a:picLocks noChangeAspect="1"/>
          </p:cNvPicPr>
          <p:nvPr/>
        </p:nvPicPr>
        <p:blipFill>
          <a:blip r:embed="rId3"/>
          <a:stretch>
            <a:fillRect/>
          </a:stretch>
        </p:blipFill>
        <p:spPr bwMode="auto">
          <a:xfrm>
            <a:off x="10286847" y="959607"/>
            <a:ext cx="254000" cy="254000"/>
          </a:xfrm>
          <a:prstGeom prst="rect">
            <a:avLst/>
          </a:prstGeom>
        </p:spPr>
      </p:pic>
      <p:sp>
        <p:nvSpPr>
          <p:cNvPr id="4" name="Espace réservé du texte 3"/>
          <p:cNvSpPr>
            <a:spLocks noGrp="1"/>
          </p:cNvSpPr>
          <p:nvPr>
            <p:ph type="body" sz="quarter" idx="11"/>
          </p:nvPr>
        </p:nvSpPr>
        <p:spPr/>
        <p:txBody>
          <a:bodyPr/>
          <a:lstStyle/>
          <a:p>
            <a:r>
              <a:rPr lang="fr-FR" dirty="0"/>
              <a:t>1. Introduction</a:t>
            </a:r>
          </a:p>
        </p:txBody>
      </p:sp>
      <p:sp>
        <p:nvSpPr>
          <p:cNvPr id="7" name="Espace réservé du texte 6"/>
          <p:cNvSpPr>
            <a:spLocks noGrp="1"/>
          </p:cNvSpPr>
          <p:nvPr>
            <p:ph type="body" sz="quarter" idx="12"/>
          </p:nvPr>
        </p:nvSpPr>
        <p:spPr/>
        <p:txBody>
          <a:bodyPr/>
          <a:lstStyle/>
          <a:p>
            <a:r>
              <a:rPr lang="fr-FR" sz="2400" dirty="0" smtClean="0"/>
              <a:t>1.1. TECHNOLOGIE "INNOVANTE" DE TRAITEMENT NON THERMIQUE DES ALIMENTS</a:t>
            </a:r>
            <a:endParaRPr lang="fr-FR" sz="2400" dirty="0"/>
          </a:p>
        </p:txBody>
      </p:sp>
      <p:sp>
        <p:nvSpPr>
          <p:cNvPr id="5" name="Espace réservé du texte 4"/>
          <p:cNvSpPr>
            <a:spLocks noGrp="1"/>
          </p:cNvSpPr>
          <p:nvPr>
            <p:ph type="body" sz="quarter" idx="13"/>
          </p:nvPr>
        </p:nvSpPr>
        <p:spPr>
          <a:xfrm>
            <a:off x="295718" y="1129710"/>
            <a:ext cx="10028238" cy="2862322"/>
          </a:xfrm>
        </p:spPr>
        <p:txBody>
          <a:bodyPr>
            <a:spAutoFit/>
          </a:bodyPr>
          <a:lstStyle/>
          <a:p>
            <a:pPr>
              <a:lnSpc>
                <a:spcPts val="2700"/>
              </a:lnSpc>
              <a:spcBef>
                <a:spcPts val="0"/>
              </a:spcBef>
              <a:tabLst>
                <a:tab pos="530225" algn="l"/>
              </a:tabLst>
            </a:pPr>
            <a:r>
              <a:rPr lang="fr-FR" dirty="0"/>
              <a:t>Les traitements par les champs électriques pulsés (CEP) </a:t>
            </a:r>
            <a:r>
              <a:rPr lang="fr-FR" dirty="0" smtClean="0"/>
              <a:t>sont des</a:t>
            </a:r>
            <a:r>
              <a:rPr lang="fr-FR" b="1" dirty="0" smtClean="0"/>
              <a:t> </a:t>
            </a:r>
            <a:r>
              <a:rPr lang="fr-FR" b="1" dirty="0">
                <a:solidFill>
                  <a:srgbClr val="206580"/>
                </a:solidFill>
              </a:rPr>
              <a:t>procédés non thermiques </a:t>
            </a:r>
            <a:r>
              <a:rPr lang="fr-FR" dirty="0" smtClean="0"/>
              <a:t>pour </a:t>
            </a:r>
            <a:r>
              <a:rPr lang="fr-FR" dirty="0"/>
              <a:t>la</a:t>
            </a:r>
            <a:r>
              <a:rPr lang="fr-FR" b="1" dirty="0"/>
              <a:t> </a:t>
            </a:r>
            <a:r>
              <a:rPr lang="fr-FR" b="1" dirty="0">
                <a:solidFill>
                  <a:srgbClr val="206580"/>
                </a:solidFill>
              </a:rPr>
              <a:t>transformation et la conservation des aliments, </a:t>
            </a:r>
            <a:r>
              <a:rPr lang="fr-FR" b="1" dirty="0" smtClean="0">
                <a:solidFill>
                  <a:srgbClr val="206580"/>
                </a:solidFill>
              </a:rPr>
              <a:t>sans </a:t>
            </a:r>
            <a:r>
              <a:rPr lang="fr-FR" b="1" dirty="0">
                <a:solidFill>
                  <a:srgbClr val="206580"/>
                </a:solidFill>
              </a:rPr>
              <a:t>altérer </a:t>
            </a:r>
            <a:r>
              <a:rPr lang="fr-FR" dirty="0"/>
              <a:t>les propriétés organoleptiques et nutritionnelles des aliments.</a:t>
            </a:r>
          </a:p>
          <a:p>
            <a:pPr>
              <a:lnSpc>
                <a:spcPts val="2700"/>
              </a:lnSpc>
              <a:spcBef>
                <a:spcPts val="0"/>
              </a:spcBef>
              <a:tabLst>
                <a:tab pos="530225" algn="l"/>
              </a:tabLst>
            </a:pPr>
            <a:endParaRPr lang="fr-FR" dirty="0"/>
          </a:p>
          <a:p>
            <a:pPr algn="l">
              <a:lnSpc>
                <a:spcPts val="2700"/>
              </a:lnSpc>
              <a:spcBef>
                <a:spcPts val="0"/>
              </a:spcBef>
              <a:tabLst>
                <a:tab pos="531813" algn="l"/>
              </a:tabLst>
            </a:pPr>
            <a:r>
              <a:rPr lang="en-US" b="1" dirty="0">
                <a:solidFill>
                  <a:srgbClr val="206580"/>
                </a:solidFill>
              </a:rPr>
              <a:t>Terminologies et </a:t>
            </a:r>
            <a:r>
              <a:rPr lang="fr-FR" b="1" dirty="0">
                <a:solidFill>
                  <a:srgbClr val="206580"/>
                </a:solidFill>
              </a:rPr>
              <a:t>abréviations utilisées : </a:t>
            </a:r>
          </a:p>
          <a:p>
            <a:pPr marL="342900" indent="-342900" algn="l">
              <a:lnSpc>
                <a:spcPts val="2700"/>
              </a:lnSpc>
              <a:spcBef>
                <a:spcPts val="0"/>
              </a:spcBef>
              <a:buFont typeface="Arial" panose="020B0604020202020204" pitchFamily="34" charset="0"/>
              <a:buChar char="•"/>
              <a:tabLst>
                <a:tab pos="531813" algn="l"/>
              </a:tabLst>
            </a:pPr>
            <a:r>
              <a:rPr lang="en-US" dirty="0" smtClean="0"/>
              <a:t>High </a:t>
            </a:r>
            <a:r>
              <a:rPr lang="en-US" dirty="0"/>
              <a:t>Electric Field Pulsed Treatment (</a:t>
            </a:r>
            <a:r>
              <a:rPr lang="en-US" b="1" dirty="0">
                <a:solidFill>
                  <a:srgbClr val="206580"/>
                </a:solidFill>
              </a:rPr>
              <a:t>HEFP</a:t>
            </a:r>
            <a:r>
              <a:rPr lang="en-US" dirty="0"/>
              <a:t>).</a:t>
            </a:r>
          </a:p>
          <a:p>
            <a:pPr marL="342900" indent="-342900" algn="l">
              <a:lnSpc>
                <a:spcPts val="2700"/>
              </a:lnSpc>
              <a:spcBef>
                <a:spcPts val="0"/>
              </a:spcBef>
              <a:buFont typeface="Arial" panose="020B0604020202020204" pitchFamily="34" charset="0"/>
              <a:buChar char="•"/>
              <a:tabLst>
                <a:tab pos="531813" algn="l"/>
              </a:tabLst>
            </a:pPr>
            <a:r>
              <a:rPr lang="en-US" dirty="0" smtClean="0"/>
              <a:t>Pulsed </a:t>
            </a:r>
            <a:r>
              <a:rPr lang="en-US" dirty="0"/>
              <a:t>Electric Field (</a:t>
            </a:r>
            <a:r>
              <a:rPr lang="en-US" b="1" dirty="0">
                <a:solidFill>
                  <a:srgbClr val="206580"/>
                </a:solidFill>
              </a:rPr>
              <a:t>PEF</a:t>
            </a:r>
            <a:r>
              <a:rPr lang="en-US" dirty="0"/>
              <a:t>) technology.</a:t>
            </a:r>
          </a:p>
          <a:p>
            <a:pPr marL="342900" indent="-342900" algn="l">
              <a:lnSpc>
                <a:spcPts val="2700"/>
              </a:lnSpc>
              <a:spcBef>
                <a:spcPts val="0"/>
              </a:spcBef>
              <a:buFont typeface="Arial" panose="020B0604020202020204" pitchFamily="34" charset="0"/>
              <a:buChar char="•"/>
              <a:tabLst>
                <a:tab pos="531813" algn="l"/>
              </a:tabLst>
            </a:pPr>
            <a:r>
              <a:rPr lang="en-US" dirty="0" smtClean="0"/>
              <a:t>Champs </a:t>
            </a:r>
            <a:r>
              <a:rPr lang="fr-FR" dirty="0"/>
              <a:t>Électriques Pulsés </a:t>
            </a:r>
            <a:r>
              <a:rPr lang="en-US" dirty="0"/>
              <a:t>(</a:t>
            </a:r>
            <a:r>
              <a:rPr lang="en-US" b="1" dirty="0">
                <a:solidFill>
                  <a:srgbClr val="206580"/>
                </a:solidFill>
              </a:rPr>
              <a:t>CEP</a:t>
            </a:r>
            <a:r>
              <a:rPr lang="en-US" dirty="0"/>
              <a:t>).</a:t>
            </a:r>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5</a:t>
            </a:fld>
            <a:endParaRPr lang="fr-FR" dirty="0"/>
          </a:p>
        </p:txBody>
      </p:sp>
      <p:pic>
        <p:nvPicPr>
          <p:cNvPr id="21" name="Picture 8" descr="PEF apple juice">
            <a:extLst>
              <a:ext uri="{FF2B5EF4-FFF2-40B4-BE49-F238E27FC236}">
                <a16:creationId xmlns:a16="http://schemas.microsoft.com/office/drawing/2014/main" id="{D8CFE87E-9426-3D43-B38E-9D7DE6C60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9693" y="4482039"/>
            <a:ext cx="7904969" cy="2754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ZoneTexte 21">
            <a:extLst>
              <a:ext uri="{FF2B5EF4-FFF2-40B4-BE49-F238E27FC236}">
                <a16:creationId xmlns:a16="http://schemas.microsoft.com/office/drawing/2014/main" id="{5DC0A254-DA03-9940-8D76-EE3C79EA0CE7}"/>
              </a:ext>
            </a:extLst>
          </p:cNvPr>
          <p:cNvSpPr txBox="1"/>
          <p:nvPr/>
        </p:nvSpPr>
        <p:spPr>
          <a:xfrm>
            <a:off x="2202484" y="7191777"/>
            <a:ext cx="7041223" cy="307777"/>
          </a:xfrm>
          <a:prstGeom prst="rect">
            <a:avLst/>
          </a:prstGeom>
          <a:noFill/>
        </p:spPr>
        <p:txBody>
          <a:bodyPr wrap="none" rtlCol="0">
            <a:spAutoFit/>
          </a:bodyPr>
          <a:lstStyle/>
          <a:p>
            <a:pPr algn="ctr"/>
            <a:r>
              <a:rPr lang="fr-FR" sz="1400" i="1" dirty="0">
                <a:solidFill>
                  <a:schemeClr val="bg2"/>
                </a:solidFill>
              </a:rPr>
              <a:t>D'après http://</a:t>
            </a:r>
            <a:r>
              <a:rPr lang="fr-FR" sz="1400" i="1" dirty="0" err="1">
                <a:solidFill>
                  <a:schemeClr val="bg2"/>
                </a:solidFill>
              </a:rPr>
              <a:t>www.divtecs.com</a:t>
            </a:r>
            <a:r>
              <a:rPr lang="fr-FR" sz="1400" i="1" dirty="0">
                <a:solidFill>
                  <a:schemeClr val="bg2"/>
                </a:solidFill>
              </a:rPr>
              <a:t>/data/File/</a:t>
            </a:r>
            <a:r>
              <a:rPr lang="fr-FR" sz="1400" i="1" dirty="0" err="1">
                <a:solidFill>
                  <a:schemeClr val="bg2"/>
                </a:solidFill>
              </a:rPr>
              <a:t>papers</a:t>
            </a:r>
            <a:r>
              <a:rPr lang="fr-FR" sz="1400" i="1" dirty="0">
                <a:solidFill>
                  <a:schemeClr val="bg2"/>
                </a:solidFill>
              </a:rPr>
              <a:t>/PDF/pef_processing_ift0106.pdf?rev=3FD0</a:t>
            </a:r>
          </a:p>
        </p:txBody>
      </p:sp>
    </p:spTree>
    <p:extLst>
      <p:ext uri="{BB962C8B-B14F-4D97-AF65-F5344CB8AC3E}">
        <p14:creationId xmlns:p14="http://schemas.microsoft.com/office/powerpoint/2010/main" val="1244052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3756976-AF12-6846-81A0-814668CE40CC}"/>
              </a:ext>
            </a:extLst>
          </p:cNvPr>
          <p:cNvSpPr/>
          <p:nvPr/>
        </p:nvSpPr>
        <p:spPr bwMode="auto">
          <a:xfrm>
            <a:off x="291883" y="1077253"/>
            <a:ext cx="5980901" cy="2015247"/>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19" name="Espace réservé du texte 3">
            <a:extLst>
              <a:ext uri="{FF2B5EF4-FFF2-40B4-BE49-F238E27FC236}">
                <a16:creationId xmlns:a16="http://schemas.microsoft.com/office/drawing/2014/main" id="{DE3117E4-FF3F-734F-88AB-209E6DE99FE4}"/>
              </a:ext>
            </a:extLst>
          </p:cNvPr>
          <p:cNvSpPr>
            <a:spLocks noGrp="1"/>
          </p:cNvSpPr>
          <p:nvPr>
            <p:ph type="body" sz="quarter" idx="11"/>
          </p:nvPr>
        </p:nvSpPr>
        <p:spPr/>
        <p:txBody>
          <a:bodyPr/>
          <a:lstStyle/>
          <a:p>
            <a:r>
              <a:rPr lang="fr-FR" dirty="0"/>
              <a:t>8. Applications des CEP</a:t>
            </a:r>
          </a:p>
          <a:p>
            <a:endParaRPr lang="fr-FR" dirty="0"/>
          </a:p>
        </p:txBody>
      </p:sp>
      <p:sp>
        <p:nvSpPr>
          <p:cNvPr id="5" name="Espace réservé du texte 4"/>
          <p:cNvSpPr>
            <a:spLocks noGrp="1"/>
          </p:cNvSpPr>
          <p:nvPr>
            <p:ph type="body" sz="quarter" idx="12"/>
          </p:nvPr>
        </p:nvSpPr>
        <p:spPr/>
        <p:txBody>
          <a:bodyPr/>
          <a:lstStyle/>
          <a:p>
            <a:r>
              <a:rPr lang="fr-FR" sz="2400" dirty="0" smtClean="0"/>
              <a:t>8.3. PERMÉABILISATION DES MEMBRANES CELLULAIRES</a:t>
            </a:r>
            <a:endParaRPr lang="fr-FR" sz="2400" dirty="0"/>
          </a:p>
        </p:txBody>
      </p:sp>
      <p:sp>
        <p:nvSpPr>
          <p:cNvPr id="6" name="Espace réservé du texte 5"/>
          <p:cNvSpPr>
            <a:spLocks noGrp="1"/>
          </p:cNvSpPr>
          <p:nvPr>
            <p:ph type="body" sz="quarter" idx="13"/>
          </p:nvPr>
        </p:nvSpPr>
        <p:spPr>
          <a:xfrm>
            <a:off x="423227" y="1146175"/>
            <a:ext cx="6069014" cy="1938992"/>
          </a:xfrm>
        </p:spPr>
        <p:txBody>
          <a:bodyPr wrap="square">
            <a:spAutoFit/>
          </a:bodyPr>
          <a:lstStyle/>
          <a:p>
            <a:pPr algn="l">
              <a:lnSpc>
                <a:spcPct val="100000"/>
              </a:lnSpc>
              <a:spcBef>
                <a:spcPts val="0"/>
              </a:spcBef>
              <a:tabLst>
                <a:tab pos="530225" algn="l"/>
              </a:tabLst>
            </a:pPr>
            <a:r>
              <a:rPr lang="fr-FR" b="1" dirty="0">
                <a:solidFill>
                  <a:srgbClr val="206580"/>
                </a:solidFill>
              </a:rPr>
              <a:t>AMÉLIORATION DES PROCÉDÉS DE SÉCHAGE</a:t>
            </a:r>
          </a:p>
          <a:p>
            <a:pPr algn="l">
              <a:lnSpc>
                <a:spcPct val="100000"/>
              </a:lnSpc>
              <a:spcBef>
                <a:spcPts val="0"/>
              </a:spcBef>
              <a:tabLst>
                <a:tab pos="530225" algn="l"/>
              </a:tabLst>
            </a:pPr>
            <a:endParaRPr lang="fr-FR" dirty="0"/>
          </a:p>
          <a:p>
            <a:pPr algn="l">
              <a:lnSpc>
                <a:spcPct val="100000"/>
              </a:lnSpc>
              <a:spcBef>
                <a:spcPts val="0"/>
              </a:spcBef>
              <a:tabLst>
                <a:tab pos="530225" algn="l"/>
              </a:tabLst>
            </a:pPr>
            <a:r>
              <a:rPr lang="fr-FR" dirty="0"/>
              <a:t>La perméabilisation des membranes cellulaires permet une </a:t>
            </a:r>
            <a:r>
              <a:rPr lang="fr-FR" b="1" dirty="0">
                <a:solidFill>
                  <a:srgbClr val="206580"/>
                </a:solidFill>
              </a:rPr>
              <a:t>augmentation des transferts de masse </a:t>
            </a:r>
            <a:r>
              <a:rPr lang="fr-FR" dirty="0"/>
              <a:t>entre les cellules et leur environnement et une </a:t>
            </a:r>
            <a:r>
              <a:rPr lang="fr-FR" b="1" dirty="0">
                <a:solidFill>
                  <a:srgbClr val="206580"/>
                </a:solidFill>
              </a:rPr>
              <a:t>amélioration de l'efficacité des mécanismes de séchage</a:t>
            </a:r>
            <a:r>
              <a:rPr lang="fr-FR" dirty="0"/>
              <a:t>. </a:t>
            </a:r>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50</a:t>
            </a:fld>
            <a:endParaRPr lang="fr-FR" dirty="0"/>
          </a:p>
        </p:txBody>
      </p:sp>
      <p:sp>
        <p:nvSpPr>
          <p:cNvPr id="16" name="ZoneTexte 15">
            <a:extLst>
              <a:ext uri="{FF2B5EF4-FFF2-40B4-BE49-F238E27FC236}">
                <a16:creationId xmlns:a16="http://schemas.microsoft.com/office/drawing/2014/main" id="{59A017D7-DF5B-354E-A018-20D48EE96385}"/>
              </a:ext>
            </a:extLst>
          </p:cNvPr>
          <p:cNvSpPr txBox="1"/>
          <p:nvPr/>
        </p:nvSpPr>
        <p:spPr>
          <a:xfrm>
            <a:off x="291883" y="6082764"/>
            <a:ext cx="4119197" cy="1384995"/>
          </a:xfrm>
          <a:prstGeom prst="rect">
            <a:avLst/>
          </a:prstGeom>
          <a:noFill/>
        </p:spPr>
        <p:txBody>
          <a:bodyPr wrap="square" rtlCol="0">
            <a:spAutoFit/>
          </a:bodyPr>
          <a:lstStyle/>
          <a:p>
            <a:r>
              <a:rPr lang="fr-FR" sz="1400" i="1" dirty="0">
                <a:solidFill>
                  <a:schemeClr val="bg2"/>
                </a:solidFill>
              </a:rPr>
              <a:t>Teneur en eau (%) de </a:t>
            </a:r>
            <a:r>
              <a:rPr lang="fr-FR" sz="1400" b="1" i="1" dirty="0">
                <a:solidFill>
                  <a:srgbClr val="206580"/>
                </a:solidFill>
              </a:rPr>
              <a:t>tranches de pommes de terre </a:t>
            </a:r>
            <a:r>
              <a:rPr lang="fr-FR" sz="1400" i="1" dirty="0">
                <a:solidFill>
                  <a:schemeClr val="bg2"/>
                </a:solidFill>
              </a:rPr>
              <a:t>de 5 mm d'épaisseur pendant le </a:t>
            </a:r>
            <a:r>
              <a:rPr lang="fr-FR" sz="1400" b="1" i="1" dirty="0">
                <a:solidFill>
                  <a:srgbClr val="206580"/>
                </a:solidFill>
              </a:rPr>
              <a:t>séchage convectif </a:t>
            </a:r>
            <a:r>
              <a:rPr lang="fr-FR" sz="1400" i="1" dirty="0">
                <a:solidFill>
                  <a:schemeClr val="bg2"/>
                </a:solidFill>
              </a:rPr>
              <a:t>à l'air à une température de 80°C, vitesse de l'air 1 m/s. Un traitement CEP a été effectué après le blanchiment de l'échantillon à 85 °C, 5 min, en appliquant 60 impulsions de 1,5 kV/cm (d'après </a:t>
            </a:r>
            <a:r>
              <a:rPr lang="fr-FR" sz="1400" i="1" dirty="0" err="1">
                <a:solidFill>
                  <a:schemeClr val="bg2"/>
                </a:solidFill>
              </a:rPr>
              <a:t>Toepfl</a:t>
            </a:r>
            <a:r>
              <a:rPr lang="fr-FR" sz="1400" i="1" dirty="0">
                <a:solidFill>
                  <a:schemeClr val="bg2"/>
                </a:solidFill>
              </a:rPr>
              <a:t>, 2006).</a:t>
            </a:r>
          </a:p>
        </p:txBody>
      </p:sp>
      <p:pic>
        <p:nvPicPr>
          <p:cNvPr id="18" name="Image 17">
            <a:extLst>
              <a:ext uri="{FF2B5EF4-FFF2-40B4-BE49-F238E27FC236}">
                <a16:creationId xmlns:a16="http://schemas.microsoft.com/office/drawing/2014/main" id="{ED680B41-711A-F546-8F6C-D57429C56C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788" y="3375780"/>
            <a:ext cx="3882782" cy="2641796"/>
          </a:xfrm>
          <a:prstGeom prst="rect">
            <a:avLst/>
          </a:prstGeom>
          <a:ln>
            <a:solidFill>
              <a:schemeClr val="bg2"/>
            </a:solidFill>
          </a:ln>
        </p:spPr>
      </p:pic>
      <p:pic>
        <p:nvPicPr>
          <p:cNvPr id="9" name="Image 8">
            <a:extLst>
              <a:ext uri="{FF2B5EF4-FFF2-40B4-BE49-F238E27FC236}">
                <a16:creationId xmlns:a16="http://schemas.microsoft.com/office/drawing/2014/main" id="{33E0F9BC-3CD0-AD4F-BE3A-8F8EA68171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7330" y="682702"/>
            <a:ext cx="3333995" cy="2405448"/>
          </a:xfrm>
          <a:prstGeom prst="rect">
            <a:avLst/>
          </a:prstGeom>
        </p:spPr>
      </p:pic>
      <p:sp>
        <p:nvSpPr>
          <p:cNvPr id="10" name="ZoneTexte 9">
            <a:extLst>
              <a:ext uri="{FF2B5EF4-FFF2-40B4-BE49-F238E27FC236}">
                <a16:creationId xmlns:a16="http://schemas.microsoft.com/office/drawing/2014/main" id="{1428D9D1-1A3A-E249-8A19-195E965BD628}"/>
              </a:ext>
            </a:extLst>
          </p:cNvPr>
          <p:cNvSpPr txBox="1"/>
          <p:nvPr/>
        </p:nvSpPr>
        <p:spPr>
          <a:xfrm>
            <a:off x="5981700" y="3095484"/>
            <a:ext cx="4570993" cy="738664"/>
          </a:xfrm>
          <a:prstGeom prst="rect">
            <a:avLst/>
          </a:prstGeom>
          <a:noFill/>
        </p:spPr>
        <p:txBody>
          <a:bodyPr wrap="square" rtlCol="0">
            <a:spAutoFit/>
          </a:bodyPr>
          <a:lstStyle/>
          <a:p>
            <a:pPr algn="r"/>
            <a:r>
              <a:rPr lang="fr-FR" sz="1400" i="1" dirty="0">
                <a:solidFill>
                  <a:schemeClr val="bg2"/>
                </a:solidFill>
              </a:rPr>
              <a:t>Graphiques d'Arrhenius </a:t>
            </a:r>
            <a:r>
              <a:rPr lang="fr-FR" sz="1400" b="1" i="1" dirty="0">
                <a:solidFill>
                  <a:srgbClr val="206580"/>
                </a:solidFill>
              </a:rPr>
              <a:t>du</a:t>
            </a:r>
            <a:r>
              <a:rPr lang="fr-FR" sz="1400" i="1" dirty="0">
                <a:solidFill>
                  <a:srgbClr val="206580"/>
                </a:solidFill>
              </a:rPr>
              <a:t> </a:t>
            </a:r>
            <a:r>
              <a:rPr lang="fr-FR" sz="1400" b="1" i="1" dirty="0">
                <a:solidFill>
                  <a:srgbClr val="206580"/>
                </a:solidFill>
              </a:rPr>
              <a:t>coefficient de diffusion apparent </a:t>
            </a:r>
            <a:r>
              <a:rPr lang="fr-FR" sz="1400" i="1" dirty="0">
                <a:solidFill>
                  <a:schemeClr val="bg2"/>
                </a:solidFill>
              </a:rPr>
              <a:t>(</a:t>
            </a:r>
            <a:r>
              <a:rPr lang="fr-FR" sz="1400" i="1" dirty="0" err="1">
                <a:solidFill>
                  <a:schemeClr val="bg2"/>
                </a:solidFill>
              </a:rPr>
              <a:t>Deff</a:t>
            </a:r>
            <a:r>
              <a:rPr lang="fr-FR" sz="1400" i="1" dirty="0">
                <a:solidFill>
                  <a:schemeClr val="bg2"/>
                </a:solidFill>
              </a:rPr>
              <a:t>) en fonction de 1/RT pour la </a:t>
            </a:r>
            <a:r>
              <a:rPr lang="fr-FR" sz="1400" b="1" i="1" dirty="0">
                <a:solidFill>
                  <a:srgbClr val="206580"/>
                </a:solidFill>
              </a:rPr>
              <a:t>viande de poulet </a:t>
            </a:r>
            <a:r>
              <a:rPr lang="fr-FR" sz="1400" i="1" dirty="0">
                <a:solidFill>
                  <a:schemeClr val="bg2"/>
                </a:solidFill>
              </a:rPr>
              <a:t>intacte et prétraitée par les CEP (d'après </a:t>
            </a:r>
            <a:r>
              <a:rPr lang="fr-FR" sz="1400" i="1" dirty="0" err="1">
                <a:solidFill>
                  <a:schemeClr val="bg2"/>
                </a:solidFill>
              </a:rPr>
              <a:t>Ghosh</a:t>
            </a:r>
            <a:r>
              <a:rPr lang="fr-FR" sz="1400" i="1" dirty="0">
                <a:solidFill>
                  <a:schemeClr val="bg2"/>
                </a:solidFill>
              </a:rPr>
              <a:t> et al., 2020).</a:t>
            </a:r>
          </a:p>
        </p:txBody>
      </p:sp>
      <p:sp>
        <p:nvSpPr>
          <p:cNvPr id="12" name="ZoneTexte 11">
            <a:extLst>
              <a:ext uri="{FF2B5EF4-FFF2-40B4-BE49-F238E27FC236}">
                <a16:creationId xmlns:a16="http://schemas.microsoft.com/office/drawing/2014/main" id="{6A99B310-02E3-8D4D-B754-8E441295A31C}"/>
              </a:ext>
            </a:extLst>
          </p:cNvPr>
          <p:cNvSpPr txBox="1"/>
          <p:nvPr/>
        </p:nvSpPr>
        <p:spPr>
          <a:xfrm>
            <a:off x="4923220" y="6602552"/>
            <a:ext cx="5529205" cy="954107"/>
          </a:xfrm>
          <a:prstGeom prst="rect">
            <a:avLst/>
          </a:prstGeom>
          <a:noFill/>
        </p:spPr>
        <p:txBody>
          <a:bodyPr wrap="square" rtlCol="0">
            <a:spAutoFit/>
          </a:bodyPr>
          <a:lstStyle/>
          <a:p>
            <a:r>
              <a:rPr lang="fr-FR" sz="1400" b="1" i="1" dirty="0">
                <a:solidFill>
                  <a:srgbClr val="206580"/>
                </a:solidFill>
              </a:rPr>
              <a:t>Séchage de viande de porc après salage à la main </a:t>
            </a:r>
            <a:r>
              <a:rPr lang="fr-FR" sz="1400" i="1" dirty="0">
                <a:solidFill>
                  <a:schemeClr val="bg2"/>
                </a:solidFill>
              </a:rPr>
              <a:t>(environ 10 % du poids en surface) ou injection de saumure saturée (environ 8 %) après un traitement CEP à différentes intensités par rapport au témoin non traité. Séchage à 8°C, 95 % HR (d'après </a:t>
            </a:r>
            <a:r>
              <a:rPr lang="fr-FR" sz="1400" i="1" dirty="0" err="1">
                <a:solidFill>
                  <a:schemeClr val="bg2"/>
                </a:solidFill>
              </a:rPr>
              <a:t>Toepfl</a:t>
            </a:r>
            <a:r>
              <a:rPr lang="fr-FR" sz="1400" i="1" dirty="0">
                <a:solidFill>
                  <a:schemeClr val="bg2"/>
                </a:solidFill>
              </a:rPr>
              <a:t>, 2006).</a:t>
            </a:r>
          </a:p>
        </p:txBody>
      </p:sp>
      <p:pic>
        <p:nvPicPr>
          <p:cNvPr id="13" name="Image 12">
            <a:extLst>
              <a:ext uri="{FF2B5EF4-FFF2-40B4-BE49-F238E27FC236}">
                <a16:creationId xmlns:a16="http://schemas.microsoft.com/office/drawing/2014/main" id="{F30F7C18-4F5C-7545-B086-DDF4831942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5628" y="3898950"/>
            <a:ext cx="3488481" cy="2675993"/>
          </a:xfrm>
          <a:prstGeom prst="rect">
            <a:avLst/>
          </a:prstGeom>
          <a:ln>
            <a:solidFill>
              <a:schemeClr val="bg2"/>
            </a:solidFill>
          </a:ln>
        </p:spPr>
      </p:pic>
      <p:pic>
        <p:nvPicPr>
          <p:cNvPr id="21" name="Image 20">
            <a:extLst>
              <a:ext uri="{FF2B5EF4-FFF2-40B4-BE49-F238E27FC236}">
                <a16:creationId xmlns:a16="http://schemas.microsoft.com/office/drawing/2014/main" id="{A950ADE6-7BE1-4B4C-9B08-AB2DB32C3FA4}"/>
              </a:ext>
            </a:extLst>
          </p:cNvPr>
          <p:cNvPicPr>
            <a:picLocks noChangeAspect="1"/>
          </p:cNvPicPr>
          <p:nvPr/>
        </p:nvPicPr>
        <p:blipFill>
          <a:blip r:embed="rId5"/>
          <a:stretch>
            <a:fillRect/>
          </a:stretch>
        </p:blipFill>
        <p:spPr bwMode="auto">
          <a:xfrm>
            <a:off x="6145784" y="936449"/>
            <a:ext cx="254000" cy="254000"/>
          </a:xfrm>
          <a:prstGeom prst="rect">
            <a:avLst/>
          </a:prstGeom>
        </p:spPr>
      </p:pic>
    </p:spTree>
    <p:extLst>
      <p:ext uri="{BB962C8B-B14F-4D97-AF65-F5344CB8AC3E}">
        <p14:creationId xmlns:p14="http://schemas.microsoft.com/office/powerpoint/2010/main" val="22637500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3756976-AF12-6846-81A0-814668CE40CC}"/>
              </a:ext>
            </a:extLst>
          </p:cNvPr>
          <p:cNvSpPr/>
          <p:nvPr/>
        </p:nvSpPr>
        <p:spPr bwMode="auto">
          <a:xfrm>
            <a:off x="283562" y="1050364"/>
            <a:ext cx="9926638" cy="2334797"/>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sp>
        <p:nvSpPr>
          <p:cNvPr id="20" name="Espace réservé du texte 3">
            <a:extLst>
              <a:ext uri="{FF2B5EF4-FFF2-40B4-BE49-F238E27FC236}">
                <a16:creationId xmlns:a16="http://schemas.microsoft.com/office/drawing/2014/main" id="{F718774F-387C-4F49-A6AA-3E6F2154E67C}"/>
              </a:ext>
            </a:extLst>
          </p:cNvPr>
          <p:cNvSpPr>
            <a:spLocks noGrp="1"/>
          </p:cNvSpPr>
          <p:nvPr>
            <p:ph type="body" sz="quarter" idx="11"/>
          </p:nvPr>
        </p:nvSpPr>
        <p:spPr/>
        <p:txBody>
          <a:bodyPr/>
          <a:lstStyle/>
          <a:p>
            <a:r>
              <a:rPr lang="fr-FR" dirty="0"/>
              <a:t>8. Applications des CEP</a:t>
            </a:r>
          </a:p>
          <a:p>
            <a:endParaRPr lang="fr-FR" dirty="0"/>
          </a:p>
        </p:txBody>
      </p:sp>
      <p:sp>
        <p:nvSpPr>
          <p:cNvPr id="5" name="Espace réservé du texte 4"/>
          <p:cNvSpPr>
            <a:spLocks noGrp="1"/>
          </p:cNvSpPr>
          <p:nvPr>
            <p:ph type="body" sz="quarter" idx="12"/>
          </p:nvPr>
        </p:nvSpPr>
        <p:spPr/>
        <p:txBody>
          <a:bodyPr/>
          <a:lstStyle/>
          <a:p>
            <a:r>
              <a:rPr lang="fr-FR" sz="2400" dirty="0" smtClean="0"/>
              <a:t>8.3. PERMÉABILISATION DES MEMBRANES CELLULAIRES</a:t>
            </a:r>
            <a:endParaRPr lang="fr-FR" sz="2400" dirty="0"/>
          </a:p>
        </p:txBody>
      </p:sp>
      <p:sp>
        <p:nvSpPr>
          <p:cNvPr id="6" name="Espace réservé du texte 5"/>
          <p:cNvSpPr>
            <a:spLocks noGrp="1"/>
          </p:cNvSpPr>
          <p:nvPr>
            <p:ph type="body" sz="quarter" idx="13"/>
          </p:nvPr>
        </p:nvSpPr>
        <p:spPr>
          <a:xfrm>
            <a:off x="331787" y="1146175"/>
            <a:ext cx="10028238" cy="2169825"/>
          </a:xfrm>
        </p:spPr>
        <p:txBody>
          <a:bodyPr>
            <a:spAutoFit/>
          </a:bodyPr>
          <a:lstStyle/>
          <a:p>
            <a:pPr algn="l">
              <a:lnSpc>
                <a:spcPts val="2700"/>
              </a:lnSpc>
              <a:spcBef>
                <a:spcPts val="0"/>
              </a:spcBef>
              <a:tabLst>
                <a:tab pos="530225" algn="l"/>
              </a:tabLst>
            </a:pPr>
            <a:r>
              <a:rPr lang="fr-FR" b="1" dirty="0">
                <a:solidFill>
                  <a:srgbClr val="206580"/>
                </a:solidFill>
              </a:rPr>
              <a:t>AMÉLIORATION DES PROCÉDÉS DE FRITURE</a:t>
            </a:r>
          </a:p>
          <a:p>
            <a:pPr marL="342900" indent="-342900" algn="l">
              <a:lnSpc>
                <a:spcPts val="2700"/>
              </a:lnSpc>
              <a:spcBef>
                <a:spcPts val="0"/>
              </a:spcBef>
              <a:buFont typeface="Arial" panose="020B0604020202020204" pitchFamily="34" charset="0"/>
              <a:buChar char="•"/>
              <a:tabLst>
                <a:tab pos="530225" algn="l"/>
              </a:tabLst>
            </a:pPr>
            <a:r>
              <a:rPr lang="fr-FR" dirty="0" smtClean="0"/>
              <a:t>Les </a:t>
            </a:r>
            <a:r>
              <a:rPr lang="fr-FR" dirty="0"/>
              <a:t>CEP utilisés comme technologie de prétraitement </a:t>
            </a:r>
            <a:r>
              <a:rPr lang="fr-FR" dirty="0" smtClean="0"/>
              <a:t>permettent </a:t>
            </a:r>
            <a:r>
              <a:rPr lang="fr-FR" dirty="0"/>
              <a:t>de </a:t>
            </a:r>
            <a:r>
              <a:rPr lang="fr-FR" b="1" dirty="0" smtClean="0">
                <a:solidFill>
                  <a:srgbClr val="206580"/>
                </a:solidFill>
              </a:rPr>
              <a:t>réduire </a:t>
            </a:r>
            <a:r>
              <a:rPr lang="fr-FR" b="1" dirty="0">
                <a:solidFill>
                  <a:srgbClr val="206580"/>
                </a:solidFill>
              </a:rPr>
              <a:t>la teneur en huile </a:t>
            </a:r>
            <a:r>
              <a:rPr lang="fr-FR" dirty="0"/>
              <a:t>des chips de pommes de </a:t>
            </a:r>
            <a:r>
              <a:rPr lang="fr-FR" dirty="0" smtClean="0"/>
              <a:t>terre</a:t>
            </a:r>
            <a:endParaRPr lang="fr-FR" dirty="0"/>
          </a:p>
          <a:p>
            <a:pPr marL="342900" indent="-342900" algn="l">
              <a:lnSpc>
                <a:spcPts val="2700"/>
              </a:lnSpc>
              <a:spcBef>
                <a:spcPts val="0"/>
              </a:spcBef>
              <a:buFont typeface="Arial" panose="020B0604020202020204" pitchFamily="34" charset="0"/>
              <a:buChar char="•"/>
              <a:tabLst>
                <a:tab pos="530225" algn="l"/>
              </a:tabLst>
            </a:pPr>
            <a:r>
              <a:rPr lang="fr-FR" dirty="0" smtClean="0"/>
              <a:t>L'intensité </a:t>
            </a:r>
            <a:r>
              <a:rPr lang="fr-FR" dirty="0"/>
              <a:t>du champ électrique a une grande influence sur la teneur en huile des </a:t>
            </a:r>
            <a:r>
              <a:rPr lang="fr-FR" dirty="0" smtClean="0"/>
              <a:t>chips</a:t>
            </a:r>
            <a:endParaRPr lang="fr-FR" dirty="0"/>
          </a:p>
          <a:p>
            <a:pPr marL="1098857" lvl="1" indent="-342900">
              <a:lnSpc>
                <a:spcPts val="2700"/>
              </a:lnSpc>
              <a:spcBef>
                <a:spcPts val="0"/>
              </a:spcBef>
              <a:buFont typeface="Courier New" panose="02070309020205020404" pitchFamily="49" charset="0"/>
              <a:buChar char="o"/>
              <a:tabLst>
                <a:tab pos="530225" algn="l"/>
              </a:tabLst>
            </a:pPr>
            <a:r>
              <a:rPr lang="fr-FR" sz="2000" dirty="0" smtClean="0">
                <a:solidFill>
                  <a:schemeClr val="bg2"/>
                </a:solidFill>
              </a:rPr>
              <a:t>Le </a:t>
            </a:r>
            <a:r>
              <a:rPr lang="fr-FR" sz="2000" b="1" dirty="0">
                <a:solidFill>
                  <a:srgbClr val="206580"/>
                </a:solidFill>
              </a:rPr>
              <a:t>croustillant</a:t>
            </a:r>
            <a:r>
              <a:rPr lang="fr-FR" sz="2000" dirty="0">
                <a:solidFill>
                  <a:schemeClr val="bg2"/>
                </a:solidFill>
              </a:rPr>
              <a:t> des chips est amélioré de manière </a:t>
            </a:r>
            <a:r>
              <a:rPr lang="fr-FR" sz="2000" dirty="0" smtClean="0">
                <a:solidFill>
                  <a:schemeClr val="bg2"/>
                </a:solidFill>
              </a:rPr>
              <a:t>significative</a:t>
            </a:r>
            <a:endParaRPr lang="fr-FR" sz="2000" dirty="0">
              <a:solidFill>
                <a:schemeClr val="bg2"/>
              </a:solidFill>
            </a:endParaRPr>
          </a:p>
          <a:p>
            <a:pPr marL="1098857" lvl="1" indent="-342900">
              <a:lnSpc>
                <a:spcPts val="2700"/>
              </a:lnSpc>
              <a:spcBef>
                <a:spcPts val="0"/>
              </a:spcBef>
              <a:buFont typeface="Courier New" panose="02070309020205020404" pitchFamily="49" charset="0"/>
              <a:buChar char="o"/>
              <a:tabLst>
                <a:tab pos="530225" algn="l"/>
              </a:tabLst>
            </a:pPr>
            <a:r>
              <a:rPr lang="fr-FR" sz="2000" dirty="0" smtClean="0">
                <a:solidFill>
                  <a:schemeClr val="bg2"/>
                </a:solidFill>
              </a:rPr>
              <a:t>Les </a:t>
            </a:r>
            <a:r>
              <a:rPr lang="fr-FR" sz="2000" dirty="0">
                <a:solidFill>
                  <a:schemeClr val="bg2"/>
                </a:solidFill>
              </a:rPr>
              <a:t>chips préparées ont une </a:t>
            </a:r>
            <a:r>
              <a:rPr lang="fr-FR" sz="2000" b="1" dirty="0">
                <a:solidFill>
                  <a:srgbClr val="206580"/>
                </a:solidFill>
              </a:rPr>
              <a:t>teneur réduite en </a:t>
            </a:r>
            <a:r>
              <a:rPr lang="fr-FR" sz="2000" b="1" dirty="0" smtClean="0">
                <a:solidFill>
                  <a:srgbClr val="206580"/>
                </a:solidFill>
              </a:rPr>
              <a:t>acrylamides</a:t>
            </a:r>
            <a:endParaRPr lang="fr-FR" sz="2000" b="1" dirty="0">
              <a:solidFill>
                <a:srgbClr val="206580"/>
              </a:solidFill>
            </a:endParaRPr>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51</a:t>
            </a:fld>
            <a:endParaRPr lang="fr-FR" dirty="0"/>
          </a:p>
        </p:txBody>
      </p:sp>
      <p:sp>
        <p:nvSpPr>
          <p:cNvPr id="8" name="ZoneTexte 7">
            <a:extLst>
              <a:ext uri="{FF2B5EF4-FFF2-40B4-BE49-F238E27FC236}">
                <a16:creationId xmlns:a16="http://schemas.microsoft.com/office/drawing/2014/main" id="{55FB06ED-3DE8-C94A-88B8-1A508B029C34}"/>
              </a:ext>
            </a:extLst>
          </p:cNvPr>
          <p:cNvSpPr txBox="1"/>
          <p:nvPr/>
        </p:nvSpPr>
        <p:spPr>
          <a:xfrm>
            <a:off x="226406" y="6426078"/>
            <a:ext cx="6906899" cy="523220"/>
          </a:xfrm>
          <a:prstGeom prst="rect">
            <a:avLst/>
          </a:prstGeom>
          <a:noFill/>
        </p:spPr>
        <p:txBody>
          <a:bodyPr wrap="square" rtlCol="0">
            <a:spAutoFit/>
          </a:bodyPr>
          <a:lstStyle/>
          <a:p>
            <a:r>
              <a:rPr lang="fr-FR" sz="1400" i="1" dirty="0">
                <a:solidFill>
                  <a:schemeClr val="bg2"/>
                </a:solidFill>
              </a:rPr>
              <a:t>Effet du nombre d'impulsions </a:t>
            </a:r>
            <a:r>
              <a:rPr lang="fr-FR" sz="1400" i="1" dirty="0" smtClean="0">
                <a:solidFill>
                  <a:schemeClr val="bg2"/>
                </a:solidFill>
              </a:rPr>
              <a:t>et </a:t>
            </a:r>
            <a:r>
              <a:rPr lang="fr-FR" sz="1400" i="1" dirty="0">
                <a:solidFill>
                  <a:schemeClr val="bg2"/>
                </a:solidFill>
              </a:rPr>
              <a:t>effet de l'intensité du champ électrique sur la</a:t>
            </a:r>
            <a:r>
              <a:rPr lang="fr-FR" sz="1400" b="1" i="1" dirty="0">
                <a:solidFill>
                  <a:srgbClr val="206580"/>
                </a:solidFill>
              </a:rPr>
              <a:t> teneur en huile totale des chips de pommes de terre</a:t>
            </a:r>
            <a:r>
              <a:rPr lang="fr-FR" sz="1400" b="1" i="1" dirty="0">
                <a:solidFill>
                  <a:srgbClr val="157CC6"/>
                </a:solidFill>
              </a:rPr>
              <a:t> </a:t>
            </a:r>
            <a:r>
              <a:rPr lang="fr-FR" sz="1400" i="1" dirty="0">
                <a:solidFill>
                  <a:schemeClr val="bg2"/>
                </a:solidFill>
              </a:rPr>
              <a:t>(d'après Zhang et al., 2021).</a:t>
            </a:r>
          </a:p>
        </p:txBody>
      </p:sp>
      <p:pic>
        <p:nvPicPr>
          <p:cNvPr id="4" name="Image 3">
            <a:extLst>
              <a:ext uri="{FF2B5EF4-FFF2-40B4-BE49-F238E27FC236}">
                <a16:creationId xmlns:a16="http://schemas.microsoft.com/office/drawing/2014/main" id="{09DA7DCE-CAFF-6944-8CFA-F95BDE9CA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12" y="3545067"/>
            <a:ext cx="3430950" cy="2883076"/>
          </a:xfrm>
          <a:prstGeom prst="rect">
            <a:avLst/>
          </a:prstGeom>
        </p:spPr>
      </p:pic>
      <p:pic>
        <p:nvPicPr>
          <p:cNvPr id="12" name="Image 11">
            <a:extLst>
              <a:ext uri="{FF2B5EF4-FFF2-40B4-BE49-F238E27FC236}">
                <a16:creationId xmlns:a16="http://schemas.microsoft.com/office/drawing/2014/main" id="{24DB33E0-47B0-9641-8D38-16EE422527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1398" y="3545067"/>
            <a:ext cx="3438203" cy="2883076"/>
          </a:xfrm>
          <a:prstGeom prst="rect">
            <a:avLst/>
          </a:prstGeom>
        </p:spPr>
      </p:pic>
      <p:pic>
        <p:nvPicPr>
          <p:cNvPr id="14" name="Image 13">
            <a:extLst>
              <a:ext uri="{FF2B5EF4-FFF2-40B4-BE49-F238E27FC236}">
                <a16:creationId xmlns:a16="http://schemas.microsoft.com/office/drawing/2014/main" id="{DC2F0A03-8422-6948-9C20-3C10F7F8CCBE}"/>
              </a:ext>
            </a:extLst>
          </p:cNvPr>
          <p:cNvPicPr>
            <a:picLocks noChangeAspect="1"/>
          </p:cNvPicPr>
          <p:nvPr/>
        </p:nvPicPr>
        <p:blipFill>
          <a:blip r:embed="rId4"/>
          <a:stretch>
            <a:fillRect/>
          </a:stretch>
        </p:blipFill>
        <p:spPr>
          <a:xfrm>
            <a:off x="7399979" y="3759465"/>
            <a:ext cx="3048937" cy="2286703"/>
          </a:xfrm>
          <a:prstGeom prst="rect">
            <a:avLst/>
          </a:prstGeom>
          <a:ln>
            <a:solidFill>
              <a:schemeClr val="bg2"/>
            </a:solidFill>
          </a:ln>
        </p:spPr>
      </p:pic>
      <p:sp>
        <p:nvSpPr>
          <p:cNvPr id="15" name="ZoneTexte 14">
            <a:extLst>
              <a:ext uri="{FF2B5EF4-FFF2-40B4-BE49-F238E27FC236}">
                <a16:creationId xmlns:a16="http://schemas.microsoft.com/office/drawing/2014/main" id="{869FACF2-EF0A-1748-ABB8-1DB7D8E313DE}"/>
              </a:ext>
            </a:extLst>
          </p:cNvPr>
          <p:cNvSpPr txBox="1"/>
          <p:nvPr/>
        </p:nvSpPr>
        <p:spPr>
          <a:xfrm>
            <a:off x="7220318" y="6426078"/>
            <a:ext cx="3404892" cy="738664"/>
          </a:xfrm>
          <a:prstGeom prst="rect">
            <a:avLst/>
          </a:prstGeom>
          <a:noFill/>
        </p:spPr>
        <p:txBody>
          <a:bodyPr wrap="square" rtlCol="0">
            <a:spAutoFit/>
          </a:bodyPr>
          <a:lstStyle/>
          <a:p>
            <a:pPr algn="r"/>
            <a:r>
              <a:rPr lang="fr-FR" sz="1400" i="1" dirty="0">
                <a:solidFill>
                  <a:schemeClr val="bg2"/>
                </a:solidFill>
              </a:rPr>
              <a:t>https://</a:t>
            </a:r>
            <a:r>
              <a:rPr lang="fr-FR" sz="1400" i="1" dirty="0" err="1">
                <a:solidFill>
                  <a:schemeClr val="bg2"/>
                </a:solidFill>
              </a:rPr>
              <a:t>potatoesnz.co.nz</a:t>
            </a:r>
            <a:r>
              <a:rPr lang="fr-FR" sz="1400" i="1" dirty="0">
                <a:solidFill>
                  <a:schemeClr val="bg2"/>
                </a:solidFill>
              </a:rPr>
              <a:t>/updates/</a:t>
            </a:r>
            <a:r>
              <a:rPr lang="fr-FR" sz="1400" i="1" dirty="0" err="1">
                <a:solidFill>
                  <a:schemeClr val="bg2"/>
                </a:solidFill>
              </a:rPr>
              <a:t>research</a:t>
            </a:r>
            <a:r>
              <a:rPr lang="fr-FR" sz="1400" i="1" dirty="0">
                <a:solidFill>
                  <a:schemeClr val="bg2"/>
                </a:solidFill>
              </a:rPr>
              <a:t>-updates/pulse-electric-field-pef-application-for-use-in-the-potato-industry/</a:t>
            </a:r>
          </a:p>
        </p:txBody>
      </p:sp>
      <p:pic>
        <p:nvPicPr>
          <p:cNvPr id="22" name="Image 21">
            <a:extLst>
              <a:ext uri="{FF2B5EF4-FFF2-40B4-BE49-F238E27FC236}">
                <a16:creationId xmlns:a16="http://schemas.microsoft.com/office/drawing/2014/main" id="{A950ADE6-7BE1-4B4C-9B08-AB2DB32C3FA4}"/>
              </a:ext>
            </a:extLst>
          </p:cNvPr>
          <p:cNvPicPr>
            <a:picLocks noChangeAspect="1"/>
          </p:cNvPicPr>
          <p:nvPr/>
        </p:nvPicPr>
        <p:blipFill>
          <a:blip r:embed="rId5"/>
          <a:stretch>
            <a:fillRect/>
          </a:stretch>
        </p:blipFill>
        <p:spPr bwMode="auto">
          <a:xfrm>
            <a:off x="10090297" y="947696"/>
            <a:ext cx="254000" cy="254000"/>
          </a:xfrm>
          <a:prstGeom prst="rect">
            <a:avLst/>
          </a:prstGeom>
        </p:spPr>
      </p:pic>
    </p:spTree>
    <p:extLst>
      <p:ext uri="{BB962C8B-B14F-4D97-AF65-F5344CB8AC3E}">
        <p14:creationId xmlns:p14="http://schemas.microsoft.com/office/powerpoint/2010/main" val="21933770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21"/>
          </p:nvPr>
        </p:nvSpPr>
        <p:spPr>
          <a:xfrm>
            <a:off x="601516" y="1789726"/>
            <a:ext cx="9411164" cy="4801574"/>
          </a:xfrm>
        </p:spPr>
        <p:txBody>
          <a:bodyPr/>
          <a:lstStyle/>
          <a:p>
            <a:pPr>
              <a:spcAft>
                <a:spcPts val="600"/>
              </a:spcAft>
            </a:pPr>
            <a:r>
              <a:rPr lang="fr-FR" dirty="0">
                <a:solidFill>
                  <a:srgbClr val="97C2CF"/>
                </a:solidFill>
              </a:rPr>
              <a:t>1. Introduction</a:t>
            </a:r>
          </a:p>
          <a:p>
            <a:pPr>
              <a:spcAft>
                <a:spcPts val="600"/>
              </a:spcAft>
            </a:pPr>
            <a:r>
              <a:rPr lang="fr-FR" dirty="0">
                <a:solidFill>
                  <a:srgbClr val="97C2CF"/>
                </a:solidFill>
              </a:rPr>
              <a:t>2. Principes des champs électriques pulsés</a:t>
            </a:r>
          </a:p>
          <a:p>
            <a:pPr>
              <a:spcAft>
                <a:spcPts val="600"/>
              </a:spcAft>
            </a:pPr>
            <a:r>
              <a:rPr lang="fr-FR" dirty="0">
                <a:solidFill>
                  <a:srgbClr val="97C2CF"/>
                </a:solidFill>
              </a:rPr>
              <a:t>3. Mécanismes d'électro-perméabilisation</a:t>
            </a:r>
          </a:p>
          <a:p>
            <a:pPr>
              <a:spcAft>
                <a:spcPts val="600"/>
              </a:spcAft>
            </a:pPr>
            <a:r>
              <a:rPr lang="fr-FR" dirty="0">
                <a:solidFill>
                  <a:srgbClr val="97C2CF"/>
                </a:solidFill>
              </a:rPr>
              <a:t>4. Impacts sur les micro-organismes</a:t>
            </a:r>
          </a:p>
          <a:p>
            <a:pPr>
              <a:spcAft>
                <a:spcPts val="600"/>
              </a:spcAft>
            </a:pPr>
            <a:r>
              <a:rPr lang="fr-FR" dirty="0">
                <a:solidFill>
                  <a:srgbClr val="97C2CF"/>
                </a:solidFill>
              </a:rPr>
              <a:t>5. Impacts sur les enzymes et les constituants </a:t>
            </a:r>
          </a:p>
          <a:p>
            <a:pPr>
              <a:spcAft>
                <a:spcPts val="600"/>
              </a:spcAft>
            </a:pPr>
            <a:r>
              <a:rPr lang="fr-FR" dirty="0">
                <a:solidFill>
                  <a:srgbClr val="97C2CF"/>
                </a:solidFill>
              </a:rPr>
              <a:t>6. Influence des facteurs procédés et des facteurs produits</a:t>
            </a:r>
          </a:p>
          <a:p>
            <a:pPr>
              <a:spcAft>
                <a:spcPts val="600"/>
              </a:spcAft>
            </a:pPr>
            <a:r>
              <a:rPr lang="fr-FR" dirty="0">
                <a:solidFill>
                  <a:srgbClr val="97C2CF"/>
                </a:solidFill>
              </a:rPr>
              <a:t>7. Équipements et dimensionnement</a:t>
            </a:r>
          </a:p>
          <a:p>
            <a:pPr>
              <a:spcAft>
                <a:spcPts val="600"/>
              </a:spcAft>
            </a:pPr>
            <a:r>
              <a:rPr lang="fr-FR" dirty="0">
                <a:solidFill>
                  <a:srgbClr val="97C2CF"/>
                </a:solidFill>
              </a:rPr>
              <a:t>8. Applications des champs électriques pulsés</a:t>
            </a:r>
          </a:p>
          <a:p>
            <a:pPr>
              <a:spcAft>
                <a:spcPts val="600"/>
              </a:spcAft>
            </a:pPr>
            <a:r>
              <a:rPr lang="fr-FR" b="1" dirty="0"/>
              <a:t>9. Conclusions</a:t>
            </a:r>
          </a:p>
          <a:p>
            <a:endParaRPr lang="fr-FR" dirty="0"/>
          </a:p>
        </p:txBody>
      </p:sp>
      <p:sp>
        <p:nvSpPr>
          <p:cNvPr id="4" name="Espace réservé du numéro de diapositive 3"/>
          <p:cNvSpPr>
            <a:spLocks noGrp="1"/>
          </p:cNvSpPr>
          <p:nvPr>
            <p:ph type="sldNum" sz="quarter" idx="4294967295"/>
          </p:nvPr>
        </p:nvSpPr>
        <p:spPr>
          <a:xfrm>
            <a:off x="10144125" y="7235825"/>
            <a:ext cx="547688" cy="306388"/>
          </a:xfrm>
          <a:prstGeom prst="rect">
            <a:avLst/>
          </a:prstGeom>
        </p:spPr>
        <p:txBody>
          <a:bodyPr/>
          <a:lstStyle/>
          <a:p>
            <a:fld id="{60906FEA-6988-4954-96AA-94004BCD4A9A}" type="slidenum">
              <a:rPr lang="fr-FR" smtClean="0"/>
              <a:pPr/>
              <a:t>52</a:t>
            </a:fld>
            <a:endParaRPr lang="fr-FR" dirty="0"/>
          </a:p>
        </p:txBody>
      </p:sp>
    </p:spTree>
    <p:extLst>
      <p:ext uri="{BB962C8B-B14F-4D97-AF65-F5344CB8AC3E}">
        <p14:creationId xmlns:p14="http://schemas.microsoft.com/office/powerpoint/2010/main" val="1146470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3756976-AF12-6846-81A0-814668CE40CC}"/>
              </a:ext>
            </a:extLst>
          </p:cNvPr>
          <p:cNvSpPr/>
          <p:nvPr/>
        </p:nvSpPr>
        <p:spPr bwMode="auto">
          <a:xfrm>
            <a:off x="331787" y="838011"/>
            <a:ext cx="10053638" cy="6355665"/>
          </a:xfrm>
          <a:prstGeom prst="rect">
            <a:avLst/>
          </a:prstGeom>
          <a:solidFill>
            <a:srgbClr val="F4F4F4"/>
          </a:solidFill>
          <a:ln w="28575">
            <a:solidFill>
              <a:srgbClr val="F74F41"/>
            </a:solidFill>
            <a:prstDash val="solid"/>
            <a:extLst>
              <a:ext uri="{C807C97D-BFC1-408E-A445-0C87EB9F89A2}">
                <ask:lineSketchStyleProps xmlns:ask="http://schemas.microsoft.com/office/drawing/2018/sketchyshapes" xmlns="" sd="1219033472">
                  <a:custGeom>
                    <a:avLst/>
                    <a:gdLst>
                      <a:gd name="connsiteX0" fmla="*/ 0 w 10801350"/>
                      <a:gd name="connsiteY0" fmla="*/ 0 h 5369669"/>
                      <a:gd name="connsiteX1" fmla="*/ 460479 w 10801350"/>
                      <a:gd name="connsiteY1" fmla="*/ 0 h 5369669"/>
                      <a:gd name="connsiteX2" fmla="*/ 704930 w 10801350"/>
                      <a:gd name="connsiteY2" fmla="*/ 0 h 5369669"/>
                      <a:gd name="connsiteX3" fmla="*/ 1489449 w 10801350"/>
                      <a:gd name="connsiteY3" fmla="*/ 0 h 5369669"/>
                      <a:gd name="connsiteX4" fmla="*/ 1949928 w 10801350"/>
                      <a:gd name="connsiteY4" fmla="*/ 0 h 5369669"/>
                      <a:gd name="connsiteX5" fmla="*/ 2410407 w 10801350"/>
                      <a:gd name="connsiteY5" fmla="*/ 0 h 5369669"/>
                      <a:gd name="connsiteX6" fmla="*/ 3194926 w 10801350"/>
                      <a:gd name="connsiteY6" fmla="*/ 0 h 5369669"/>
                      <a:gd name="connsiteX7" fmla="*/ 3547391 w 10801350"/>
                      <a:gd name="connsiteY7" fmla="*/ 0 h 5369669"/>
                      <a:gd name="connsiteX8" fmla="*/ 4331910 w 10801350"/>
                      <a:gd name="connsiteY8" fmla="*/ 0 h 5369669"/>
                      <a:gd name="connsiteX9" fmla="*/ 5116429 w 10801350"/>
                      <a:gd name="connsiteY9" fmla="*/ 0 h 5369669"/>
                      <a:gd name="connsiteX10" fmla="*/ 5684921 w 10801350"/>
                      <a:gd name="connsiteY10" fmla="*/ 0 h 5369669"/>
                      <a:gd name="connsiteX11" fmla="*/ 6469440 w 10801350"/>
                      <a:gd name="connsiteY11" fmla="*/ 0 h 5369669"/>
                      <a:gd name="connsiteX12" fmla="*/ 6929919 w 10801350"/>
                      <a:gd name="connsiteY12" fmla="*/ 0 h 5369669"/>
                      <a:gd name="connsiteX13" fmla="*/ 7390397 w 10801350"/>
                      <a:gd name="connsiteY13" fmla="*/ 0 h 5369669"/>
                      <a:gd name="connsiteX14" fmla="*/ 8066903 w 10801350"/>
                      <a:gd name="connsiteY14" fmla="*/ 0 h 5369669"/>
                      <a:gd name="connsiteX15" fmla="*/ 8527382 w 10801350"/>
                      <a:gd name="connsiteY15" fmla="*/ 0 h 5369669"/>
                      <a:gd name="connsiteX16" fmla="*/ 9311901 w 10801350"/>
                      <a:gd name="connsiteY16" fmla="*/ 0 h 5369669"/>
                      <a:gd name="connsiteX17" fmla="*/ 10096420 w 10801350"/>
                      <a:gd name="connsiteY17" fmla="*/ 0 h 5369669"/>
                      <a:gd name="connsiteX18" fmla="*/ 10801350 w 10801350"/>
                      <a:gd name="connsiteY18" fmla="*/ 0 h 5369669"/>
                      <a:gd name="connsiteX19" fmla="*/ 10801350 w 10801350"/>
                      <a:gd name="connsiteY19" fmla="*/ 542933 h 5369669"/>
                      <a:gd name="connsiteX20" fmla="*/ 10801350 w 10801350"/>
                      <a:gd name="connsiteY20" fmla="*/ 978473 h 5369669"/>
                      <a:gd name="connsiteX21" fmla="*/ 10801350 w 10801350"/>
                      <a:gd name="connsiteY21" fmla="*/ 1467710 h 5369669"/>
                      <a:gd name="connsiteX22" fmla="*/ 10801350 w 10801350"/>
                      <a:gd name="connsiteY22" fmla="*/ 2118036 h 5369669"/>
                      <a:gd name="connsiteX23" fmla="*/ 10801350 w 10801350"/>
                      <a:gd name="connsiteY23" fmla="*/ 2660969 h 5369669"/>
                      <a:gd name="connsiteX24" fmla="*/ 10801350 w 10801350"/>
                      <a:gd name="connsiteY24" fmla="*/ 3150206 h 5369669"/>
                      <a:gd name="connsiteX25" fmla="*/ 10801350 w 10801350"/>
                      <a:gd name="connsiteY25" fmla="*/ 3800532 h 5369669"/>
                      <a:gd name="connsiteX26" fmla="*/ 10801350 w 10801350"/>
                      <a:gd name="connsiteY26" fmla="*/ 4397162 h 5369669"/>
                      <a:gd name="connsiteX27" fmla="*/ 10801350 w 10801350"/>
                      <a:gd name="connsiteY27" fmla="*/ 5369669 h 5369669"/>
                      <a:gd name="connsiteX28" fmla="*/ 10016831 w 10801350"/>
                      <a:gd name="connsiteY28" fmla="*/ 5369669 h 5369669"/>
                      <a:gd name="connsiteX29" fmla="*/ 9340325 w 10801350"/>
                      <a:gd name="connsiteY29" fmla="*/ 5369669 h 5369669"/>
                      <a:gd name="connsiteX30" fmla="*/ 8987860 w 10801350"/>
                      <a:gd name="connsiteY30" fmla="*/ 5369669 h 5369669"/>
                      <a:gd name="connsiteX31" fmla="*/ 8311355 w 10801350"/>
                      <a:gd name="connsiteY31" fmla="*/ 5369669 h 5369669"/>
                      <a:gd name="connsiteX32" fmla="*/ 8066903 w 10801350"/>
                      <a:gd name="connsiteY32" fmla="*/ 5369669 h 5369669"/>
                      <a:gd name="connsiteX33" fmla="*/ 7390397 w 10801350"/>
                      <a:gd name="connsiteY33" fmla="*/ 5369669 h 5369669"/>
                      <a:gd name="connsiteX34" fmla="*/ 7037932 w 10801350"/>
                      <a:gd name="connsiteY34" fmla="*/ 5369669 h 5369669"/>
                      <a:gd name="connsiteX35" fmla="*/ 6793481 w 10801350"/>
                      <a:gd name="connsiteY35" fmla="*/ 5369669 h 5369669"/>
                      <a:gd name="connsiteX36" fmla="*/ 6441016 w 10801350"/>
                      <a:gd name="connsiteY36" fmla="*/ 5369669 h 5369669"/>
                      <a:gd name="connsiteX37" fmla="*/ 5764510 w 10801350"/>
                      <a:gd name="connsiteY37" fmla="*/ 5369669 h 5369669"/>
                      <a:gd name="connsiteX38" fmla="*/ 5412045 w 10801350"/>
                      <a:gd name="connsiteY38" fmla="*/ 5369669 h 5369669"/>
                      <a:gd name="connsiteX39" fmla="*/ 5167593 w 10801350"/>
                      <a:gd name="connsiteY39" fmla="*/ 5369669 h 5369669"/>
                      <a:gd name="connsiteX40" fmla="*/ 4815128 w 10801350"/>
                      <a:gd name="connsiteY40" fmla="*/ 5369669 h 5369669"/>
                      <a:gd name="connsiteX41" fmla="*/ 4354650 w 10801350"/>
                      <a:gd name="connsiteY41" fmla="*/ 5369669 h 5369669"/>
                      <a:gd name="connsiteX42" fmla="*/ 3786157 w 10801350"/>
                      <a:gd name="connsiteY42" fmla="*/ 5369669 h 5369669"/>
                      <a:gd name="connsiteX43" fmla="*/ 3433692 w 10801350"/>
                      <a:gd name="connsiteY43" fmla="*/ 5369669 h 5369669"/>
                      <a:gd name="connsiteX44" fmla="*/ 2649173 w 10801350"/>
                      <a:gd name="connsiteY44" fmla="*/ 5369669 h 5369669"/>
                      <a:gd name="connsiteX45" fmla="*/ 2080681 w 10801350"/>
                      <a:gd name="connsiteY45" fmla="*/ 5369669 h 5369669"/>
                      <a:gd name="connsiteX46" fmla="*/ 1296162 w 10801350"/>
                      <a:gd name="connsiteY46" fmla="*/ 5369669 h 5369669"/>
                      <a:gd name="connsiteX47" fmla="*/ 619656 w 10801350"/>
                      <a:gd name="connsiteY47" fmla="*/ 5369669 h 5369669"/>
                      <a:gd name="connsiteX48" fmla="*/ 0 w 10801350"/>
                      <a:gd name="connsiteY48" fmla="*/ 5369669 h 5369669"/>
                      <a:gd name="connsiteX49" fmla="*/ 0 w 10801350"/>
                      <a:gd name="connsiteY49" fmla="*/ 4719342 h 5369669"/>
                      <a:gd name="connsiteX50" fmla="*/ 0 w 10801350"/>
                      <a:gd name="connsiteY50" fmla="*/ 4069016 h 5369669"/>
                      <a:gd name="connsiteX51" fmla="*/ 0 w 10801350"/>
                      <a:gd name="connsiteY51" fmla="*/ 3472386 h 5369669"/>
                      <a:gd name="connsiteX52" fmla="*/ 0 w 10801350"/>
                      <a:gd name="connsiteY52" fmla="*/ 2768363 h 5369669"/>
                      <a:gd name="connsiteX53" fmla="*/ 0 w 10801350"/>
                      <a:gd name="connsiteY53" fmla="*/ 2064339 h 5369669"/>
                      <a:gd name="connsiteX54" fmla="*/ 0 w 10801350"/>
                      <a:gd name="connsiteY54" fmla="*/ 1414013 h 5369669"/>
                      <a:gd name="connsiteX55" fmla="*/ 0 w 10801350"/>
                      <a:gd name="connsiteY55" fmla="*/ 763686 h 5369669"/>
                      <a:gd name="connsiteX56" fmla="*/ 0 w 10801350"/>
                      <a:gd name="connsiteY56" fmla="*/ 0 h 536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801350" h="5369669" extrusionOk="0">
                        <a:moveTo>
                          <a:pt x="0" y="0"/>
                        </a:moveTo>
                        <a:cubicBezTo>
                          <a:pt x="117810" y="-42008"/>
                          <a:pt x="349236" y="37007"/>
                          <a:pt x="460479" y="0"/>
                        </a:cubicBezTo>
                        <a:cubicBezTo>
                          <a:pt x="571722" y="-37007"/>
                          <a:pt x="610098" y="21783"/>
                          <a:pt x="704930" y="0"/>
                        </a:cubicBezTo>
                        <a:cubicBezTo>
                          <a:pt x="799762" y="-21783"/>
                          <a:pt x="1287969" y="1520"/>
                          <a:pt x="1489449" y="0"/>
                        </a:cubicBezTo>
                        <a:cubicBezTo>
                          <a:pt x="1690929" y="-1520"/>
                          <a:pt x="1802967" y="25119"/>
                          <a:pt x="1949928" y="0"/>
                        </a:cubicBezTo>
                        <a:cubicBezTo>
                          <a:pt x="2096889" y="-25119"/>
                          <a:pt x="2253920" y="12995"/>
                          <a:pt x="2410407" y="0"/>
                        </a:cubicBezTo>
                        <a:cubicBezTo>
                          <a:pt x="2566894" y="-12995"/>
                          <a:pt x="2880056" y="12710"/>
                          <a:pt x="3194926" y="0"/>
                        </a:cubicBezTo>
                        <a:cubicBezTo>
                          <a:pt x="3509796" y="-12710"/>
                          <a:pt x="3439545" y="38044"/>
                          <a:pt x="3547391" y="0"/>
                        </a:cubicBezTo>
                        <a:cubicBezTo>
                          <a:pt x="3655237" y="-38044"/>
                          <a:pt x="4149838" y="92030"/>
                          <a:pt x="4331910" y="0"/>
                        </a:cubicBezTo>
                        <a:cubicBezTo>
                          <a:pt x="4513982" y="-92030"/>
                          <a:pt x="4861118" y="43974"/>
                          <a:pt x="5116429" y="0"/>
                        </a:cubicBezTo>
                        <a:cubicBezTo>
                          <a:pt x="5371740" y="-43974"/>
                          <a:pt x="5516201" y="5968"/>
                          <a:pt x="5684921" y="0"/>
                        </a:cubicBezTo>
                        <a:cubicBezTo>
                          <a:pt x="5853641" y="-5968"/>
                          <a:pt x="6232673" y="4811"/>
                          <a:pt x="6469440" y="0"/>
                        </a:cubicBezTo>
                        <a:cubicBezTo>
                          <a:pt x="6706207" y="-4811"/>
                          <a:pt x="6821992" y="54658"/>
                          <a:pt x="6929919" y="0"/>
                        </a:cubicBezTo>
                        <a:cubicBezTo>
                          <a:pt x="7037846" y="-54658"/>
                          <a:pt x="7251688" y="27803"/>
                          <a:pt x="7390397" y="0"/>
                        </a:cubicBezTo>
                        <a:cubicBezTo>
                          <a:pt x="7529106" y="-27803"/>
                          <a:pt x="7839813" y="16355"/>
                          <a:pt x="8066903" y="0"/>
                        </a:cubicBezTo>
                        <a:cubicBezTo>
                          <a:pt x="8293993" y="-16355"/>
                          <a:pt x="8359178" y="27664"/>
                          <a:pt x="8527382" y="0"/>
                        </a:cubicBezTo>
                        <a:cubicBezTo>
                          <a:pt x="8695586" y="-27664"/>
                          <a:pt x="9107752" y="45506"/>
                          <a:pt x="9311901" y="0"/>
                        </a:cubicBezTo>
                        <a:cubicBezTo>
                          <a:pt x="9516050" y="-45506"/>
                          <a:pt x="9791284" y="30731"/>
                          <a:pt x="10096420" y="0"/>
                        </a:cubicBezTo>
                        <a:cubicBezTo>
                          <a:pt x="10401556" y="-30731"/>
                          <a:pt x="10579654" y="82725"/>
                          <a:pt x="10801350" y="0"/>
                        </a:cubicBezTo>
                        <a:cubicBezTo>
                          <a:pt x="10818366" y="167104"/>
                          <a:pt x="10788144" y="359245"/>
                          <a:pt x="10801350" y="542933"/>
                        </a:cubicBezTo>
                        <a:cubicBezTo>
                          <a:pt x="10814556" y="726621"/>
                          <a:pt x="10786191" y="835998"/>
                          <a:pt x="10801350" y="978473"/>
                        </a:cubicBezTo>
                        <a:cubicBezTo>
                          <a:pt x="10816509" y="1120948"/>
                          <a:pt x="10748002" y="1308493"/>
                          <a:pt x="10801350" y="1467710"/>
                        </a:cubicBezTo>
                        <a:cubicBezTo>
                          <a:pt x="10854698" y="1626927"/>
                          <a:pt x="10741516" y="1940359"/>
                          <a:pt x="10801350" y="2118036"/>
                        </a:cubicBezTo>
                        <a:cubicBezTo>
                          <a:pt x="10861184" y="2295713"/>
                          <a:pt x="10768454" y="2435879"/>
                          <a:pt x="10801350" y="2660969"/>
                        </a:cubicBezTo>
                        <a:cubicBezTo>
                          <a:pt x="10834246" y="2886059"/>
                          <a:pt x="10755897" y="2938653"/>
                          <a:pt x="10801350" y="3150206"/>
                        </a:cubicBezTo>
                        <a:cubicBezTo>
                          <a:pt x="10846803" y="3361759"/>
                          <a:pt x="10763991" y="3615040"/>
                          <a:pt x="10801350" y="3800532"/>
                        </a:cubicBezTo>
                        <a:cubicBezTo>
                          <a:pt x="10838709" y="3986024"/>
                          <a:pt x="10743058" y="4112571"/>
                          <a:pt x="10801350" y="4397162"/>
                        </a:cubicBezTo>
                        <a:cubicBezTo>
                          <a:pt x="10859642" y="4681753"/>
                          <a:pt x="10755548" y="4992699"/>
                          <a:pt x="10801350" y="5369669"/>
                        </a:cubicBezTo>
                        <a:cubicBezTo>
                          <a:pt x="10532403" y="5380304"/>
                          <a:pt x="10247335" y="5324868"/>
                          <a:pt x="10016831" y="5369669"/>
                        </a:cubicBezTo>
                        <a:cubicBezTo>
                          <a:pt x="9786327" y="5414470"/>
                          <a:pt x="9604587" y="5359175"/>
                          <a:pt x="9340325" y="5369669"/>
                        </a:cubicBezTo>
                        <a:cubicBezTo>
                          <a:pt x="9076063" y="5380163"/>
                          <a:pt x="9113140" y="5360206"/>
                          <a:pt x="8987860" y="5369669"/>
                        </a:cubicBezTo>
                        <a:cubicBezTo>
                          <a:pt x="8862580" y="5379132"/>
                          <a:pt x="8635487" y="5351969"/>
                          <a:pt x="8311355" y="5369669"/>
                        </a:cubicBezTo>
                        <a:cubicBezTo>
                          <a:pt x="7987223" y="5387369"/>
                          <a:pt x="8186452" y="5350627"/>
                          <a:pt x="8066903" y="5369669"/>
                        </a:cubicBezTo>
                        <a:cubicBezTo>
                          <a:pt x="7947354" y="5388711"/>
                          <a:pt x="7648943" y="5315877"/>
                          <a:pt x="7390397" y="5369669"/>
                        </a:cubicBezTo>
                        <a:cubicBezTo>
                          <a:pt x="7131851" y="5423461"/>
                          <a:pt x="7141520" y="5334528"/>
                          <a:pt x="7037932" y="5369669"/>
                        </a:cubicBezTo>
                        <a:cubicBezTo>
                          <a:pt x="6934345" y="5404810"/>
                          <a:pt x="6915081" y="5347812"/>
                          <a:pt x="6793481" y="5369669"/>
                        </a:cubicBezTo>
                        <a:cubicBezTo>
                          <a:pt x="6671881" y="5391526"/>
                          <a:pt x="6525644" y="5335613"/>
                          <a:pt x="6441016" y="5369669"/>
                        </a:cubicBezTo>
                        <a:cubicBezTo>
                          <a:pt x="6356388" y="5403725"/>
                          <a:pt x="6004967" y="5334335"/>
                          <a:pt x="5764510" y="5369669"/>
                        </a:cubicBezTo>
                        <a:cubicBezTo>
                          <a:pt x="5524053" y="5405003"/>
                          <a:pt x="5582442" y="5328539"/>
                          <a:pt x="5412045" y="5369669"/>
                        </a:cubicBezTo>
                        <a:cubicBezTo>
                          <a:pt x="5241649" y="5410799"/>
                          <a:pt x="5251806" y="5360201"/>
                          <a:pt x="5167593" y="5369669"/>
                        </a:cubicBezTo>
                        <a:cubicBezTo>
                          <a:pt x="5083380" y="5379137"/>
                          <a:pt x="4980794" y="5367519"/>
                          <a:pt x="4815128" y="5369669"/>
                        </a:cubicBezTo>
                        <a:cubicBezTo>
                          <a:pt x="4649463" y="5371819"/>
                          <a:pt x="4495975" y="5342857"/>
                          <a:pt x="4354650" y="5369669"/>
                        </a:cubicBezTo>
                        <a:cubicBezTo>
                          <a:pt x="4213325" y="5396481"/>
                          <a:pt x="3978285" y="5343637"/>
                          <a:pt x="3786157" y="5369669"/>
                        </a:cubicBezTo>
                        <a:cubicBezTo>
                          <a:pt x="3594029" y="5395701"/>
                          <a:pt x="3552439" y="5354406"/>
                          <a:pt x="3433692" y="5369669"/>
                        </a:cubicBezTo>
                        <a:cubicBezTo>
                          <a:pt x="3314945" y="5384932"/>
                          <a:pt x="2866053" y="5363175"/>
                          <a:pt x="2649173" y="5369669"/>
                        </a:cubicBezTo>
                        <a:cubicBezTo>
                          <a:pt x="2432293" y="5376163"/>
                          <a:pt x="2225331" y="5321842"/>
                          <a:pt x="2080681" y="5369669"/>
                        </a:cubicBezTo>
                        <a:cubicBezTo>
                          <a:pt x="1936031" y="5417496"/>
                          <a:pt x="1516442" y="5294533"/>
                          <a:pt x="1296162" y="5369669"/>
                        </a:cubicBezTo>
                        <a:cubicBezTo>
                          <a:pt x="1075882" y="5444805"/>
                          <a:pt x="786155" y="5366897"/>
                          <a:pt x="619656" y="5369669"/>
                        </a:cubicBezTo>
                        <a:cubicBezTo>
                          <a:pt x="453157" y="5372441"/>
                          <a:pt x="199775" y="5328206"/>
                          <a:pt x="0" y="5369669"/>
                        </a:cubicBezTo>
                        <a:cubicBezTo>
                          <a:pt x="-42233" y="5161698"/>
                          <a:pt x="37476" y="4849452"/>
                          <a:pt x="0" y="4719342"/>
                        </a:cubicBezTo>
                        <a:cubicBezTo>
                          <a:pt x="-37476" y="4589232"/>
                          <a:pt x="58544" y="4277558"/>
                          <a:pt x="0" y="4069016"/>
                        </a:cubicBezTo>
                        <a:cubicBezTo>
                          <a:pt x="-58544" y="3860474"/>
                          <a:pt x="21857" y="3672639"/>
                          <a:pt x="0" y="3472386"/>
                        </a:cubicBezTo>
                        <a:cubicBezTo>
                          <a:pt x="-21857" y="3272133"/>
                          <a:pt x="65134" y="3021071"/>
                          <a:pt x="0" y="2768363"/>
                        </a:cubicBezTo>
                        <a:cubicBezTo>
                          <a:pt x="-65134" y="2515655"/>
                          <a:pt x="10739" y="2365028"/>
                          <a:pt x="0" y="2064339"/>
                        </a:cubicBezTo>
                        <a:cubicBezTo>
                          <a:pt x="-10739" y="1763650"/>
                          <a:pt x="59617" y="1701389"/>
                          <a:pt x="0" y="1414013"/>
                        </a:cubicBezTo>
                        <a:cubicBezTo>
                          <a:pt x="-59617" y="1126637"/>
                          <a:pt x="67198" y="940226"/>
                          <a:pt x="0" y="763686"/>
                        </a:cubicBezTo>
                        <a:cubicBezTo>
                          <a:pt x="-67198" y="587146"/>
                          <a:pt x="42536" y="29430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72000" rIns="180000" bIns="108000" rtlCol="0" anchor="ctr"/>
          <a:lstStyle/>
          <a:p>
            <a:pPr>
              <a:lnSpc>
                <a:spcPts val="2700"/>
              </a:lnSpc>
              <a:spcBef>
                <a:spcPct val="0"/>
              </a:spcBef>
              <a:buFontTx/>
              <a:buNone/>
              <a:defRPr/>
            </a:pPr>
            <a:endParaRPr lang="fr-FR" altLang="fr-FR" sz="2000" dirty="0">
              <a:solidFill>
                <a:schemeClr val="bg2"/>
              </a:solidFill>
              <a:cs typeface="Arial" panose="020B0604020202020204" pitchFamily="34" charset="0"/>
            </a:endParaRPr>
          </a:p>
        </p:txBody>
      </p:sp>
      <p:pic>
        <p:nvPicPr>
          <p:cNvPr id="13" name="Image 12">
            <a:extLst>
              <a:ext uri="{FF2B5EF4-FFF2-40B4-BE49-F238E27FC236}">
                <a16:creationId xmlns:a16="http://schemas.microsoft.com/office/drawing/2014/main" id="{A950ADE6-7BE1-4B4C-9B08-AB2DB32C3FA4}"/>
              </a:ext>
            </a:extLst>
          </p:cNvPr>
          <p:cNvPicPr>
            <a:picLocks noChangeAspect="1"/>
          </p:cNvPicPr>
          <p:nvPr/>
        </p:nvPicPr>
        <p:blipFill>
          <a:blip r:embed="rId2"/>
          <a:stretch>
            <a:fillRect/>
          </a:stretch>
        </p:blipFill>
        <p:spPr bwMode="auto">
          <a:xfrm>
            <a:off x="10233025" y="738093"/>
            <a:ext cx="254000" cy="254000"/>
          </a:xfrm>
          <a:prstGeom prst="rect">
            <a:avLst/>
          </a:prstGeom>
        </p:spPr>
      </p:pic>
      <p:sp>
        <p:nvSpPr>
          <p:cNvPr id="4" name="Espace réservé du texte 3"/>
          <p:cNvSpPr>
            <a:spLocks noGrp="1"/>
          </p:cNvSpPr>
          <p:nvPr>
            <p:ph type="body" sz="quarter" idx="11"/>
          </p:nvPr>
        </p:nvSpPr>
        <p:spPr/>
        <p:txBody>
          <a:bodyPr/>
          <a:lstStyle/>
          <a:p>
            <a:r>
              <a:rPr lang="fr-FR" dirty="0"/>
              <a:t>9. Conclusions</a:t>
            </a:r>
          </a:p>
        </p:txBody>
      </p:sp>
      <p:sp>
        <p:nvSpPr>
          <p:cNvPr id="5" name="Espace réservé du texte 4"/>
          <p:cNvSpPr>
            <a:spLocks noGrp="1"/>
          </p:cNvSpPr>
          <p:nvPr>
            <p:ph type="body" sz="quarter" idx="12"/>
          </p:nvPr>
        </p:nvSpPr>
        <p:spPr>
          <a:xfrm>
            <a:off x="122232" y="138544"/>
            <a:ext cx="11518080" cy="350838"/>
          </a:xfrm>
        </p:spPr>
        <p:txBody>
          <a:bodyPr/>
          <a:lstStyle/>
          <a:p>
            <a:r>
              <a:rPr lang="fr-FR" sz="2000" dirty="0" smtClean="0"/>
              <a:t>TRAITEMENTS CEP = PROCÉDÉ ATHERMIQUE DE TRANSFORMATION ET CONSERVATION</a:t>
            </a:r>
          </a:p>
          <a:p>
            <a:endParaRPr lang="fr-FR" sz="2000" dirty="0"/>
          </a:p>
        </p:txBody>
      </p:sp>
      <p:sp>
        <p:nvSpPr>
          <p:cNvPr id="6" name="Espace réservé du texte 5"/>
          <p:cNvSpPr>
            <a:spLocks noGrp="1"/>
          </p:cNvSpPr>
          <p:nvPr>
            <p:ph type="body" sz="quarter" idx="13"/>
          </p:nvPr>
        </p:nvSpPr>
        <p:spPr>
          <a:xfrm>
            <a:off x="331787" y="1146175"/>
            <a:ext cx="10028238" cy="5978560"/>
          </a:xfrm>
        </p:spPr>
        <p:txBody>
          <a:bodyPr>
            <a:spAutoFit/>
          </a:bodyPr>
          <a:lstStyle/>
          <a:p>
            <a:pPr algn="l">
              <a:lnSpc>
                <a:spcPts val="2700"/>
              </a:lnSpc>
              <a:spcBef>
                <a:spcPts val="0"/>
              </a:spcBef>
              <a:tabLst>
                <a:tab pos="530225" algn="l"/>
              </a:tabLst>
            </a:pPr>
            <a:r>
              <a:rPr lang="fr-FR" dirty="0"/>
              <a:t>Les traitements CEP permettent la </a:t>
            </a:r>
            <a:r>
              <a:rPr lang="fr-FR" b="1" dirty="0">
                <a:solidFill>
                  <a:srgbClr val="206580"/>
                </a:solidFill>
              </a:rPr>
              <a:t>perméabilisation des membranes des cellules</a:t>
            </a:r>
            <a:r>
              <a:rPr lang="fr-FR" dirty="0"/>
              <a:t>.</a:t>
            </a:r>
          </a:p>
          <a:p>
            <a:pPr algn="l">
              <a:lnSpc>
                <a:spcPts val="2700"/>
              </a:lnSpc>
              <a:spcBef>
                <a:spcPts val="0"/>
              </a:spcBef>
              <a:tabLst>
                <a:tab pos="530225" algn="l"/>
              </a:tabLst>
            </a:pPr>
            <a:r>
              <a:rPr lang="fr-FR" dirty="0"/>
              <a:t>Les traitements CEP permettent </a:t>
            </a:r>
            <a:r>
              <a:rPr lang="fr-FR" b="1" dirty="0">
                <a:solidFill>
                  <a:srgbClr val="206580"/>
                </a:solidFill>
              </a:rPr>
              <a:t>l’inactivation des cellules végétatives </a:t>
            </a:r>
            <a:r>
              <a:rPr lang="fr-FR" dirty="0"/>
              <a:t>microbiennes.</a:t>
            </a:r>
          </a:p>
          <a:p>
            <a:pPr algn="l">
              <a:lnSpc>
                <a:spcPts val="2700"/>
              </a:lnSpc>
              <a:spcBef>
                <a:spcPts val="0"/>
              </a:spcBef>
              <a:tabLst>
                <a:tab pos="530225" algn="l"/>
              </a:tabLst>
            </a:pPr>
            <a:r>
              <a:rPr lang="fr-FR" dirty="0"/>
              <a:t>Les traitements CEP sont des </a:t>
            </a:r>
            <a:r>
              <a:rPr lang="fr-FR" b="1" dirty="0">
                <a:solidFill>
                  <a:srgbClr val="206580"/>
                </a:solidFill>
              </a:rPr>
              <a:t>traitements athermiques </a:t>
            </a:r>
            <a:r>
              <a:rPr lang="fr-FR" dirty="0"/>
              <a:t>(sans chauffage du produit</a:t>
            </a:r>
            <a:r>
              <a:rPr lang="fr-FR" dirty="0" smtClean="0"/>
              <a:t>).</a:t>
            </a:r>
            <a:endParaRPr lang="fr-FR" dirty="0"/>
          </a:p>
          <a:p>
            <a:pPr algn="l">
              <a:lnSpc>
                <a:spcPts val="2700"/>
              </a:lnSpc>
              <a:spcBef>
                <a:spcPts val="0"/>
              </a:spcBef>
              <a:tabLst>
                <a:tab pos="530225" algn="l"/>
              </a:tabLst>
            </a:pPr>
            <a:endParaRPr lang="fr-FR" dirty="0"/>
          </a:p>
          <a:p>
            <a:pPr algn="l">
              <a:lnSpc>
                <a:spcPts val="2700"/>
              </a:lnSpc>
              <a:spcBef>
                <a:spcPts val="0"/>
              </a:spcBef>
              <a:tabLst>
                <a:tab pos="530225" algn="l"/>
              </a:tabLst>
            </a:pPr>
            <a:r>
              <a:rPr lang="fr-FR" dirty="0"/>
              <a:t>Principales </a:t>
            </a:r>
            <a:r>
              <a:rPr lang="fr-FR" b="1" dirty="0">
                <a:solidFill>
                  <a:srgbClr val="206580"/>
                </a:solidFill>
              </a:rPr>
              <a:t>applications des traitements CEP </a:t>
            </a:r>
            <a:r>
              <a:rPr lang="fr-FR" dirty="0"/>
              <a:t>:</a:t>
            </a:r>
          </a:p>
          <a:p>
            <a:pPr marL="342900" indent="-342900" algn="l">
              <a:lnSpc>
                <a:spcPts val="2700"/>
              </a:lnSpc>
              <a:spcBef>
                <a:spcPts val="0"/>
              </a:spcBef>
              <a:buClr>
                <a:schemeClr val="bg2"/>
              </a:buClr>
              <a:buFont typeface="Arial" panose="020B0604020202020204" pitchFamily="34" charset="0"/>
              <a:buChar char="•"/>
              <a:tabLst>
                <a:tab pos="530225" algn="l"/>
              </a:tabLst>
            </a:pPr>
            <a:r>
              <a:rPr lang="fr-FR" b="1" dirty="0" smtClean="0">
                <a:solidFill>
                  <a:srgbClr val="206580"/>
                </a:solidFill>
              </a:rPr>
              <a:t>Perméabilisation</a:t>
            </a:r>
            <a:r>
              <a:rPr lang="fr-FR" dirty="0" smtClean="0">
                <a:solidFill>
                  <a:srgbClr val="206580"/>
                </a:solidFill>
              </a:rPr>
              <a:t> </a:t>
            </a:r>
            <a:r>
              <a:rPr lang="fr-FR" dirty="0"/>
              <a:t>des membranes cellulaires des </a:t>
            </a:r>
            <a:r>
              <a:rPr lang="fr-FR" b="1" dirty="0">
                <a:solidFill>
                  <a:srgbClr val="206580"/>
                </a:solidFill>
              </a:rPr>
              <a:t>tissus végétaux </a:t>
            </a:r>
            <a:r>
              <a:rPr lang="fr-FR" dirty="0"/>
              <a:t>pour améliorer les mécanismes </a:t>
            </a:r>
            <a:r>
              <a:rPr lang="fr-FR" dirty="0" err="1"/>
              <a:t>diffusionnels</a:t>
            </a:r>
            <a:r>
              <a:rPr lang="fr-FR" dirty="0"/>
              <a:t> et </a:t>
            </a:r>
            <a:r>
              <a:rPr lang="fr-FR" b="1" dirty="0">
                <a:solidFill>
                  <a:srgbClr val="206580"/>
                </a:solidFill>
              </a:rPr>
              <a:t>favoriser les </a:t>
            </a:r>
            <a:r>
              <a:rPr lang="fr-FR" b="1" dirty="0" smtClean="0">
                <a:solidFill>
                  <a:srgbClr val="206580"/>
                </a:solidFill>
              </a:rPr>
              <a:t>transferts </a:t>
            </a:r>
            <a:r>
              <a:rPr lang="fr-FR" b="1" dirty="0">
                <a:solidFill>
                  <a:srgbClr val="206580"/>
                </a:solidFill>
              </a:rPr>
              <a:t>de matière </a:t>
            </a:r>
            <a:r>
              <a:rPr lang="fr-FR" dirty="0"/>
              <a:t>(eau et solutés) au sein du produit (extraction d'eau, extraction de soluté</a:t>
            </a:r>
            <a:r>
              <a:rPr lang="fr-FR" dirty="0" smtClean="0"/>
              <a:t>)</a:t>
            </a:r>
            <a:endParaRPr lang="fr-FR" dirty="0"/>
          </a:p>
          <a:p>
            <a:pPr marL="342900" indent="-342900" algn="l">
              <a:lnSpc>
                <a:spcPts val="2700"/>
              </a:lnSpc>
              <a:spcBef>
                <a:spcPts val="0"/>
              </a:spcBef>
              <a:buClr>
                <a:schemeClr val="bg2"/>
              </a:buClr>
              <a:buFont typeface="Arial" panose="020B0604020202020204" pitchFamily="34" charset="0"/>
              <a:buChar char="•"/>
              <a:tabLst>
                <a:tab pos="530225" algn="l"/>
              </a:tabLst>
            </a:pPr>
            <a:r>
              <a:rPr lang="fr-FR" b="1" dirty="0" smtClean="0">
                <a:solidFill>
                  <a:srgbClr val="206580"/>
                </a:solidFill>
              </a:rPr>
              <a:t>Stabilisation </a:t>
            </a:r>
            <a:r>
              <a:rPr lang="fr-FR" b="1" dirty="0">
                <a:solidFill>
                  <a:srgbClr val="206580"/>
                </a:solidFill>
              </a:rPr>
              <a:t>microbiologique </a:t>
            </a:r>
            <a:r>
              <a:rPr lang="fr-FR" dirty="0"/>
              <a:t>(traitements de </a:t>
            </a:r>
            <a:r>
              <a:rPr lang="fr-FR" b="1" dirty="0">
                <a:solidFill>
                  <a:srgbClr val="206580"/>
                </a:solidFill>
              </a:rPr>
              <a:t>pasteurisation</a:t>
            </a:r>
            <a:r>
              <a:rPr lang="fr-FR" dirty="0" smtClean="0"/>
              <a:t>)</a:t>
            </a:r>
            <a:endParaRPr lang="fr-FR" dirty="0"/>
          </a:p>
          <a:p>
            <a:pPr algn="l">
              <a:lnSpc>
                <a:spcPts val="2700"/>
              </a:lnSpc>
              <a:spcBef>
                <a:spcPts val="0"/>
              </a:spcBef>
              <a:tabLst>
                <a:tab pos="530225" algn="l"/>
              </a:tabLst>
            </a:pPr>
            <a:endParaRPr lang="fr-FR" dirty="0"/>
          </a:p>
          <a:p>
            <a:pPr algn="l">
              <a:lnSpc>
                <a:spcPts val="2700"/>
              </a:lnSpc>
              <a:spcBef>
                <a:spcPts val="0"/>
              </a:spcBef>
              <a:tabLst>
                <a:tab pos="530225" algn="l"/>
              </a:tabLst>
            </a:pPr>
            <a:r>
              <a:rPr lang="fr-FR" dirty="0"/>
              <a:t>Incapacité des traitements CEP à inactiver les spores microbiennes  </a:t>
            </a:r>
            <a:r>
              <a:rPr lang="fr-FR" dirty="0">
                <a:sym typeface="Wingdings" panose="05000000000000000000" pitchFamily="2" charset="2"/>
              </a:rPr>
              <a:t></a:t>
            </a:r>
            <a:r>
              <a:rPr lang="fr-FR" dirty="0"/>
              <a:t> </a:t>
            </a:r>
            <a:r>
              <a:rPr lang="fr-FR" b="1" dirty="0">
                <a:solidFill>
                  <a:srgbClr val="206580"/>
                </a:solidFill>
              </a:rPr>
              <a:t>Pas de stérilisation</a:t>
            </a:r>
            <a:r>
              <a:rPr lang="fr-FR" dirty="0"/>
              <a:t>.</a:t>
            </a:r>
          </a:p>
          <a:p>
            <a:pPr algn="l">
              <a:lnSpc>
                <a:spcPts val="2700"/>
              </a:lnSpc>
              <a:spcBef>
                <a:spcPts val="0"/>
              </a:spcBef>
              <a:tabLst>
                <a:tab pos="530225" algn="l"/>
              </a:tabLst>
            </a:pPr>
            <a:endParaRPr lang="fr-FR" dirty="0"/>
          </a:p>
          <a:p>
            <a:pPr algn="l">
              <a:lnSpc>
                <a:spcPts val="2700"/>
              </a:lnSpc>
              <a:spcBef>
                <a:spcPts val="0"/>
              </a:spcBef>
              <a:tabLst>
                <a:tab pos="530225" algn="l"/>
              </a:tabLst>
            </a:pPr>
            <a:r>
              <a:rPr lang="fr-FR" dirty="0"/>
              <a:t>Traitements CEP "attractifs" :</a:t>
            </a:r>
          </a:p>
          <a:p>
            <a:pPr algn="l">
              <a:lnSpc>
                <a:spcPts val="2700"/>
              </a:lnSpc>
              <a:spcBef>
                <a:spcPts val="0"/>
              </a:spcBef>
              <a:tabLst>
                <a:tab pos="530225" algn="l"/>
              </a:tabLst>
            </a:pPr>
            <a:r>
              <a:rPr lang="fr-FR" dirty="0"/>
              <a:t>	(+) Possibilité de stabiliser à </a:t>
            </a:r>
            <a:r>
              <a:rPr lang="fr-FR" b="1" dirty="0">
                <a:solidFill>
                  <a:srgbClr val="206580"/>
                </a:solidFill>
              </a:rPr>
              <a:t>basse température </a:t>
            </a:r>
            <a:r>
              <a:rPr lang="fr-FR" dirty="0"/>
              <a:t>des </a:t>
            </a:r>
            <a:r>
              <a:rPr lang="fr-FR" dirty="0" smtClean="0"/>
              <a:t>aliments</a:t>
            </a:r>
            <a:endParaRPr lang="fr-FR" dirty="0"/>
          </a:p>
          <a:p>
            <a:pPr algn="l">
              <a:lnSpc>
                <a:spcPts val="2700"/>
              </a:lnSpc>
              <a:spcBef>
                <a:spcPts val="0"/>
              </a:spcBef>
              <a:tabLst>
                <a:tab pos="530225" algn="l"/>
              </a:tabLst>
            </a:pPr>
            <a:r>
              <a:rPr lang="fr-FR" dirty="0"/>
              <a:t>	(+) </a:t>
            </a:r>
            <a:r>
              <a:rPr lang="fr-FR" b="1" dirty="0">
                <a:solidFill>
                  <a:srgbClr val="206580"/>
                </a:solidFill>
              </a:rPr>
              <a:t>Action instantanée </a:t>
            </a:r>
            <a:r>
              <a:rPr lang="fr-FR" dirty="0"/>
              <a:t>des champs </a:t>
            </a:r>
            <a:r>
              <a:rPr lang="fr-FR" dirty="0" smtClean="0"/>
              <a:t>électriques</a:t>
            </a:r>
            <a:endParaRPr lang="fr-FR" dirty="0"/>
          </a:p>
          <a:p>
            <a:pPr algn="l">
              <a:lnSpc>
                <a:spcPts val="2700"/>
              </a:lnSpc>
              <a:spcBef>
                <a:spcPts val="0"/>
              </a:spcBef>
              <a:tabLst>
                <a:tab pos="530225" algn="l"/>
              </a:tabLst>
            </a:pPr>
            <a:r>
              <a:rPr lang="fr-FR" i="1" dirty="0"/>
              <a:t>	</a:t>
            </a:r>
            <a:r>
              <a:rPr lang="fr-FR" dirty="0"/>
              <a:t>(+) </a:t>
            </a:r>
            <a:r>
              <a:rPr lang="fr-FR" b="1" dirty="0">
                <a:solidFill>
                  <a:srgbClr val="206580"/>
                </a:solidFill>
              </a:rPr>
              <a:t>Faible durée </a:t>
            </a:r>
            <a:r>
              <a:rPr lang="fr-FR" dirty="0"/>
              <a:t>des </a:t>
            </a:r>
            <a:r>
              <a:rPr lang="fr-FR" dirty="0" smtClean="0"/>
              <a:t>traitements</a:t>
            </a:r>
            <a:endParaRPr lang="fr-FR" dirty="0"/>
          </a:p>
          <a:p>
            <a:pPr algn="l">
              <a:lnSpc>
                <a:spcPts val="2700"/>
              </a:lnSpc>
              <a:spcBef>
                <a:spcPts val="0"/>
              </a:spcBef>
              <a:tabLst>
                <a:tab pos="530225" algn="l"/>
              </a:tabLst>
            </a:pPr>
            <a:r>
              <a:rPr lang="fr-FR" dirty="0"/>
              <a:t>	(+) Possibilité de </a:t>
            </a:r>
            <a:r>
              <a:rPr lang="fr-FR" b="1" dirty="0">
                <a:solidFill>
                  <a:srgbClr val="206580"/>
                </a:solidFill>
              </a:rPr>
              <a:t>traiter en continu </a:t>
            </a:r>
            <a:r>
              <a:rPr lang="fr-FR" dirty="0"/>
              <a:t>des </a:t>
            </a:r>
            <a:r>
              <a:rPr lang="fr-FR" dirty="0" smtClean="0"/>
              <a:t>aliments</a:t>
            </a:r>
            <a:endParaRPr lang="fr-FR" dirty="0"/>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53</a:t>
            </a:fld>
            <a:endParaRPr lang="fr-FR" dirty="0"/>
          </a:p>
        </p:txBody>
      </p:sp>
    </p:spTree>
    <p:extLst>
      <p:ext uri="{BB962C8B-B14F-4D97-AF65-F5344CB8AC3E}">
        <p14:creationId xmlns:p14="http://schemas.microsoft.com/office/powerpoint/2010/main" val="36533481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1"/>
          </p:nvPr>
        </p:nvSpPr>
        <p:spPr/>
        <p:txBody>
          <a:bodyPr/>
          <a:lstStyle/>
          <a:p>
            <a:r>
              <a:rPr lang="fr-FR" dirty="0"/>
              <a:t>9. Conclusions</a:t>
            </a:r>
          </a:p>
        </p:txBody>
      </p:sp>
      <p:sp>
        <p:nvSpPr>
          <p:cNvPr id="5" name="Espace réservé du texte 4"/>
          <p:cNvSpPr>
            <a:spLocks noGrp="1"/>
          </p:cNvSpPr>
          <p:nvPr>
            <p:ph type="body" sz="quarter" idx="12"/>
          </p:nvPr>
        </p:nvSpPr>
        <p:spPr/>
        <p:txBody>
          <a:bodyPr/>
          <a:lstStyle/>
          <a:p>
            <a:r>
              <a:rPr lang="fr-FR" sz="2400" dirty="0" smtClean="0"/>
              <a:t>DES OUVRAGES SUR LES TRAITEMENTS CEP</a:t>
            </a:r>
          </a:p>
          <a:p>
            <a:endParaRPr lang="fr-FR" sz="2400" dirty="0"/>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54</a:t>
            </a:fld>
            <a:endParaRPr lang="fr-FR" dirty="0"/>
          </a:p>
        </p:txBody>
      </p:sp>
      <p:pic>
        <p:nvPicPr>
          <p:cNvPr id="8" name="Image 7">
            <a:extLst>
              <a:ext uri="{FF2B5EF4-FFF2-40B4-BE49-F238E27FC236}">
                <a16:creationId xmlns:a16="http://schemas.microsoft.com/office/drawing/2014/main" id="{F2093DE1-19B2-8A45-A1F8-AA6B3FF9E8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605" y="1630140"/>
            <a:ext cx="2389655" cy="3600000"/>
          </a:xfrm>
          <a:prstGeom prst="rect">
            <a:avLst/>
          </a:prstGeom>
        </p:spPr>
      </p:pic>
      <p:pic>
        <p:nvPicPr>
          <p:cNvPr id="12" name="Image 11">
            <a:extLst>
              <a:ext uri="{FF2B5EF4-FFF2-40B4-BE49-F238E27FC236}">
                <a16:creationId xmlns:a16="http://schemas.microsoft.com/office/drawing/2014/main" id="{AEBFDD89-5E47-9443-88CD-B87BD0553965}"/>
              </a:ext>
            </a:extLst>
          </p:cNvPr>
          <p:cNvPicPr>
            <a:picLocks noChangeAspect="1"/>
          </p:cNvPicPr>
          <p:nvPr/>
        </p:nvPicPr>
        <p:blipFill>
          <a:blip r:embed="rId3"/>
          <a:stretch>
            <a:fillRect/>
          </a:stretch>
        </p:blipFill>
        <p:spPr>
          <a:xfrm>
            <a:off x="4015122" y="1630141"/>
            <a:ext cx="2808000" cy="3600000"/>
          </a:xfrm>
          <a:prstGeom prst="rect">
            <a:avLst/>
          </a:prstGeom>
        </p:spPr>
      </p:pic>
      <p:pic>
        <p:nvPicPr>
          <p:cNvPr id="13" name="Image 12">
            <a:extLst>
              <a:ext uri="{FF2B5EF4-FFF2-40B4-BE49-F238E27FC236}">
                <a16:creationId xmlns:a16="http://schemas.microsoft.com/office/drawing/2014/main" id="{ADBACDD8-4133-5341-A62F-0A123EDDF7A2}"/>
              </a:ext>
            </a:extLst>
          </p:cNvPr>
          <p:cNvPicPr>
            <a:picLocks noChangeAspect="1"/>
          </p:cNvPicPr>
          <p:nvPr/>
        </p:nvPicPr>
        <p:blipFill>
          <a:blip r:embed="rId4"/>
          <a:stretch>
            <a:fillRect/>
          </a:stretch>
        </p:blipFill>
        <p:spPr>
          <a:xfrm>
            <a:off x="7383292" y="1583320"/>
            <a:ext cx="2819278" cy="3600000"/>
          </a:xfrm>
          <a:prstGeom prst="rect">
            <a:avLst/>
          </a:prstGeom>
        </p:spPr>
      </p:pic>
    </p:spTree>
    <p:extLst>
      <p:ext uri="{BB962C8B-B14F-4D97-AF65-F5344CB8AC3E}">
        <p14:creationId xmlns:p14="http://schemas.microsoft.com/office/powerpoint/2010/main" val="37597923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sz="2400" dirty="0" smtClean="0"/>
              <a:t>LES RÉFÉRENCES BIBLIOGRAPHIQUES DES DONNÉES PRÉSENTÉES</a:t>
            </a:r>
          </a:p>
          <a:p>
            <a:endParaRPr lang="fr-FR" sz="2400" dirty="0"/>
          </a:p>
        </p:txBody>
      </p:sp>
      <p:sp>
        <p:nvSpPr>
          <p:cNvPr id="6" name="Espace réservé du texte 5"/>
          <p:cNvSpPr>
            <a:spLocks noGrp="1"/>
          </p:cNvSpPr>
          <p:nvPr>
            <p:ph type="body" sz="quarter" idx="13"/>
          </p:nvPr>
        </p:nvSpPr>
        <p:spPr/>
        <p:txBody>
          <a:bodyPr>
            <a:spAutoFit/>
          </a:bodyPr>
          <a:lstStyle/>
          <a:p>
            <a:pPr marL="358775" indent="-358775" algn="l">
              <a:lnSpc>
                <a:spcPct val="100000"/>
              </a:lnSpc>
              <a:spcBef>
                <a:spcPts val="0"/>
              </a:spcBef>
              <a:spcAft>
                <a:spcPts val="800"/>
              </a:spcAft>
              <a:tabLst>
                <a:tab pos="530225" algn="l"/>
              </a:tabLst>
            </a:pPr>
            <a:r>
              <a:rPr lang="en-GB" sz="1400" dirty="0" err="1"/>
              <a:t>Altunakar</a:t>
            </a:r>
            <a:r>
              <a:rPr lang="en-GB" sz="1400" dirty="0"/>
              <a:t> B., </a:t>
            </a:r>
            <a:r>
              <a:rPr lang="en-GB" sz="1400" dirty="0" err="1"/>
              <a:t>Gurram</a:t>
            </a:r>
            <a:r>
              <a:rPr lang="en-GB" sz="1400" dirty="0"/>
              <a:t> S.R. and Barbosa-</a:t>
            </a:r>
            <a:r>
              <a:rPr lang="en-GB" sz="1400" dirty="0" err="1"/>
              <a:t>Cánovas</a:t>
            </a:r>
            <a:r>
              <a:rPr lang="en-GB" sz="1400" dirty="0"/>
              <a:t> G.V. (2007). Applications of pulsed electric fields for food preservation. In Food Preservation by Pulsed Electric Fields, Edited by H.L.M. </a:t>
            </a:r>
            <a:r>
              <a:rPr lang="en-GB" sz="1400" dirty="0" err="1"/>
              <a:t>Lelieveld</a:t>
            </a:r>
            <a:r>
              <a:rPr lang="en-GB" sz="1400" dirty="0"/>
              <a:t>, S. </a:t>
            </a:r>
            <a:r>
              <a:rPr lang="en-GB" sz="1400" dirty="0" err="1"/>
              <a:t>Notermans</a:t>
            </a:r>
            <a:r>
              <a:rPr lang="en-GB" sz="1400" dirty="0"/>
              <a:t> and S.W.H. de </a:t>
            </a:r>
            <a:r>
              <a:rPr lang="en-GB" sz="1400" dirty="0" err="1"/>
              <a:t>Haan</a:t>
            </a:r>
            <a:r>
              <a:rPr lang="en-GB" sz="1400" dirty="0"/>
              <a:t>, Woodhead Publishing Series.</a:t>
            </a:r>
          </a:p>
          <a:p>
            <a:pPr marL="358775" indent="-358775" algn="l">
              <a:lnSpc>
                <a:spcPct val="100000"/>
              </a:lnSpc>
              <a:spcBef>
                <a:spcPts val="0"/>
              </a:spcBef>
              <a:spcAft>
                <a:spcPts val="800"/>
              </a:spcAft>
              <a:tabLst>
                <a:tab pos="530225" algn="l"/>
              </a:tabLst>
            </a:pPr>
            <a:r>
              <a:rPr lang="en-GB" sz="1400" dirty="0"/>
              <a:t>Arshad R.N., Abdul-Malek Z., Munir A., </a:t>
            </a:r>
            <a:r>
              <a:rPr lang="en-GB" sz="1400" dirty="0" err="1"/>
              <a:t>Buntat</a:t>
            </a:r>
            <a:r>
              <a:rPr lang="en-GB" sz="1400" dirty="0"/>
              <a:t> Z., Ahmad M.H., </a:t>
            </a:r>
            <a:r>
              <a:rPr lang="en-GB" sz="1400" dirty="0" err="1"/>
              <a:t>Jusoh</a:t>
            </a:r>
            <a:r>
              <a:rPr lang="en-GB" sz="1400" dirty="0"/>
              <a:t> Y.M.M., El-Din </a:t>
            </a:r>
            <a:r>
              <a:rPr lang="en-GB" sz="1400" dirty="0" err="1"/>
              <a:t>Bekhit</a:t>
            </a:r>
            <a:r>
              <a:rPr lang="en-GB" sz="1400" dirty="0"/>
              <a:t> A., </a:t>
            </a:r>
            <a:r>
              <a:rPr lang="en-GB" sz="1400" dirty="0" err="1"/>
              <a:t>Roobab</a:t>
            </a:r>
            <a:r>
              <a:rPr lang="en-GB" sz="1400" dirty="0"/>
              <a:t> U., Manzoor M.F., and </a:t>
            </a:r>
            <a:r>
              <a:rPr lang="en-GB" sz="1400" dirty="0" err="1"/>
              <a:t>Aadil</a:t>
            </a:r>
            <a:r>
              <a:rPr lang="en-GB" sz="1400" dirty="0"/>
              <a:t> R.M. (2020). Electrical systems for pulsed electric field applications in the food industry: An engineering perspective. Trends in Food Science &amp; Technology, 104: 1-13.</a:t>
            </a:r>
          </a:p>
          <a:p>
            <a:pPr marL="358775" indent="-358775" algn="l">
              <a:lnSpc>
                <a:spcPct val="100000"/>
              </a:lnSpc>
              <a:spcBef>
                <a:spcPts val="0"/>
              </a:spcBef>
              <a:spcAft>
                <a:spcPts val="800"/>
              </a:spcAft>
              <a:tabLst>
                <a:tab pos="530225" algn="l"/>
              </a:tabLst>
            </a:pPr>
            <a:r>
              <a:rPr lang="en-GB" sz="1400" dirty="0"/>
              <a:t>Arshad R.N., Abdul-Malek Z., Munir A., </a:t>
            </a:r>
            <a:r>
              <a:rPr lang="en-GB" sz="1400" dirty="0" err="1"/>
              <a:t>Buntat</a:t>
            </a:r>
            <a:r>
              <a:rPr lang="en-GB" sz="1400" dirty="0"/>
              <a:t> Z., Ahmad M.H., </a:t>
            </a:r>
            <a:r>
              <a:rPr lang="en-GB" sz="1400" dirty="0" err="1"/>
              <a:t>Jusoh</a:t>
            </a:r>
            <a:r>
              <a:rPr lang="en-GB" sz="1400" dirty="0"/>
              <a:t> Y.M.M., El-Din </a:t>
            </a:r>
            <a:r>
              <a:rPr lang="en-GB" sz="1400" dirty="0" err="1"/>
              <a:t>Bekhit</a:t>
            </a:r>
            <a:r>
              <a:rPr lang="en-GB" sz="1400" dirty="0"/>
              <a:t> A., </a:t>
            </a:r>
            <a:r>
              <a:rPr lang="en-GB" sz="1400" dirty="0" err="1"/>
              <a:t>Roobab</a:t>
            </a:r>
            <a:r>
              <a:rPr lang="en-GB" sz="1400" dirty="0"/>
              <a:t> U., Manzoor M.F., and </a:t>
            </a:r>
            <a:r>
              <a:rPr lang="en-GB" sz="1400" dirty="0" err="1"/>
              <a:t>Aadil</a:t>
            </a:r>
            <a:r>
              <a:rPr lang="en-GB" sz="1400" dirty="0"/>
              <a:t> R.M. (2021). Pulsed electric field: A potential alternative towards a sustainable food processing. Trends in Food Science &amp; Technology, 111: 43-54.</a:t>
            </a:r>
          </a:p>
          <a:p>
            <a:pPr marL="358775" indent="-358775" algn="l">
              <a:lnSpc>
                <a:spcPct val="100000"/>
              </a:lnSpc>
              <a:spcBef>
                <a:spcPts val="0"/>
              </a:spcBef>
              <a:spcAft>
                <a:spcPts val="800"/>
              </a:spcAft>
              <a:tabLst>
                <a:tab pos="530225" algn="l"/>
              </a:tabLst>
            </a:pPr>
            <a:r>
              <a:rPr lang="en-GB" sz="1400" dirty="0"/>
              <a:t>Floury J., </a:t>
            </a:r>
            <a:r>
              <a:rPr lang="en-GB" sz="1400" dirty="0" err="1"/>
              <a:t>Grosset</a:t>
            </a:r>
            <a:r>
              <a:rPr lang="en-GB" sz="1400" dirty="0"/>
              <a:t> N.., </a:t>
            </a:r>
            <a:r>
              <a:rPr lang="en-GB" sz="1400" dirty="0" err="1"/>
              <a:t>Leconte</a:t>
            </a:r>
            <a:r>
              <a:rPr lang="en-GB" sz="1400" dirty="0"/>
              <a:t> N., Pasco M.Y., </a:t>
            </a:r>
            <a:r>
              <a:rPr lang="en-GB" sz="1400" dirty="0" err="1"/>
              <a:t>Madec</a:t>
            </a:r>
            <a:r>
              <a:rPr lang="en-GB" sz="1400" dirty="0"/>
              <a:t> M.N., and </a:t>
            </a:r>
            <a:r>
              <a:rPr lang="en-GB" sz="1400" dirty="0" err="1"/>
              <a:t>Jeantet</a:t>
            </a:r>
            <a:r>
              <a:rPr lang="en-GB" sz="1400" dirty="0"/>
              <a:t> R. (2006). Continuous raw skim milk processing by pulsed electric field at non-lethal temperature: effect on microbial inactivation and functional properties. Le </a:t>
            </a:r>
            <a:r>
              <a:rPr lang="en-GB" sz="1400" dirty="0" err="1"/>
              <a:t>Lait</a:t>
            </a:r>
            <a:r>
              <a:rPr lang="en-GB" sz="1400" dirty="0"/>
              <a:t>, INRA Editions, 2006, 86 (1), pp.43-57. hal-00895562</a:t>
            </a:r>
          </a:p>
          <a:p>
            <a:pPr marL="358775" indent="-358775" algn="l">
              <a:lnSpc>
                <a:spcPct val="100000"/>
              </a:lnSpc>
              <a:spcBef>
                <a:spcPts val="0"/>
              </a:spcBef>
              <a:spcAft>
                <a:spcPts val="800"/>
              </a:spcAft>
              <a:tabLst>
                <a:tab pos="530225" algn="l"/>
              </a:tabLst>
            </a:pPr>
            <a:r>
              <a:rPr lang="en-GB" sz="1400" dirty="0"/>
              <a:t>Ghosh S., Gillis A., </a:t>
            </a:r>
            <a:r>
              <a:rPr lang="en-GB" sz="1400" dirty="0" err="1"/>
              <a:t>Levkov</a:t>
            </a:r>
            <a:r>
              <a:rPr lang="en-GB" sz="1400" dirty="0"/>
              <a:t> K., </a:t>
            </a:r>
            <a:r>
              <a:rPr lang="en-GB" sz="1400" dirty="0" err="1"/>
              <a:t>Vitkin</a:t>
            </a:r>
            <a:r>
              <a:rPr lang="en-GB" sz="1400" dirty="0"/>
              <a:t> E., and </a:t>
            </a:r>
            <a:r>
              <a:rPr lang="en-GB" sz="1400" dirty="0" err="1"/>
              <a:t>Golberg</a:t>
            </a:r>
            <a:r>
              <a:rPr lang="en-GB" sz="1400" dirty="0"/>
              <a:t> A. (2020). Saving energy on meat air convection drying with pulsed electric field coupled to mechanical press water removal. Innovative Food Science and Emerging Technologies, 66: 102509.</a:t>
            </a:r>
          </a:p>
          <a:p>
            <a:pPr marL="358775" indent="-358775" algn="l">
              <a:lnSpc>
                <a:spcPct val="100000"/>
              </a:lnSpc>
              <a:spcBef>
                <a:spcPts val="0"/>
              </a:spcBef>
              <a:spcAft>
                <a:spcPts val="800"/>
              </a:spcAft>
              <a:tabLst>
                <a:tab pos="530225" algn="l"/>
              </a:tabLst>
            </a:pPr>
            <a:r>
              <a:rPr lang="en-GB" sz="1400" dirty="0" err="1"/>
              <a:t>Grahl</a:t>
            </a:r>
            <a:r>
              <a:rPr lang="en-GB" sz="1400" dirty="0"/>
              <a:t> T. et </a:t>
            </a:r>
            <a:r>
              <a:rPr lang="en-GB" sz="1400" dirty="0" err="1"/>
              <a:t>Markl</a:t>
            </a:r>
            <a:r>
              <a:rPr lang="en-GB" sz="1400" dirty="0"/>
              <a:t> H. (1996). Killing of microorganisms by pulsed electric fields. Applied </a:t>
            </a:r>
            <a:r>
              <a:rPr lang="en-GB" sz="1400" dirty="0" err="1"/>
              <a:t>Microbiologiy</a:t>
            </a:r>
            <a:r>
              <a:rPr lang="en-GB" sz="1400" dirty="0"/>
              <a:t> and Biotechnology, 45: 148-157.</a:t>
            </a:r>
          </a:p>
          <a:p>
            <a:pPr marL="358775" indent="-358775" algn="l">
              <a:lnSpc>
                <a:spcPct val="100000"/>
              </a:lnSpc>
              <a:spcBef>
                <a:spcPts val="0"/>
              </a:spcBef>
              <a:spcAft>
                <a:spcPts val="800"/>
              </a:spcAft>
              <a:tabLst>
                <a:tab pos="530225" algn="l"/>
              </a:tabLst>
            </a:pPr>
            <a:r>
              <a:rPr lang="en-GB" sz="1400" dirty="0"/>
              <a:t>Knorr A. and </a:t>
            </a:r>
            <a:r>
              <a:rPr lang="en-GB" sz="1400" dirty="0" err="1"/>
              <a:t>Golberg</a:t>
            </a:r>
            <a:r>
              <a:rPr lang="en-GB" sz="1400" dirty="0"/>
              <a:t> A. (2020). Saving energy on meat air convection drying with pulsed electric field coupled to mechanical press water removal. Innovative Food Science and Emerging Technologies, 66: 102509.</a:t>
            </a:r>
          </a:p>
          <a:p>
            <a:pPr marL="358775" indent="-358775" algn="l">
              <a:lnSpc>
                <a:spcPct val="100000"/>
              </a:lnSpc>
              <a:spcBef>
                <a:spcPts val="0"/>
              </a:spcBef>
              <a:spcAft>
                <a:spcPts val="800"/>
              </a:spcAft>
              <a:tabLst>
                <a:tab pos="530225" algn="l"/>
              </a:tabLst>
            </a:pPr>
            <a:r>
              <a:rPr lang="en-GB" sz="1400" dirty="0"/>
              <a:t>Martínez J.M., </a:t>
            </a:r>
            <a:r>
              <a:rPr lang="en-GB" sz="1400" dirty="0" err="1"/>
              <a:t>Delso</a:t>
            </a:r>
            <a:r>
              <a:rPr lang="en-GB" sz="1400" dirty="0"/>
              <a:t> C., Álvarez I., and </a:t>
            </a:r>
            <a:r>
              <a:rPr lang="en-GB" sz="1400" dirty="0" err="1"/>
              <a:t>Raso</a:t>
            </a:r>
            <a:r>
              <a:rPr lang="en-GB" sz="1400" dirty="0"/>
              <a:t> J. (2020). Pulsed electric field-assisted extraction of valuable compounds from microorganisms. Comprehensive Review of Food Science and Food Safety, 19: 530-552.</a:t>
            </a:r>
          </a:p>
          <a:p>
            <a:pPr marL="358775" indent="-358775" algn="l">
              <a:lnSpc>
                <a:spcPct val="100000"/>
              </a:lnSpc>
              <a:spcBef>
                <a:spcPts val="0"/>
              </a:spcBef>
              <a:spcAft>
                <a:spcPts val="800"/>
              </a:spcAft>
              <a:tabLst>
                <a:tab pos="530225" algn="l"/>
              </a:tabLst>
            </a:pPr>
            <a:r>
              <a:rPr lang="en-GB" sz="1400" dirty="0" err="1"/>
              <a:t>Moens</a:t>
            </a:r>
            <a:r>
              <a:rPr lang="en-GB" sz="1400" dirty="0"/>
              <a:t> L.G., De </a:t>
            </a:r>
            <a:r>
              <a:rPr lang="en-GB" sz="1400" dirty="0" err="1"/>
              <a:t>Laet</a:t>
            </a:r>
            <a:r>
              <a:rPr lang="en-GB" sz="1400" dirty="0"/>
              <a:t> E., Van </a:t>
            </a:r>
            <a:r>
              <a:rPr lang="en-GB" sz="1400" dirty="0" err="1"/>
              <a:t>Wambeke</a:t>
            </a:r>
            <a:r>
              <a:rPr lang="en-GB" sz="1400" dirty="0"/>
              <a:t> J., Van </a:t>
            </a:r>
            <a:r>
              <a:rPr lang="en-GB" sz="1400" dirty="0" err="1"/>
              <a:t>Loey</a:t>
            </a:r>
            <a:r>
              <a:rPr lang="en-GB" sz="1400" dirty="0"/>
              <a:t> A.M., et </a:t>
            </a:r>
            <a:r>
              <a:rPr lang="en-GB" sz="1400" dirty="0" err="1"/>
              <a:t>Hendrickx</a:t>
            </a:r>
            <a:r>
              <a:rPr lang="en-GB" sz="1400" dirty="0"/>
              <a:t> M.E.G. (2020). Pulsed electric field and mild thermal processing affect the cooking behaviour of carrot tissues (Daucus </a:t>
            </a:r>
            <a:r>
              <a:rPr lang="en-GB" sz="1400" dirty="0" err="1"/>
              <a:t>carota</a:t>
            </a:r>
            <a:r>
              <a:rPr lang="en-GB" sz="1400" dirty="0"/>
              <a:t>) and the degree of </a:t>
            </a:r>
            <a:r>
              <a:rPr lang="en-GB" sz="1400" dirty="0" err="1"/>
              <a:t>methylesterification</a:t>
            </a:r>
            <a:r>
              <a:rPr lang="en-GB" sz="1400" dirty="0"/>
              <a:t> of carrot pectin. Innovative Food Science and Emerging Technologies, 66: 102483.</a:t>
            </a:r>
          </a:p>
          <a:p>
            <a:pPr marL="358775" indent="-358775" algn="l">
              <a:lnSpc>
                <a:spcPct val="100000"/>
              </a:lnSpc>
              <a:spcBef>
                <a:spcPts val="0"/>
              </a:spcBef>
              <a:spcAft>
                <a:spcPts val="800"/>
              </a:spcAft>
              <a:tabLst>
                <a:tab pos="530225" algn="l"/>
              </a:tabLst>
            </a:pPr>
            <a:r>
              <a:rPr lang="en-GB" sz="1400" dirty="0" err="1"/>
              <a:t>Nowosad</a:t>
            </a:r>
            <a:r>
              <a:rPr lang="en-GB" sz="1400" dirty="0"/>
              <a:t> K. and </a:t>
            </a:r>
            <a:r>
              <a:rPr lang="en-GB" sz="1400" dirty="0" err="1"/>
              <a:t>Angersbach</a:t>
            </a:r>
            <a:r>
              <a:rPr lang="en-GB" sz="1400" dirty="0"/>
              <a:t> A. (1998). Impact of high- intensity electric field pulses on plant membrane permeabilization. Trends in Food Science &amp; Technology, 9: 185-191.</a:t>
            </a:r>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55</a:t>
            </a:fld>
            <a:endParaRPr lang="fr-FR" dirty="0"/>
          </a:p>
        </p:txBody>
      </p:sp>
      <p:sp>
        <p:nvSpPr>
          <p:cNvPr id="2" name="Espace réservé du texte 1"/>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27899274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sz="quarter" idx="12"/>
          </p:nvPr>
        </p:nvSpPr>
        <p:spPr/>
        <p:txBody>
          <a:bodyPr/>
          <a:lstStyle/>
          <a:p>
            <a:r>
              <a:rPr lang="fr-FR" sz="2400" dirty="0" smtClean="0"/>
              <a:t>LES RÉFÉRENCES BIBLIOGRAPHIQUES DES DONNÉES PRÉSENTÉES</a:t>
            </a:r>
          </a:p>
          <a:p>
            <a:endParaRPr lang="fr-FR" sz="2400" dirty="0"/>
          </a:p>
        </p:txBody>
      </p:sp>
      <p:sp>
        <p:nvSpPr>
          <p:cNvPr id="6" name="Espace réservé du texte 5"/>
          <p:cNvSpPr>
            <a:spLocks noGrp="1"/>
          </p:cNvSpPr>
          <p:nvPr>
            <p:ph type="body" sz="quarter" idx="13"/>
          </p:nvPr>
        </p:nvSpPr>
        <p:spPr/>
        <p:txBody>
          <a:bodyPr>
            <a:spAutoFit/>
          </a:bodyPr>
          <a:lstStyle/>
          <a:p>
            <a:pPr marL="358775" indent="-358775" algn="l">
              <a:lnSpc>
                <a:spcPct val="100000"/>
              </a:lnSpc>
              <a:spcBef>
                <a:spcPts val="0"/>
              </a:spcBef>
              <a:spcAft>
                <a:spcPts val="800"/>
              </a:spcAft>
              <a:tabLst>
                <a:tab pos="530225" algn="l"/>
              </a:tabLst>
            </a:pPr>
            <a:r>
              <a:rPr lang="en-GB" sz="1400" dirty="0" err="1"/>
              <a:t>Pillet</a:t>
            </a:r>
            <a:r>
              <a:rPr lang="en-GB" sz="1400" dirty="0"/>
              <a:t> F., Formosa-</a:t>
            </a:r>
            <a:r>
              <a:rPr lang="en-GB" sz="1400" dirty="0" err="1"/>
              <a:t>Dague</a:t>
            </a:r>
            <a:r>
              <a:rPr lang="en-GB" sz="1400" dirty="0"/>
              <a:t> C., </a:t>
            </a:r>
            <a:r>
              <a:rPr lang="en-GB" sz="1400" dirty="0" err="1"/>
              <a:t>Baaziz</a:t>
            </a:r>
            <a:r>
              <a:rPr lang="en-GB" sz="1400" dirty="0"/>
              <a:t> H., </a:t>
            </a:r>
            <a:r>
              <a:rPr lang="en-GB" sz="1400" dirty="0" err="1"/>
              <a:t>Dague</a:t>
            </a:r>
            <a:r>
              <a:rPr lang="en-GB" sz="1400" dirty="0"/>
              <a:t> E., and </a:t>
            </a:r>
            <a:r>
              <a:rPr lang="en-GB" sz="1400" dirty="0" err="1"/>
              <a:t>Rols</a:t>
            </a:r>
            <a:r>
              <a:rPr lang="en-GB" sz="1400" dirty="0"/>
              <a:t> M.P. (2016). Cell wall as a target for bacteria inactivation by pulsed electric field. Nature, Scientific Reports, 6:19778.</a:t>
            </a:r>
          </a:p>
          <a:p>
            <a:pPr marL="358775" indent="-358775" algn="l">
              <a:lnSpc>
                <a:spcPct val="100000"/>
              </a:lnSpc>
              <a:spcBef>
                <a:spcPts val="0"/>
              </a:spcBef>
              <a:spcAft>
                <a:spcPts val="800"/>
              </a:spcAft>
              <a:tabLst>
                <a:tab pos="530225" algn="l"/>
              </a:tabLst>
            </a:pPr>
            <a:r>
              <a:rPr lang="en-GB" sz="1400" dirty="0" err="1"/>
              <a:t>Saulis</a:t>
            </a:r>
            <a:r>
              <a:rPr lang="en-GB" sz="1400" dirty="0"/>
              <a:t> G. and </a:t>
            </a:r>
            <a:r>
              <a:rPr lang="en-GB" sz="1400" dirty="0" err="1"/>
              <a:t>Wouters</a:t>
            </a:r>
            <a:r>
              <a:rPr lang="en-GB" sz="1400" dirty="0"/>
              <a:t> P.C. (2007). Probable mechanisms of microorganism inactivation by pulsed electric fields. In Food Preservation by Pulsed Electric Fields, Edited by H.L.M. </a:t>
            </a:r>
            <a:r>
              <a:rPr lang="en-GB" sz="1400" dirty="0" err="1"/>
              <a:t>Lelieveld</a:t>
            </a:r>
            <a:r>
              <a:rPr lang="en-GB" sz="1400" dirty="0"/>
              <a:t>, S. </a:t>
            </a:r>
            <a:r>
              <a:rPr lang="en-GB" sz="1400" dirty="0" err="1"/>
              <a:t>Notermans</a:t>
            </a:r>
            <a:r>
              <a:rPr lang="en-GB" sz="1400" dirty="0"/>
              <a:t> and S.W.H. de </a:t>
            </a:r>
            <a:r>
              <a:rPr lang="en-GB" sz="1400" dirty="0" err="1"/>
              <a:t>Haan</a:t>
            </a:r>
            <a:r>
              <a:rPr lang="en-GB" sz="1400" dirty="0"/>
              <a:t>, Woodhead Publishing Series.</a:t>
            </a:r>
          </a:p>
          <a:p>
            <a:pPr marL="358775" indent="-358775" algn="l">
              <a:lnSpc>
                <a:spcPct val="100000"/>
              </a:lnSpc>
              <a:spcBef>
                <a:spcPts val="0"/>
              </a:spcBef>
              <a:spcAft>
                <a:spcPts val="800"/>
              </a:spcAft>
              <a:tabLst>
                <a:tab pos="530225" algn="l"/>
              </a:tabLst>
            </a:pPr>
            <a:r>
              <a:rPr lang="en-GB" sz="1400" dirty="0" err="1"/>
              <a:t>Toepfl</a:t>
            </a:r>
            <a:r>
              <a:rPr lang="en-GB" sz="1400" dirty="0"/>
              <a:t> S. (2006). Pulsed Electric Fields (PEF) for Permeabilization of Cell Membranes in Food- and Bioprocessing – Applications, Process and Equipment Design and Cost Analysis. PhD Thesis. </a:t>
            </a:r>
            <a:r>
              <a:rPr lang="en-GB" sz="1400" dirty="0" err="1"/>
              <a:t>Technische</a:t>
            </a:r>
            <a:r>
              <a:rPr lang="en-GB" sz="1400" dirty="0"/>
              <a:t> Universität Berlin, </a:t>
            </a:r>
            <a:r>
              <a:rPr lang="en-GB" sz="1400" dirty="0" err="1"/>
              <a:t>Fakultät</a:t>
            </a:r>
            <a:r>
              <a:rPr lang="en-GB" sz="1400" dirty="0"/>
              <a:t> III – </a:t>
            </a:r>
            <a:r>
              <a:rPr lang="en-GB" sz="1400" dirty="0" err="1"/>
              <a:t>Prozesswissenschaften</a:t>
            </a:r>
            <a:r>
              <a:rPr lang="en-GB" sz="1400" dirty="0"/>
              <a:t>.</a:t>
            </a:r>
          </a:p>
          <a:p>
            <a:pPr marL="358775" indent="-358775" algn="l">
              <a:lnSpc>
                <a:spcPct val="100000"/>
              </a:lnSpc>
              <a:spcBef>
                <a:spcPts val="0"/>
              </a:spcBef>
              <a:spcAft>
                <a:spcPts val="800"/>
              </a:spcAft>
              <a:tabLst>
                <a:tab pos="530225" algn="l"/>
              </a:tabLst>
            </a:pPr>
            <a:r>
              <a:rPr lang="en-GB" sz="1400" dirty="0" err="1"/>
              <a:t>Toepfl</a:t>
            </a:r>
            <a:r>
              <a:rPr lang="en-GB" sz="1400" dirty="0"/>
              <a:t> S., Heinz V., and Knorr D. (2007). High intensity pulsed electric fields applied for food preservation. Chemical Engineering and Processing. 46: 537-546. </a:t>
            </a:r>
          </a:p>
          <a:p>
            <a:pPr marL="358775" indent="-358775" algn="l">
              <a:lnSpc>
                <a:spcPct val="100000"/>
              </a:lnSpc>
              <a:spcBef>
                <a:spcPts val="0"/>
              </a:spcBef>
              <a:spcAft>
                <a:spcPts val="800"/>
              </a:spcAft>
              <a:tabLst>
                <a:tab pos="530225" algn="l"/>
              </a:tabLst>
            </a:pPr>
            <a:r>
              <a:rPr lang="en-GB" sz="1400" dirty="0" err="1"/>
              <a:t>Toepfl</a:t>
            </a:r>
            <a:r>
              <a:rPr lang="en-GB" sz="1400" dirty="0"/>
              <a:t> S., </a:t>
            </a:r>
            <a:r>
              <a:rPr lang="en-GB" sz="1400" dirty="0" err="1"/>
              <a:t>Siemer</a:t>
            </a:r>
            <a:r>
              <a:rPr lang="en-GB" sz="1400" dirty="0"/>
              <a:t> C., </a:t>
            </a:r>
            <a:r>
              <a:rPr lang="en-GB" sz="1400" dirty="0" err="1"/>
              <a:t>Saldaña</a:t>
            </a:r>
            <a:r>
              <a:rPr lang="en-GB" sz="1400" dirty="0"/>
              <a:t>-Navarro G., and Heinz V. (2014). Overview of pulsed electric fields processing for food. Chapter 6 in Emerging Technologies for Food Processing (Second Edition), D.W. Sun (ed.), pages 93-114, Academic Press.</a:t>
            </a:r>
          </a:p>
          <a:p>
            <a:pPr marL="358775" indent="-358775" algn="l">
              <a:lnSpc>
                <a:spcPct val="100000"/>
              </a:lnSpc>
              <a:spcBef>
                <a:spcPts val="0"/>
              </a:spcBef>
              <a:spcAft>
                <a:spcPts val="800"/>
              </a:spcAft>
              <a:tabLst>
                <a:tab pos="530225" algn="l"/>
              </a:tabLst>
            </a:pPr>
            <a:r>
              <a:rPr lang="en-GB" sz="1400" dirty="0"/>
              <a:t>Turk M.F., </a:t>
            </a:r>
            <a:r>
              <a:rPr lang="en-GB" sz="1400" dirty="0" err="1"/>
              <a:t>Vorobiev</a:t>
            </a:r>
            <a:r>
              <a:rPr lang="en-GB" sz="1400" dirty="0"/>
              <a:t> E., et Baron A. (2012). Improving apple juice expression and quality by pulsed electric field on an industrial scale. LWT - Food Science and Technology, 49: 245-250.</a:t>
            </a:r>
          </a:p>
          <a:p>
            <a:pPr marL="358775" indent="-358775" algn="l">
              <a:lnSpc>
                <a:spcPct val="100000"/>
              </a:lnSpc>
              <a:spcBef>
                <a:spcPts val="0"/>
              </a:spcBef>
              <a:spcAft>
                <a:spcPts val="800"/>
              </a:spcAft>
              <a:tabLst>
                <a:tab pos="530225" algn="l"/>
              </a:tabLst>
            </a:pPr>
            <a:r>
              <a:rPr lang="en-GB" sz="1400" dirty="0" err="1"/>
              <a:t>Vaessen</a:t>
            </a:r>
            <a:r>
              <a:rPr lang="en-GB" sz="1400" dirty="0"/>
              <a:t> M.J., Timmermans R.A.H., </a:t>
            </a:r>
            <a:r>
              <a:rPr lang="en-GB" sz="1400" dirty="0" err="1"/>
              <a:t>Tempelaars</a:t>
            </a:r>
            <a:r>
              <a:rPr lang="en-GB" sz="1400" dirty="0"/>
              <a:t> M.H., </a:t>
            </a:r>
            <a:r>
              <a:rPr lang="en-GB" sz="1400" dirty="0" err="1"/>
              <a:t>Schutyser</a:t>
            </a:r>
            <a:r>
              <a:rPr lang="en-GB" sz="1400" dirty="0"/>
              <a:t> M.A.I., and Den </a:t>
            </a:r>
            <a:r>
              <a:rPr lang="en-GB" sz="1400" dirty="0" err="1"/>
              <a:t>Besten</a:t>
            </a:r>
            <a:r>
              <a:rPr lang="en-GB" sz="1400" dirty="0"/>
              <a:t> H.M.W. (2019). Reversibility of membrane permeabilization upon pulsed electric field treatment in Lactobacillus plantarum WCFS1. Nature Research Scientific Reports, 9:19990.</a:t>
            </a:r>
          </a:p>
          <a:p>
            <a:pPr marL="358775" indent="-358775" algn="l">
              <a:lnSpc>
                <a:spcPct val="100000"/>
              </a:lnSpc>
              <a:spcBef>
                <a:spcPts val="0"/>
              </a:spcBef>
              <a:spcAft>
                <a:spcPts val="800"/>
              </a:spcAft>
              <a:tabLst>
                <a:tab pos="530225" algn="l"/>
              </a:tabLst>
            </a:pPr>
            <a:r>
              <a:rPr lang="en-GB" sz="1400" dirty="0" err="1"/>
              <a:t>Wouters</a:t>
            </a:r>
            <a:r>
              <a:rPr lang="en-GB" sz="1400" dirty="0"/>
              <a:t> P.C., Alvarez I. and </a:t>
            </a:r>
            <a:r>
              <a:rPr lang="en-GB" sz="1400" dirty="0" err="1"/>
              <a:t>Raso</a:t>
            </a:r>
            <a:r>
              <a:rPr lang="en-GB" sz="1400" dirty="0"/>
              <a:t> J. (2001). Critical factors determining inactivation kinetics by pulsed electric field food processing. Trends in Food Science &amp; Technology, 12: 112-121.</a:t>
            </a:r>
          </a:p>
          <a:p>
            <a:pPr marL="358775" indent="-358775" algn="l">
              <a:lnSpc>
                <a:spcPct val="100000"/>
              </a:lnSpc>
              <a:spcBef>
                <a:spcPts val="0"/>
              </a:spcBef>
              <a:spcAft>
                <a:spcPts val="800"/>
              </a:spcAft>
              <a:tabLst>
                <a:tab pos="530225" algn="l"/>
              </a:tabLst>
            </a:pPr>
            <a:r>
              <a:rPr lang="en-GB" sz="1400" dirty="0"/>
              <a:t>Zhang H. (2007). Electric properties of foods. </a:t>
            </a:r>
            <a:r>
              <a:rPr lang="en-GB" sz="1400" dirty="0" err="1"/>
              <a:t>Encyclopedia</a:t>
            </a:r>
            <a:r>
              <a:rPr lang="en-GB" sz="1400" dirty="0"/>
              <a:t> of Life Support Systems (EOLSS). </a:t>
            </a:r>
          </a:p>
          <a:p>
            <a:pPr marL="358775" indent="-358775" algn="l">
              <a:lnSpc>
                <a:spcPct val="100000"/>
              </a:lnSpc>
              <a:spcBef>
                <a:spcPts val="0"/>
              </a:spcBef>
              <a:spcAft>
                <a:spcPts val="800"/>
              </a:spcAft>
              <a:tabLst>
                <a:tab pos="530225" algn="l"/>
              </a:tabLst>
            </a:pPr>
            <a:r>
              <a:rPr lang="en-GB" sz="1400" dirty="0"/>
              <a:t>Zhang C., Zhao W., Yan W., Wang M., Tong Y., Zhang M., and Yang R. (2021). Effect of pulsed electric field </a:t>
            </a:r>
            <a:r>
              <a:rPr lang="en-GB" sz="1400" dirty="0" err="1"/>
              <a:t>pretreatment</a:t>
            </a:r>
            <a:r>
              <a:rPr lang="en-GB" sz="1400" dirty="0"/>
              <a:t> on oil content of potato chips. LWT - Food Science and Technology 135: 110198.</a:t>
            </a:r>
          </a:p>
          <a:p>
            <a:pPr marL="358775" indent="-358775" algn="l">
              <a:lnSpc>
                <a:spcPct val="100000"/>
              </a:lnSpc>
              <a:spcBef>
                <a:spcPts val="0"/>
              </a:spcBef>
              <a:spcAft>
                <a:spcPts val="800"/>
              </a:spcAft>
              <a:tabLst>
                <a:tab pos="530225" algn="l"/>
              </a:tabLst>
            </a:pPr>
            <a:r>
              <a:rPr lang="en-GB" sz="1400" dirty="0"/>
              <a:t>Zhang C., </a:t>
            </a:r>
            <a:r>
              <a:rPr lang="en-GB" sz="1400" dirty="0" err="1"/>
              <a:t>Lyu</a:t>
            </a:r>
            <a:r>
              <a:rPr lang="en-GB" sz="1400" dirty="0"/>
              <a:t> X., Zhao W., Yan W., Wang M., Rei N.G.K., et Yang R. (2021). Effects of combined pulsed electric field and blanching </a:t>
            </a:r>
            <a:r>
              <a:rPr lang="en-GB" sz="1400" dirty="0" err="1"/>
              <a:t>pretreatment</a:t>
            </a:r>
            <a:r>
              <a:rPr lang="en-GB" sz="1400" dirty="0"/>
              <a:t> on the physiochemical properties of French fries. Innovative Food Science and Emerging Technologies, 67: 102561.</a:t>
            </a:r>
          </a:p>
        </p:txBody>
      </p:sp>
      <p:sp>
        <p:nvSpPr>
          <p:cNvPr id="3" name="Espace réservé du numéro de diapositive 2"/>
          <p:cNvSpPr>
            <a:spLocks noGrp="1"/>
          </p:cNvSpPr>
          <p:nvPr>
            <p:ph type="sldNum" sz="quarter" idx="4"/>
          </p:nvPr>
        </p:nvSpPr>
        <p:spPr>
          <a:prstGeom prst="rect">
            <a:avLst/>
          </a:prstGeom>
        </p:spPr>
        <p:txBody>
          <a:bodyPr/>
          <a:lstStyle/>
          <a:p>
            <a:fld id="{60906FEA-6988-4954-96AA-94004BCD4A9A}" type="slidenum">
              <a:rPr lang="fr-FR" smtClean="0"/>
              <a:pPr/>
              <a:t>56</a:t>
            </a:fld>
            <a:endParaRPr lang="fr-FR" dirty="0"/>
          </a:p>
        </p:txBody>
      </p:sp>
      <p:sp>
        <p:nvSpPr>
          <p:cNvPr id="7" name="Espace réservé du texte 6"/>
          <p:cNvSpPr>
            <a:spLocks noGrp="1"/>
          </p:cNvSpPr>
          <p:nvPr>
            <p:ph type="body" sz="quarter" idx="11"/>
          </p:nvPr>
        </p:nvSpPr>
        <p:spPr/>
        <p:txBody>
          <a:bodyPr/>
          <a:lstStyle/>
          <a:p>
            <a:endParaRPr lang="fr-FR"/>
          </a:p>
        </p:txBody>
      </p:sp>
    </p:spTree>
    <p:extLst>
      <p:ext uri="{BB962C8B-B14F-4D97-AF65-F5344CB8AC3E}">
        <p14:creationId xmlns:p14="http://schemas.microsoft.com/office/powerpoint/2010/main" val="3637911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p:txBody>
          <a:bodyPr/>
          <a:lstStyle/>
          <a:p>
            <a:r>
              <a:rPr lang="fr-FR" dirty="0"/>
              <a:t>1. Introduction</a:t>
            </a:r>
          </a:p>
        </p:txBody>
      </p:sp>
      <p:sp>
        <p:nvSpPr>
          <p:cNvPr id="5" name="Espace réservé du texte 4"/>
          <p:cNvSpPr>
            <a:spLocks noGrp="1"/>
          </p:cNvSpPr>
          <p:nvPr>
            <p:ph type="body" sz="quarter" idx="12"/>
          </p:nvPr>
        </p:nvSpPr>
        <p:spPr/>
        <p:txBody>
          <a:bodyPr/>
          <a:lstStyle/>
          <a:p>
            <a:r>
              <a:rPr lang="fr-FR" sz="2400" dirty="0" smtClean="0"/>
              <a:t>1.2. CONTEXTE HISTORIQUE – UN DÉCOUVERTE "ANCIENNE" </a:t>
            </a:r>
            <a:endParaRPr lang="fr-FR" sz="2400" dirty="0"/>
          </a:p>
        </p:txBody>
      </p:sp>
      <p:sp>
        <p:nvSpPr>
          <p:cNvPr id="17" name="ZoneTexte 16">
            <a:extLst>
              <a:ext uri="{FF2B5EF4-FFF2-40B4-BE49-F238E27FC236}">
                <a16:creationId xmlns:a16="http://schemas.microsoft.com/office/drawing/2014/main" id="{69709A3E-6183-D744-92C4-C9EC6613D062}"/>
              </a:ext>
            </a:extLst>
          </p:cNvPr>
          <p:cNvSpPr txBox="1"/>
          <p:nvPr/>
        </p:nvSpPr>
        <p:spPr>
          <a:xfrm>
            <a:off x="583126" y="1029222"/>
            <a:ext cx="6942386" cy="5388526"/>
          </a:xfrm>
          <a:prstGeom prst="rect">
            <a:avLst/>
          </a:prstGeom>
          <a:noFill/>
        </p:spPr>
        <p:txBody>
          <a:bodyPr wrap="square" rtlCol="0">
            <a:spAutoFit/>
          </a:bodyPr>
          <a:lstStyle/>
          <a:p>
            <a:pPr>
              <a:lnSpc>
                <a:spcPct val="120000"/>
              </a:lnSpc>
              <a:tabLst>
                <a:tab pos="466400" algn="l"/>
              </a:tabLst>
            </a:pPr>
            <a:r>
              <a:rPr lang="fr-FR" sz="1800" i="1" dirty="0">
                <a:solidFill>
                  <a:srgbClr val="30819A"/>
                </a:solidFill>
                <a:latin typeface="Calibri" panose="020F0502020204030204" pitchFamily="34" charset="0"/>
                <a:cs typeface="Calibri" panose="020F0502020204030204" pitchFamily="34" charset="0"/>
              </a:rPr>
              <a:t>Fin XIX siècle :  </a:t>
            </a:r>
            <a:r>
              <a:rPr lang="fr-FR" sz="1800" dirty="0">
                <a:solidFill>
                  <a:srgbClr val="404243"/>
                </a:solidFill>
                <a:latin typeface="Calibri" panose="020F0502020204030204" pitchFamily="34" charset="0"/>
                <a:cs typeface="Calibri" panose="020F0502020204030204" pitchFamily="34" charset="0"/>
              </a:rPr>
              <a:t>Utilisation d’un </a:t>
            </a:r>
            <a:r>
              <a:rPr lang="fr-FR" sz="1800" b="1" dirty="0">
                <a:solidFill>
                  <a:srgbClr val="404243"/>
                </a:solidFill>
                <a:latin typeface="Calibri" panose="020F0502020204030204" pitchFamily="34" charset="0"/>
                <a:cs typeface="Calibri" panose="020F0502020204030204" pitchFamily="34" charset="0"/>
              </a:rPr>
              <a:t>courant électrique </a:t>
            </a:r>
            <a:r>
              <a:rPr lang="fr-FR" sz="1800" dirty="0">
                <a:solidFill>
                  <a:srgbClr val="404243"/>
                </a:solidFill>
                <a:latin typeface="Calibri" panose="020F0502020204030204" pitchFamily="34" charset="0"/>
                <a:cs typeface="Calibri" panose="020F0502020204030204" pitchFamily="34" charset="0"/>
              </a:rPr>
              <a:t>pour </a:t>
            </a:r>
            <a:r>
              <a:rPr lang="fr-FR" sz="1800" b="1" dirty="0">
                <a:solidFill>
                  <a:srgbClr val="404243"/>
                </a:solidFill>
                <a:latin typeface="Calibri" panose="020F0502020204030204" pitchFamily="34" charset="0"/>
                <a:cs typeface="Calibri" panose="020F0502020204030204" pitchFamily="34" charset="0"/>
              </a:rPr>
              <a:t>pasteuriser le </a:t>
            </a:r>
            <a:r>
              <a:rPr lang="fr-FR" sz="1800" dirty="0">
                <a:solidFill>
                  <a:srgbClr val="404243"/>
                </a:solidFill>
                <a:latin typeface="Calibri" panose="020F0502020204030204" pitchFamily="34" charset="0"/>
                <a:cs typeface="Calibri" panose="020F0502020204030204" pitchFamily="34" charset="0"/>
              </a:rPr>
              <a:t>lait (méthode dite "Electro-pure").</a:t>
            </a:r>
          </a:p>
          <a:p>
            <a:pPr>
              <a:lnSpc>
                <a:spcPct val="120000"/>
              </a:lnSpc>
              <a:tabLst>
                <a:tab pos="466400" algn="l"/>
              </a:tabLst>
            </a:pPr>
            <a:endParaRPr lang="en-US" sz="1800" dirty="0">
              <a:solidFill>
                <a:srgbClr val="404243"/>
              </a:solidFill>
              <a:latin typeface="Calibri" panose="020F0502020204030204" pitchFamily="34" charset="0"/>
              <a:cs typeface="Calibri" panose="020F0502020204030204" pitchFamily="34" charset="0"/>
            </a:endParaRPr>
          </a:p>
          <a:p>
            <a:pPr>
              <a:lnSpc>
                <a:spcPct val="120000"/>
              </a:lnSpc>
              <a:tabLst>
                <a:tab pos="466400" algn="l"/>
              </a:tabLst>
            </a:pPr>
            <a:r>
              <a:rPr lang="fr-FR" sz="1800" i="1" dirty="0">
                <a:solidFill>
                  <a:srgbClr val="30819A"/>
                </a:solidFill>
                <a:latin typeface="Calibri" panose="020F0502020204030204" pitchFamily="34" charset="0"/>
                <a:cs typeface="Calibri" panose="020F0502020204030204" pitchFamily="34" charset="0"/>
              </a:rPr>
              <a:t>1920s :</a:t>
            </a:r>
            <a:r>
              <a:rPr lang="fr-FR" sz="1800" dirty="0">
                <a:solidFill>
                  <a:srgbClr val="30819A"/>
                </a:solidFill>
                <a:latin typeface="Calibri" panose="020F0502020204030204" pitchFamily="34" charset="0"/>
                <a:cs typeface="Calibri" panose="020F0502020204030204" pitchFamily="34" charset="0"/>
              </a:rPr>
              <a:t>  </a:t>
            </a:r>
            <a:r>
              <a:rPr lang="fr-FR" sz="1800" dirty="0">
                <a:solidFill>
                  <a:srgbClr val="404243"/>
                </a:solidFill>
                <a:latin typeface="Calibri" panose="020F0502020204030204" pitchFamily="34" charset="0"/>
                <a:cs typeface="Calibri" panose="020F0502020204030204" pitchFamily="34" charset="0"/>
              </a:rPr>
              <a:t>Découverte : Le procédé CEP </a:t>
            </a:r>
            <a:r>
              <a:rPr lang="fr-FR" sz="1800" b="1" dirty="0">
                <a:solidFill>
                  <a:srgbClr val="404243"/>
                </a:solidFill>
                <a:latin typeface="Calibri" panose="020F0502020204030204" pitchFamily="34" charset="0"/>
                <a:cs typeface="Calibri" panose="020F0502020204030204" pitchFamily="34" charset="0"/>
              </a:rPr>
              <a:t>détruit les bactéries </a:t>
            </a:r>
            <a:r>
              <a:rPr lang="fr-FR" sz="1800" dirty="0">
                <a:solidFill>
                  <a:srgbClr val="404243"/>
                </a:solidFill>
                <a:latin typeface="Calibri" panose="020F0502020204030204" pitchFamily="34" charset="0"/>
                <a:cs typeface="Calibri" panose="020F0502020204030204" pitchFamily="34" charset="0"/>
              </a:rPr>
              <a:t>dans certaines conditions en dessous de la température d’inactivation.</a:t>
            </a:r>
            <a:endParaRPr lang="en-US" sz="1800" dirty="0">
              <a:solidFill>
                <a:srgbClr val="404243"/>
              </a:solidFill>
              <a:latin typeface="Calibri" panose="020F0502020204030204" pitchFamily="34" charset="0"/>
              <a:cs typeface="Calibri" panose="020F0502020204030204" pitchFamily="34" charset="0"/>
            </a:endParaRPr>
          </a:p>
          <a:p>
            <a:pPr>
              <a:lnSpc>
                <a:spcPct val="120000"/>
              </a:lnSpc>
              <a:tabLst>
                <a:tab pos="466400" algn="l"/>
              </a:tabLst>
            </a:pPr>
            <a:endParaRPr lang="fr-FR" sz="1800" dirty="0">
              <a:solidFill>
                <a:srgbClr val="404243"/>
              </a:solidFill>
              <a:latin typeface="Calibri" panose="020F0502020204030204" pitchFamily="34" charset="0"/>
              <a:cs typeface="Calibri" panose="020F0502020204030204" pitchFamily="34" charset="0"/>
            </a:endParaRPr>
          </a:p>
          <a:p>
            <a:pPr>
              <a:lnSpc>
                <a:spcPct val="120000"/>
              </a:lnSpc>
              <a:tabLst>
                <a:tab pos="466400" algn="l"/>
              </a:tabLst>
            </a:pPr>
            <a:r>
              <a:rPr lang="fr-FR" sz="1800" i="1" dirty="0">
                <a:solidFill>
                  <a:srgbClr val="30819A"/>
                </a:solidFill>
                <a:latin typeface="Calibri" panose="020F0502020204030204" pitchFamily="34" charset="0"/>
                <a:cs typeface="Calibri" panose="020F0502020204030204" pitchFamily="34" charset="0"/>
              </a:rPr>
              <a:t>1949 :</a:t>
            </a:r>
            <a:r>
              <a:rPr lang="fr-FR" sz="1800" dirty="0">
                <a:solidFill>
                  <a:srgbClr val="30819A"/>
                </a:solidFill>
                <a:latin typeface="Calibri" panose="020F0502020204030204" pitchFamily="34" charset="0"/>
                <a:cs typeface="Calibri" panose="020F0502020204030204" pitchFamily="34" charset="0"/>
              </a:rPr>
              <a:t> </a:t>
            </a:r>
            <a:r>
              <a:rPr lang="fr-FR" sz="1800" dirty="0">
                <a:solidFill>
                  <a:srgbClr val="404243"/>
                </a:solidFill>
                <a:latin typeface="Calibri" panose="020F0502020204030204" pitchFamily="34" charset="0"/>
                <a:cs typeface="Calibri" panose="020F0502020204030204" pitchFamily="34" charset="0"/>
              </a:rPr>
              <a:t>Utilisation de champs électriques pour </a:t>
            </a:r>
            <a:r>
              <a:rPr lang="fr-FR" sz="1800" b="1" dirty="0">
                <a:solidFill>
                  <a:srgbClr val="404243"/>
                </a:solidFill>
                <a:latin typeface="Calibri" panose="020F0502020204030204" pitchFamily="34" charset="0"/>
                <a:cs typeface="Calibri" panose="020F0502020204030204" pitchFamily="34" charset="0"/>
              </a:rPr>
              <a:t>augmenter la perméabilité </a:t>
            </a:r>
            <a:r>
              <a:rPr lang="fr-FR" sz="1800" dirty="0">
                <a:solidFill>
                  <a:srgbClr val="404243"/>
                </a:solidFill>
                <a:latin typeface="Calibri" panose="020F0502020204030204" pitchFamily="34" charset="0"/>
                <a:cs typeface="Calibri" panose="020F0502020204030204" pitchFamily="34" charset="0"/>
              </a:rPr>
              <a:t>de fruits et faciliter </a:t>
            </a:r>
            <a:r>
              <a:rPr lang="fr-FR" sz="1800" b="1" dirty="0">
                <a:solidFill>
                  <a:srgbClr val="404243"/>
                </a:solidFill>
                <a:latin typeface="Calibri" panose="020F0502020204030204" pitchFamily="34" charset="0"/>
                <a:cs typeface="Calibri" panose="020F0502020204030204" pitchFamily="34" charset="0"/>
              </a:rPr>
              <a:t>l'extraction</a:t>
            </a:r>
            <a:r>
              <a:rPr lang="fr-FR" sz="1800" dirty="0">
                <a:solidFill>
                  <a:srgbClr val="404243"/>
                </a:solidFill>
                <a:latin typeface="Calibri" panose="020F0502020204030204" pitchFamily="34" charset="0"/>
                <a:cs typeface="Calibri" panose="020F0502020204030204" pitchFamily="34" charset="0"/>
              </a:rPr>
              <a:t> du jus.</a:t>
            </a:r>
            <a:endParaRPr lang="en-US" sz="1800" dirty="0">
              <a:solidFill>
                <a:srgbClr val="404243"/>
              </a:solidFill>
              <a:latin typeface="Calibri" panose="020F0502020204030204" pitchFamily="34" charset="0"/>
              <a:cs typeface="Calibri" panose="020F0502020204030204" pitchFamily="34" charset="0"/>
            </a:endParaRPr>
          </a:p>
          <a:p>
            <a:pPr>
              <a:lnSpc>
                <a:spcPct val="120000"/>
              </a:lnSpc>
              <a:tabLst>
                <a:tab pos="466400" algn="l"/>
              </a:tabLst>
            </a:pPr>
            <a:endParaRPr lang="fr-FR" sz="1800" dirty="0">
              <a:solidFill>
                <a:srgbClr val="404243"/>
              </a:solidFill>
              <a:latin typeface="Calibri" panose="020F0502020204030204" pitchFamily="34" charset="0"/>
              <a:cs typeface="Calibri" panose="020F0502020204030204" pitchFamily="34" charset="0"/>
            </a:endParaRPr>
          </a:p>
          <a:p>
            <a:pPr>
              <a:lnSpc>
                <a:spcPct val="120000"/>
              </a:lnSpc>
              <a:tabLst>
                <a:tab pos="466400" algn="l"/>
              </a:tabLst>
            </a:pPr>
            <a:r>
              <a:rPr lang="fr-FR" sz="1800" i="1" dirty="0">
                <a:solidFill>
                  <a:srgbClr val="30819A"/>
                </a:solidFill>
                <a:latin typeface="Calibri" panose="020F0502020204030204" pitchFamily="34" charset="0"/>
                <a:cs typeface="Calibri" panose="020F0502020204030204" pitchFamily="34" charset="0"/>
              </a:rPr>
              <a:t>1960 :</a:t>
            </a:r>
            <a:r>
              <a:rPr lang="fr-FR" sz="1800" dirty="0">
                <a:solidFill>
                  <a:srgbClr val="30819A"/>
                </a:solidFill>
                <a:latin typeface="Calibri" panose="020F0502020204030204" pitchFamily="34" charset="0"/>
                <a:cs typeface="Calibri" panose="020F0502020204030204" pitchFamily="34" charset="0"/>
              </a:rPr>
              <a:t> </a:t>
            </a:r>
            <a:r>
              <a:rPr lang="fr-FR" sz="1800" dirty="0">
                <a:solidFill>
                  <a:srgbClr val="404243"/>
                </a:solidFill>
                <a:latin typeface="Calibri" panose="020F0502020204030204" pitchFamily="34" charset="0"/>
                <a:cs typeface="Calibri" panose="020F0502020204030204" pitchFamily="34" charset="0"/>
              </a:rPr>
              <a:t>Dépôt d’un brevet référençant l'existence </a:t>
            </a:r>
            <a:r>
              <a:rPr lang="fr-FR" sz="1800" b="1" dirty="0">
                <a:solidFill>
                  <a:srgbClr val="404243"/>
                </a:solidFill>
                <a:latin typeface="Calibri" panose="020F0502020204030204" pitchFamily="34" charset="0"/>
                <a:cs typeface="Calibri" panose="020F0502020204030204" pitchFamily="34" charset="0"/>
              </a:rPr>
              <a:t>d'effets non thermiques </a:t>
            </a:r>
            <a:r>
              <a:rPr lang="fr-FR" sz="1800" dirty="0">
                <a:solidFill>
                  <a:srgbClr val="404243"/>
                </a:solidFill>
                <a:latin typeface="Calibri" panose="020F0502020204030204" pitchFamily="34" charset="0"/>
                <a:cs typeface="Calibri" panose="020F0502020204030204" pitchFamily="34" charset="0"/>
              </a:rPr>
              <a:t>d'un champ électrique pulsé sur les </a:t>
            </a:r>
            <a:r>
              <a:rPr lang="fr-FR" sz="1800" dirty="0" smtClean="0">
                <a:solidFill>
                  <a:srgbClr val="404243"/>
                </a:solidFill>
                <a:latin typeface="Calibri" panose="020F0502020204030204" pitchFamily="34" charset="0"/>
                <a:cs typeface="Calibri" panose="020F0502020204030204" pitchFamily="34" charset="0"/>
              </a:rPr>
              <a:t>micro-organismes. Ecriture </a:t>
            </a:r>
            <a:r>
              <a:rPr lang="fr-FR" sz="1800" dirty="0">
                <a:solidFill>
                  <a:srgbClr val="404243"/>
                </a:solidFill>
                <a:latin typeface="Calibri" panose="020F0502020204030204" pitchFamily="34" charset="0"/>
                <a:cs typeface="Calibri" panose="020F0502020204030204" pitchFamily="34" charset="0"/>
              </a:rPr>
              <a:t>d’un article scientifique sur les interactions entre le champ électrique pulsé et les </a:t>
            </a:r>
            <a:r>
              <a:rPr lang="fr-FR" sz="1800" b="1" dirty="0">
                <a:solidFill>
                  <a:srgbClr val="404243"/>
                </a:solidFill>
                <a:latin typeface="Calibri" panose="020F0502020204030204" pitchFamily="34" charset="0"/>
                <a:cs typeface="Calibri" panose="020F0502020204030204" pitchFamily="34" charset="0"/>
              </a:rPr>
              <a:t>parois cellulaires</a:t>
            </a:r>
            <a:r>
              <a:rPr lang="fr-FR" sz="1800" dirty="0">
                <a:solidFill>
                  <a:srgbClr val="404243"/>
                </a:solidFill>
                <a:latin typeface="Calibri" panose="020F0502020204030204" pitchFamily="34" charset="0"/>
                <a:cs typeface="Calibri" panose="020F0502020204030204" pitchFamily="34" charset="0"/>
              </a:rPr>
              <a:t>.</a:t>
            </a:r>
          </a:p>
          <a:p>
            <a:pPr>
              <a:lnSpc>
                <a:spcPct val="120000"/>
              </a:lnSpc>
              <a:tabLst>
                <a:tab pos="466400" algn="l"/>
              </a:tabLst>
            </a:pPr>
            <a:endParaRPr lang="en-US" sz="1800" dirty="0">
              <a:solidFill>
                <a:srgbClr val="404243"/>
              </a:solidFill>
              <a:latin typeface="Calibri" panose="020F0502020204030204" pitchFamily="34" charset="0"/>
              <a:cs typeface="Calibri" panose="020F0502020204030204" pitchFamily="34" charset="0"/>
            </a:endParaRPr>
          </a:p>
          <a:p>
            <a:pPr>
              <a:lnSpc>
                <a:spcPct val="120000"/>
              </a:lnSpc>
              <a:tabLst>
                <a:tab pos="466400" algn="l"/>
              </a:tabLst>
            </a:pPr>
            <a:r>
              <a:rPr lang="fr-FR" sz="1800" i="1" dirty="0">
                <a:solidFill>
                  <a:srgbClr val="30819A"/>
                </a:solidFill>
                <a:latin typeface="Calibri" panose="020F0502020204030204" pitchFamily="34" charset="0"/>
                <a:cs typeface="Calibri" panose="020F0502020204030204" pitchFamily="34" charset="0"/>
              </a:rPr>
              <a:t>1968 :</a:t>
            </a:r>
            <a:r>
              <a:rPr lang="fr-FR" sz="1800" dirty="0">
                <a:solidFill>
                  <a:srgbClr val="30819A"/>
                </a:solidFill>
                <a:latin typeface="Calibri" panose="020F0502020204030204" pitchFamily="34" charset="0"/>
                <a:cs typeface="Calibri" panose="020F0502020204030204" pitchFamily="34" charset="0"/>
              </a:rPr>
              <a:t> </a:t>
            </a:r>
            <a:r>
              <a:rPr lang="fr-FR" sz="1800" b="1" dirty="0">
                <a:solidFill>
                  <a:srgbClr val="404243"/>
                </a:solidFill>
                <a:latin typeface="Calibri" panose="020F0502020204030204" pitchFamily="34" charset="0"/>
                <a:cs typeface="Calibri" panose="020F0502020204030204" pitchFamily="34" charset="0"/>
              </a:rPr>
              <a:t>Etude </a:t>
            </a:r>
            <a:r>
              <a:rPr lang="fr-FR" sz="1800" dirty="0">
                <a:solidFill>
                  <a:srgbClr val="404243"/>
                </a:solidFill>
                <a:latin typeface="Calibri" panose="020F0502020204030204" pitchFamily="34" charset="0"/>
                <a:cs typeface="Calibri" panose="020F0502020204030204" pitchFamily="34" charset="0"/>
              </a:rPr>
              <a:t>scientifique sur l’utilisation de champs électriques pulsés comme méthode de </a:t>
            </a:r>
            <a:r>
              <a:rPr lang="fr-FR" sz="1800" b="1" dirty="0">
                <a:solidFill>
                  <a:srgbClr val="404243"/>
                </a:solidFill>
                <a:latin typeface="Calibri" panose="020F0502020204030204" pitchFamily="34" charset="0"/>
                <a:cs typeface="Calibri" panose="020F0502020204030204" pitchFamily="34" charset="0"/>
              </a:rPr>
              <a:t>décontamination </a:t>
            </a:r>
            <a:r>
              <a:rPr lang="fr-FR" sz="1800" dirty="0">
                <a:solidFill>
                  <a:srgbClr val="404243"/>
                </a:solidFill>
                <a:latin typeface="Calibri" panose="020F0502020204030204" pitchFamily="34" charset="0"/>
                <a:cs typeface="Calibri" panose="020F0502020204030204" pitchFamily="34" charset="0"/>
              </a:rPr>
              <a:t>bactérienne (Sale &amp; Hamilton).</a:t>
            </a:r>
          </a:p>
        </p:txBody>
      </p:sp>
      <p:pic>
        <p:nvPicPr>
          <p:cNvPr id="18" name="Picture 16" descr="Milk Electropure">
            <a:extLst>
              <a:ext uri="{FF2B5EF4-FFF2-40B4-BE49-F238E27FC236}">
                <a16:creationId xmlns:a16="http://schemas.microsoft.com/office/drawing/2014/main" id="{4ABC4835-2F11-6949-8B87-831EAA506A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52" b="-1"/>
          <a:stretch/>
        </p:blipFill>
        <p:spPr bwMode="auto">
          <a:xfrm>
            <a:off x="7762204" y="1062001"/>
            <a:ext cx="2705917" cy="219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22">
            <a:extLst>
              <a:ext uri="{FF2B5EF4-FFF2-40B4-BE49-F238E27FC236}">
                <a16:creationId xmlns:a16="http://schemas.microsoft.com/office/drawing/2014/main" id="{BEB37453-89A9-E74E-AD9E-0715B69D5A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0348" y="4397018"/>
            <a:ext cx="2522350" cy="1679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Connecteur droit 19">
            <a:extLst>
              <a:ext uri="{FF2B5EF4-FFF2-40B4-BE49-F238E27FC236}">
                <a16:creationId xmlns:a16="http://schemas.microsoft.com/office/drawing/2014/main" id="{DE1B6347-5CBA-9147-9474-9CBC7676A69B}"/>
              </a:ext>
            </a:extLst>
          </p:cNvPr>
          <p:cNvCxnSpPr>
            <a:cxnSpLocks/>
          </p:cNvCxnSpPr>
          <p:nvPr/>
        </p:nvCxnSpPr>
        <p:spPr>
          <a:xfrm flipH="1">
            <a:off x="427328" y="1029222"/>
            <a:ext cx="863" cy="5692669"/>
          </a:xfrm>
          <a:prstGeom prst="line">
            <a:avLst/>
          </a:prstGeom>
          <a:ln w="50800" cap="rnd">
            <a:solidFill>
              <a:schemeClr val="bg1">
                <a:lumMod val="9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1" name="Ellipse 20">
            <a:extLst>
              <a:ext uri="{FF2B5EF4-FFF2-40B4-BE49-F238E27FC236}">
                <a16:creationId xmlns:a16="http://schemas.microsoft.com/office/drawing/2014/main" id="{C52909DA-5E4C-9740-AFEB-67412A221DB0}"/>
              </a:ext>
            </a:extLst>
          </p:cNvPr>
          <p:cNvSpPr/>
          <p:nvPr/>
        </p:nvSpPr>
        <p:spPr>
          <a:xfrm>
            <a:off x="349762" y="1174466"/>
            <a:ext cx="156859" cy="156859"/>
          </a:xfrm>
          <a:prstGeom prst="ellipse">
            <a:avLst/>
          </a:prstGeom>
          <a:solidFill>
            <a:srgbClr val="308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19">
              <a:solidFill>
                <a:srgbClr val="616C9F"/>
              </a:solidFill>
            </a:endParaRPr>
          </a:p>
        </p:txBody>
      </p:sp>
      <p:sp>
        <p:nvSpPr>
          <p:cNvPr id="22" name="Ellipse 21">
            <a:extLst>
              <a:ext uri="{FF2B5EF4-FFF2-40B4-BE49-F238E27FC236}">
                <a16:creationId xmlns:a16="http://schemas.microsoft.com/office/drawing/2014/main" id="{211D26D3-3A73-1C4D-9DD8-800863BD226E}"/>
              </a:ext>
            </a:extLst>
          </p:cNvPr>
          <p:cNvSpPr/>
          <p:nvPr/>
        </p:nvSpPr>
        <p:spPr>
          <a:xfrm>
            <a:off x="349762" y="2197299"/>
            <a:ext cx="156859" cy="156859"/>
          </a:xfrm>
          <a:prstGeom prst="ellipse">
            <a:avLst/>
          </a:prstGeom>
          <a:solidFill>
            <a:srgbClr val="308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19">
              <a:solidFill>
                <a:srgbClr val="616C9F"/>
              </a:solidFill>
            </a:endParaRPr>
          </a:p>
        </p:txBody>
      </p:sp>
      <p:sp>
        <p:nvSpPr>
          <p:cNvPr id="23" name="Ellipse 22">
            <a:extLst>
              <a:ext uri="{FF2B5EF4-FFF2-40B4-BE49-F238E27FC236}">
                <a16:creationId xmlns:a16="http://schemas.microsoft.com/office/drawing/2014/main" id="{13654396-B6D7-3E47-9F92-7A910FA04BEE}"/>
              </a:ext>
            </a:extLst>
          </p:cNvPr>
          <p:cNvSpPr/>
          <p:nvPr/>
        </p:nvSpPr>
        <p:spPr>
          <a:xfrm>
            <a:off x="349762" y="3149993"/>
            <a:ext cx="156859" cy="156859"/>
          </a:xfrm>
          <a:prstGeom prst="ellipse">
            <a:avLst/>
          </a:prstGeom>
          <a:solidFill>
            <a:srgbClr val="308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19">
              <a:solidFill>
                <a:srgbClr val="616C9F"/>
              </a:solidFill>
            </a:endParaRPr>
          </a:p>
        </p:txBody>
      </p:sp>
      <p:sp>
        <p:nvSpPr>
          <p:cNvPr id="24" name="Ellipse 23">
            <a:extLst>
              <a:ext uri="{FF2B5EF4-FFF2-40B4-BE49-F238E27FC236}">
                <a16:creationId xmlns:a16="http://schemas.microsoft.com/office/drawing/2014/main" id="{0567B1EF-BD6D-4741-89D3-FCCEC24452E0}"/>
              </a:ext>
            </a:extLst>
          </p:cNvPr>
          <p:cNvSpPr/>
          <p:nvPr/>
        </p:nvSpPr>
        <p:spPr>
          <a:xfrm>
            <a:off x="349762" y="4140321"/>
            <a:ext cx="156859" cy="156859"/>
          </a:xfrm>
          <a:prstGeom prst="ellipse">
            <a:avLst/>
          </a:prstGeom>
          <a:solidFill>
            <a:srgbClr val="308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19">
              <a:solidFill>
                <a:srgbClr val="616C9F"/>
              </a:solidFill>
            </a:endParaRPr>
          </a:p>
        </p:txBody>
      </p:sp>
      <p:sp>
        <p:nvSpPr>
          <p:cNvPr id="25" name="Ellipse 24">
            <a:extLst>
              <a:ext uri="{FF2B5EF4-FFF2-40B4-BE49-F238E27FC236}">
                <a16:creationId xmlns:a16="http://schemas.microsoft.com/office/drawing/2014/main" id="{61BC42FE-D014-1242-895F-433213DAB342}"/>
              </a:ext>
            </a:extLst>
          </p:cNvPr>
          <p:cNvSpPr/>
          <p:nvPr/>
        </p:nvSpPr>
        <p:spPr>
          <a:xfrm>
            <a:off x="349762" y="5788389"/>
            <a:ext cx="156859" cy="156859"/>
          </a:xfrm>
          <a:prstGeom prst="ellipse">
            <a:avLst/>
          </a:prstGeom>
          <a:solidFill>
            <a:srgbClr val="308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19">
              <a:solidFill>
                <a:srgbClr val="616C9F"/>
              </a:solidFill>
            </a:endParaRPr>
          </a:p>
        </p:txBody>
      </p:sp>
      <p:sp>
        <p:nvSpPr>
          <p:cNvPr id="28" name="ZoneTexte 27">
            <a:extLst>
              <a:ext uri="{FF2B5EF4-FFF2-40B4-BE49-F238E27FC236}">
                <a16:creationId xmlns:a16="http://schemas.microsoft.com/office/drawing/2014/main" id="{0F9FDD22-F590-E843-8B21-CB296A4252BF}"/>
              </a:ext>
            </a:extLst>
          </p:cNvPr>
          <p:cNvSpPr txBox="1"/>
          <p:nvPr/>
        </p:nvSpPr>
        <p:spPr>
          <a:xfrm>
            <a:off x="7830348" y="3338914"/>
            <a:ext cx="2655630" cy="646331"/>
          </a:xfrm>
          <a:prstGeom prst="rect">
            <a:avLst/>
          </a:prstGeom>
          <a:noFill/>
        </p:spPr>
        <p:txBody>
          <a:bodyPr wrap="square" rtlCol="0">
            <a:spAutoFit/>
          </a:bodyPr>
          <a:lstStyle/>
          <a:p>
            <a:pPr>
              <a:lnSpc>
                <a:spcPct val="120000"/>
              </a:lnSpc>
            </a:pPr>
            <a:r>
              <a:rPr lang="fr-FR" sz="1000" b="1" dirty="0">
                <a:solidFill>
                  <a:srgbClr val="404243"/>
                </a:solidFill>
                <a:latin typeface="Calibri" panose="020F0502020204030204" pitchFamily="34" charset="0"/>
                <a:cs typeface="Calibri" panose="020F0502020204030204" pitchFamily="34" charset="0"/>
              </a:rPr>
              <a:t>Publicité</a:t>
            </a:r>
            <a:r>
              <a:rPr lang="fr-FR" sz="1000" dirty="0">
                <a:solidFill>
                  <a:srgbClr val="404243"/>
                </a:solidFill>
                <a:latin typeface="Calibri" panose="020F0502020204030204" pitchFamily="34" charset="0"/>
                <a:cs typeface="Calibri" panose="020F0502020204030204" pitchFamily="34" charset="0"/>
              </a:rPr>
              <a:t> pour le lait St. Lawrence </a:t>
            </a:r>
            <a:r>
              <a:rPr lang="fr-FR" sz="1000" dirty="0" err="1">
                <a:solidFill>
                  <a:srgbClr val="404243"/>
                </a:solidFill>
                <a:latin typeface="Calibri" panose="020F0502020204030204" pitchFamily="34" charset="0"/>
                <a:cs typeface="Calibri" panose="020F0502020204030204" pitchFamily="34" charset="0"/>
              </a:rPr>
              <a:t>Electropure</a:t>
            </a:r>
            <a:r>
              <a:rPr lang="fr-FR" sz="1000" dirty="0">
                <a:solidFill>
                  <a:srgbClr val="404243"/>
                </a:solidFill>
                <a:latin typeface="Calibri" panose="020F0502020204030204" pitchFamily="34" charset="0"/>
                <a:cs typeface="Calibri" panose="020F0502020204030204" pitchFamily="34" charset="0"/>
              </a:rPr>
              <a:t> dans le Boyd ́s Reading City Directory, </a:t>
            </a:r>
            <a:r>
              <a:rPr lang="fr-FR" sz="1000" b="1" dirty="0">
                <a:solidFill>
                  <a:srgbClr val="404243"/>
                </a:solidFill>
                <a:latin typeface="Calibri" panose="020F0502020204030204" pitchFamily="34" charset="0"/>
                <a:cs typeface="Calibri" panose="020F0502020204030204" pitchFamily="34" charset="0"/>
              </a:rPr>
              <a:t>1939</a:t>
            </a:r>
            <a:r>
              <a:rPr lang="fr-FR" sz="1000" dirty="0">
                <a:solidFill>
                  <a:srgbClr val="404243"/>
                </a:solidFill>
                <a:latin typeface="Calibri" panose="020F0502020204030204" pitchFamily="34" charset="0"/>
                <a:cs typeface="Calibri" panose="020F0502020204030204" pitchFamily="34" charset="0"/>
              </a:rPr>
              <a:t> </a:t>
            </a:r>
            <a:r>
              <a:rPr lang="fr-FR" sz="1000" dirty="0" smtClean="0">
                <a:solidFill>
                  <a:srgbClr val="404243"/>
                </a:solidFill>
                <a:latin typeface="Calibri" panose="020F0502020204030204" pitchFamily="34" charset="0"/>
                <a:cs typeface="Calibri" panose="020F0502020204030204" pitchFamily="34" charset="0"/>
              </a:rPr>
              <a:t>(</a:t>
            </a:r>
            <a:r>
              <a:rPr lang="fr-FR" sz="1000" i="1" dirty="0">
                <a:solidFill>
                  <a:schemeClr val="bg2"/>
                </a:solidFill>
              </a:rPr>
              <a:t>d'après </a:t>
            </a:r>
            <a:r>
              <a:rPr lang="fr-FR" sz="1000" i="1" dirty="0" err="1">
                <a:solidFill>
                  <a:schemeClr val="bg2"/>
                </a:solidFill>
              </a:rPr>
              <a:t>Toepfl</a:t>
            </a:r>
            <a:r>
              <a:rPr lang="fr-FR" sz="1000" i="1" dirty="0">
                <a:solidFill>
                  <a:schemeClr val="bg2"/>
                </a:solidFill>
              </a:rPr>
              <a:t>, 2006</a:t>
            </a:r>
            <a:r>
              <a:rPr lang="fr-FR" sz="1000" dirty="0" smtClean="0">
                <a:solidFill>
                  <a:srgbClr val="404243"/>
                </a:solidFill>
                <a:latin typeface="Calibri" panose="020F0502020204030204" pitchFamily="34" charset="0"/>
                <a:cs typeface="Calibri" panose="020F0502020204030204" pitchFamily="34" charset="0"/>
              </a:rPr>
              <a:t>)</a:t>
            </a:r>
            <a:endParaRPr lang="fr-FR" sz="1000" dirty="0">
              <a:solidFill>
                <a:srgbClr val="404243"/>
              </a:solidFill>
              <a:latin typeface="Calibri" panose="020F0502020204030204" pitchFamily="34" charset="0"/>
              <a:cs typeface="Calibri" panose="020F0502020204030204" pitchFamily="34" charset="0"/>
            </a:endParaRPr>
          </a:p>
        </p:txBody>
      </p:sp>
      <p:sp>
        <p:nvSpPr>
          <p:cNvPr id="29" name="ZoneTexte 28">
            <a:extLst>
              <a:ext uri="{FF2B5EF4-FFF2-40B4-BE49-F238E27FC236}">
                <a16:creationId xmlns:a16="http://schemas.microsoft.com/office/drawing/2014/main" id="{539B9198-5512-8D46-8189-CF032C0349C9}"/>
              </a:ext>
            </a:extLst>
          </p:cNvPr>
          <p:cNvSpPr txBox="1"/>
          <p:nvPr/>
        </p:nvSpPr>
        <p:spPr>
          <a:xfrm>
            <a:off x="7757015" y="6103047"/>
            <a:ext cx="2669015" cy="830997"/>
          </a:xfrm>
          <a:prstGeom prst="rect">
            <a:avLst/>
          </a:prstGeom>
          <a:noFill/>
        </p:spPr>
        <p:txBody>
          <a:bodyPr wrap="square" rtlCol="0">
            <a:spAutoFit/>
          </a:bodyPr>
          <a:lstStyle/>
          <a:p>
            <a:pPr>
              <a:lnSpc>
                <a:spcPct val="120000"/>
              </a:lnSpc>
            </a:pPr>
            <a:r>
              <a:rPr lang="fr-FR" sz="1000" dirty="0">
                <a:solidFill>
                  <a:srgbClr val="404243"/>
                </a:solidFill>
                <a:latin typeface="Calibri" panose="020F0502020204030204" pitchFamily="34" charset="0"/>
                <a:cs typeface="Calibri" panose="020F0502020204030204" pitchFamily="34" charset="0"/>
              </a:rPr>
              <a:t>Heinz </a:t>
            </a:r>
            <a:r>
              <a:rPr lang="fr-FR" sz="1000" dirty="0" err="1">
                <a:solidFill>
                  <a:srgbClr val="404243"/>
                </a:solidFill>
                <a:latin typeface="Calibri" panose="020F0502020204030204" pitchFamily="34" charset="0"/>
                <a:cs typeface="Calibri" panose="020F0502020204030204" pitchFamily="34" charset="0"/>
              </a:rPr>
              <a:t>Doevenspeck</a:t>
            </a:r>
            <a:r>
              <a:rPr lang="fr-FR" sz="1000" dirty="0">
                <a:solidFill>
                  <a:srgbClr val="404243"/>
                </a:solidFill>
                <a:latin typeface="Calibri" panose="020F0502020204030204" pitchFamily="34" charset="0"/>
                <a:cs typeface="Calibri" panose="020F0502020204030204" pitchFamily="34" charset="0"/>
              </a:rPr>
              <a:t> et son générateur d'énergie pulsée dans les installations de Krupp </a:t>
            </a:r>
            <a:r>
              <a:rPr lang="fr-FR" sz="1000" b="1" dirty="0">
                <a:solidFill>
                  <a:srgbClr val="404243"/>
                </a:solidFill>
                <a:latin typeface="Calibri" panose="020F0502020204030204" pitchFamily="34" charset="0"/>
                <a:cs typeface="Calibri" panose="020F0502020204030204" pitchFamily="34" charset="0"/>
              </a:rPr>
              <a:t>dans les années 1980 </a:t>
            </a:r>
            <a:r>
              <a:rPr lang="fr-FR" sz="1000" dirty="0" smtClean="0">
                <a:solidFill>
                  <a:srgbClr val="404243"/>
                </a:solidFill>
                <a:latin typeface="Calibri" panose="020F0502020204030204" pitchFamily="34" charset="0"/>
                <a:cs typeface="Calibri" panose="020F0502020204030204" pitchFamily="34" charset="0"/>
              </a:rPr>
              <a:t>(</a:t>
            </a:r>
            <a:r>
              <a:rPr lang="fr-FR" sz="1000" i="1" dirty="0" err="1">
                <a:solidFill>
                  <a:schemeClr val="bg2"/>
                </a:solidFill>
              </a:rPr>
              <a:t>Sitzmann</a:t>
            </a:r>
            <a:r>
              <a:rPr lang="fr-FR" sz="1000" i="1" dirty="0">
                <a:solidFill>
                  <a:schemeClr val="bg2"/>
                </a:solidFill>
              </a:rPr>
              <a:t> 2006 d'après </a:t>
            </a:r>
            <a:r>
              <a:rPr lang="fr-FR" sz="1000" i="1" dirty="0" err="1">
                <a:solidFill>
                  <a:schemeClr val="bg2"/>
                </a:solidFill>
              </a:rPr>
              <a:t>Toepfl</a:t>
            </a:r>
            <a:r>
              <a:rPr lang="fr-FR" sz="1000" i="1" dirty="0">
                <a:solidFill>
                  <a:schemeClr val="bg2"/>
                </a:solidFill>
              </a:rPr>
              <a:t>, 2006</a:t>
            </a:r>
            <a:r>
              <a:rPr lang="fr-FR" sz="1000" dirty="0" smtClean="0">
                <a:solidFill>
                  <a:srgbClr val="404243"/>
                </a:solidFill>
                <a:latin typeface="Calibri" panose="020F0502020204030204" pitchFamily="34" charset="0"/>
                <a:cs typeface="Calibri" panose="020F0502020204030204" pitchFamily="34" charset="0"/>
              </a:rPr>
              <a:t>)</a:t>
            </a:r>
            <a:endParaRPr lang="fr-FR" sz="1000" dirty="0">
              <a:solidFill>
                <a:srgbClr val="40424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08428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p:txBody>
          <a:bodyPr/>
          <a:lstStyle/>
          <a:p>
            <a:r>
              <a:rPr lang="fr-FR" dirty="0"/>
              <a:t>1. Introduction</a:t>
            </a:r>
          </a:p>
        </p:txBody>
      </p:sp>
      <p:sp>
        <p:nvSpPr>
          <p:cNvPr id="14" name="Espace réservé du texte 4">
            <a:extLst>
              <a:ext uri="{FF2B5EF4-FFF2-40B4-BE49-F238E27FC236}">
                <a16:creationId xmlns:a16="http://schemas.microsoft.com/office/drawing/2014/main" id="{75676373-2C38-FF48-B70B-4C709E967025}"/>
              </a:ext>
            </a:extLst>
          </p:cNvPr>
          <p:cNvSpPr>
            <a:spLocks noGrp="1"/>
          </p:cNvSpPr>
          <p:nvPr>
            <p:ph type="body" sz="quarter" idx="12"/>
          </p:nvPr>
        </p:nvSpPr>
        <p:spPr/>
        <p:txBody>
          <a:bodyPr/>
          <a:lstStyle/>
          <a:p>
            <a:r>
              <a:rPr lang="fr-FR" sz="2400" dirty="0" smtClean="0"/>
              <a:t>1.2. CONTEXTE HISTORIQUE – DES DÉVELOPPEMENTS RÉCENTS</a:t>
            </a:r>
            <a:endParaRPr lang="fr-FR" sz="2400" dirty="0"/>
          </a:p>
        </p:txBody>
      </p:sp>
      <p:sp>
        <p:nvSpPr>
          <p:cNvPr id="4" name="Espace réservé du texte 3"/>
          <p:cNvSpPr>
            <a:spLocks noGrp="1"/>
          </p:cNvSpPr>
          <p:nvPr>
            <p:ph type="body" sz="quarter" idx="13"/>
          </p:nvPr>
        </p:nvSpPr>
        <p:spPr>
          <a:xfrm>
            <a:off x="331787" y="1146175"/>
            <a:ext cx="10028238" cy="5864135"/>
          </a:xfrm>
        </p:spPr>
        <p:txBody>
          <a:bodyPr/>
          <a:lstStyle/>
          <a:p>
            <a:pPr algn="l" defTabSz="995507">
              <a:lnSpc>
                <a:spcPct val="120000"/>
              </a:lnSpc>
              <a:spcBef>
                <a:spcPts val="0"/>
              </a:spcBef>
              <a:tabLst>
                <a:tab pos="466400" algn="l"/>
              </a:tabLst>
            </a:pPr>
            <a:r>
              <a:rPr lang="fr-FR" sz="1800" i="1" dirty="0">
                <a:solidFill>
                  <a:srgbClr val="30819A"/>
                </a:solidFill>
                <a:latin typeface="Calibri" panose="020F0502020204030204" pitchFamily="34" charset="0"/>
                <a:cs typeface="Calibri" panose="020F0502020204030204" pitchFamily="34" charset="0"/>
              </a:rPr>
              <a:t>Début 80s : </a:t>
            </a:r>
            <a:r>
              <a:rPr lang="fr-FR" sz="1800" dirty="0" smtClean="0">
                <a:solidFill>
                  <a:srgbClr val="404243"/>
                </a:solidFill>
                <a:latin typeface="Calibri" panose="020F0502020204030204" pitchFamily="34" charset="0"/>
                <a:cs typeface="Calibri" panose="020F0502020204030204" pitchFamily="34" charset="0"/>
              </a:rPr>
              <a:t>Etude </a:t>
            </a:r>
            <a:r>
              <a:rPr lang="fr-FR" sz="1800" dirty="0">
                <a:solidFill>
                  <a:srgbClr val="404243"/>
                </a:solidFill>
                <a:latin typeface="Calibri" panose="020F0502020204030204" pitchFamily="34" charset="0"/>
                <a:cs typeface="Calibri" panose="020F0502020204030204" pitchFamily="34" charset="0"/>
              </a:rPr>
              <a:t>de la </a:t>
            </a:r>
            <a:r>
              <a:rPr lang="fr-FR" sz="1800" b="1" dirty="0">
                <a:solidFill>
                  <a:srgbClr val="404243"/>
                </a:solidFill>
                <a:latin typeface="Calibri" panose="020F0502020204030204" pitchFamily="34" charset="0"/>
                <a:cs typeface="Calibri" panose="020F0502020204030204" pitchFamily="34" charset="0"/>
              </a:rPr>
              <a:t>sensibilité</a:t>
            </a:r>
            <a:r>
              <a:rPr lang="fr-FR" sz="1800" dirty="0">
                <a:solidFill>
                  <a:srgbClr val="404243"/>
                </a:solidFill>
                <a:latin typeface="Calibri" panose="020F0502020204030204" pitchFamily="34" charset="0"/>
                <a:cs typeface="Calibri" panose="020F0502020204030204" pitchFamily="34" charset="0"/>
              </a:rPr>
              <a:t> de différents types de </a:t>
            </a:r>
            <a:r>
              <a:rPr lang="fr-FR" sz="1800" b="1" dirty="0">
                <a:solidFill>
                  <a:srgbClr val="404243"/>
                </a:solidFill>
                <a:latin typeface="Calibri" panose="020F0502020204030204" pitchFamily="34" charset="0"/>
                <a:cs typeface="Calibri" panose="020F0502020204030204" pitchFamily="34" charset="0"/>
              </a:rPr>
              <a:t>bactéries</a:t>
            </a:r>
            <a:r>
              <a:rPr lang="fr-FR" sz="1800" dirty="0">
                <a:solidFill>
                  <a:srgbClr val="404243"/>
                </a:solidFill>
                <a:latin typeface="Calibri" panose="020F0502020204030204" pitchFamily="34" charset="0"/>
                <a:cs typeface="Calibri" panose="020F0502020204030204" pitchFamily="34" charset="0"/>
              </a:rPr>
              <a:t> aux CEP. </a:t>
            </a:r>
          </a:p>
          <a:p>
            <a:pPr indent="-1235075" algn="l" defTabSz="995507">
              <a:lnSpc>
                <a:spcPct val="120000"/>
              </a:lnSpc>
              <a:spcBef>
                <a:spcPts val="0"/>
              </a:spcBef>
              <a:tabLst>
                <a:tab pos="466400" algn="l"/>
              </a:tabLst>
            </a:pPr>
            <a:r>
              <a:rPr lang="fr-FR" sz="1800" dirty="0" smtClean="0">
                <a:solidFill>
                  <a:srgbClr val="404243"/>
                </a:solidFill>
                <a:latin typeface="Calibri" panose="020F0502020204030204" pitchFamily="34" charset="0"/>
                <a:cs typeface="Calibri" panose="020F0502020204030204" pitchFamily="34" charset="0"/>
              </a:rPr>
              <a:t>Expression </a:t>
            </a:r>
            <a:r>
              <a:rPr lang="fr-FR" sz="1800" dirty="0">
                <a:solidFill>
                  <a:srgbClr val="404243"/>
                </a:solidFill>
                <a:latin typeface="Calibri" panose="020F0502020204030204" pitchFamily="34" charset="0"/>
                <a:cs typeface="Calibri" panose="020F0502020204030204" pitchFamily="34" charset="0"/>
              </a:rPr>
              <a:t>mathématique d'un </a:t>
            </a:r>
            <a:r>
              <a:rPr lang="fr-FR" sz="1800" b="1" dirty="0">
                <a:solidFill>
                  <a:srgbClr val="404243"/>
                </a:solidFill>
                <a:latin typeface="Calibri" panose="020F0502020204030204" pitchFamily="34" charset="0"/>
                <a:cs typeface="Calibri" panose="020F0502020204030204" pitchFamily="34" charset="0"/>
              </a:rPr>
              <a:t>modèle</a:t>
            </a:r>
            <a:r>
              <a:rPr lang="fr-FR" sz="1800" dirty="0">
                <a:solidFill>
                  <a:srgbClr val="404243"/>
                </a:solidFill>
                <a:latin typeface="Calibri" panose="020F0502020204030204" pitchFamily="34" charset="0"/>
                <a:cs typeface="Calibri" panose="020F0502020204030204" pitchFamily="34" charset="0"/>
              </a:rPr>
              <a:t> intégrant l'intensité du champ électrique et le temps de traitement.</a:t>
            </a:r>
            <a:endParaRPr lang="en-US" sz="1800" dirty="0">
              <a:solidFill>
                <a:srgbClr val="404243"/>
              </a:solidFill>
              <a:latin typeface="Calibri" panose="020F0502020204030204" pitchFamily="34" charset="0"/>
              <a:cs typeface="Calibri" panose="020F0502020204030204" pitchFamily="34" charset="0"/>
            </a:endParaRPr>
          </a:p>
          <a:p>
            <a:pPr indent="-1235075" algn="l" defTabSz="995507">
              <a:lnSpc>
                <a:spcPct val="120000"/>
              </a:lnSpc>
              <a:spcBef>
                <a:spcPts val="0"/>
              </a:spcBef>
              <a:tabLst>
                <a:tab pos="466400" algn="l"/>
              </a:tabLst>
            </a:pPr>
            <a:endParaRPr lang="fr-FR" sz="1800" dirty="0">
              <a:solidFill>
                <a:srgbClr val="404243"/>
              </a:solidFill>
              <a:latin typeface="Calibri" panose="020F0502020204030204" pitchFamily="34" charset="0"/>
              <a:cs typeface="Calibri" panose="020F0502020204030204" pitchFamily="34" charset="0"/>
            </a:endParaRPr>
          </a:p>
          <a:p>
            <a:pPr indent="-1235075" algn="l" defTabSz="995507">
              <a:lnSpc>
                <a:spcPct val="120000"/>
              </a:lnSpc>
              <a:spcBef>
                <a:spcPts val="0"/>
              </a:spcBef>
              <a:tabLst>
                <a:tab pos="466400" algn="l"/>
              </a:tabLst>
            </a:pPr>
            <a:r>
              <a:rPr lang="fr-FR" sz="1800" i="1" dirty="0">
                <a:solidFill>
                  <a:srgbClr val="30819A"/>
                </a:solidFill>
                <a:latin typeface="Calibri" panose="020F0502020204030204" pitchFamily="34" charset="0"/>
                <a:cs typeface="Calibri" panose="020F0502020204030204" pitchFamily="34" charset="0"/>
              </a:rPr>
              <a:t>Fin 80s </a:t>
            </a:r>
            <a:r>
              <a:rPr lang="fr-FR" sz="1800" i="1" dirty="0" smtClean="0">
                <a:solidFill>
                  <a:srgbClr val="30819A"/>
                </a:solidFill>
                <a:latin typeface="Calibri" panose="020F0502020204030204" pitchFamily="34" charset="0"/>
                <a:cs typeface="Calibri" panose="020F0502020204030204" pitchFamily="34" charset="0"/>
              </a:rPr>
              <a:t>:</a:t>
            </a:r>
            <a:r>
              <a:rPr lang="fr-FR" sz="1800" dirty="0">
                <a:solidFill>
                  <a:srgbClr val="404243"/>
                </a:solidFill>
                <a:latin typeface="Calibri" panose="020F0502020204030204" pitchFamily="34" charset="0"/>
                <a:cs typeface="Calibri" panose="020F0502020204030204" pitchFamily="34" charset="0"/>
              </a:rPr>
              <a:t> </a:t>
            </a:r>
            <a:r>
              <a:rPr lang="fr-FR" sz="1800" dirty="0" smtClean="0">
                <a:solidFill>
                  <a:srgbClr val="404243"/>
                </a:solidFill>
                <a:latin typeface="Calibri" panose="020F0502020204030204" pitchFamily="34" charset="0"/>
                <a:cs typeface="Calibri" panose="020F0502020204030204" pitchFamily="34" charset="0"/>
              </a:rPr>
              <a:t>Travaux </a:t>
            </a:r>
            <a:r>
              <a:rPr lang="fr-FR" sz="1800" dirty="0">
                <a:solidFill>
                  <a:srgbClr val="404243"/>
                </a:solidFill>
                <a:latin typeface="Calibri" panose="020F0502020204030204" pitchFamily="34" charset="0"/>
                <a:cs typeface="Calibri" panose="020F0502020204030204" pitchFamily="34" charset="0"/>
              </a:rPr>
              <a:t>scientifiques sur l'utilisation des CEP et publications de plusieurs brevets pour les </a:t>
            </a:r>
            <a:r>
              <a:rPr lang="fr-FR" sz="1800" b="1" dirty="0">
                <a:solidFill>
                  <a:srgbClr val="404243"/>
                </a:solidFill>
                <a:latin typeface="Calibri" panose="020F0502020204030204" pitchFamily="34" charset="0"/>
                <a:cs typeface="Calibri" panose="020F0502020204030204" pitchFamily="34" charset="0"/>
              </a:rPr>
              <a:t>applications à la conservation des aliments</a:t>
            </a:r>
            <a:r>
              <a:rPr lang="fr-FR" sz="1800" dirty="0">
                <a:solidFill>
                  <a:srgbClr val="404243"/>
                </a:solidFill>
                <a:latin typeface="Calibri" panose="020F0502020204030204" pitchFamily="34" charset="0"/>
                <a:cs typeface="Calibri" panose="020F0502020204030204" pitchFamily="34" charset="0"/>
              </a:rPr>
              <a:t>.</a:t>
            </a:r>
          </a:p>
          <a:p>
            <a:pPr indent="-1235075" algn="l" defTabSz="995507">
              <a:lnSpc>
                <a:spcPct val="120000"/>
              </a:lnSpc>
              <a:spcBef>
                <a:spcPts val="0"/>
              </a:spcBef>
              <a:tabLst>
                <a:tab pos="466400" algn="l"/>
              </a:tabLst>
            </a:pPr>
            <a:endParaRPr lang="fr-FR" sz="1800" dirty="0">
              <a:solidFill>
                <a:srgbClr val="404243"/>
              </a:solidFill>
              <a:latin typeface="Calibri" panose="020F0502020204030204" pitchFamily="34" charset="0"/>
              <a:cs typeface="Calibri" panose="020F0502020204030204" pitchFamily="34" charset="0"/>
            </a:endParaRPr>
          </a:p>
          <a:p>
            <a:pPr indent="-1235075" algn="l" defTabSz="995507">
              <a:lnSpc>
                <a:spcPct val="120000"/>
              </a:lnSpc>
              <a:spcBef>
                <a:spcPts val="0"/>
              </a:spcBef>
              <a:tabLst>
                <a:tab pos="466400" algn="l"/>
              </a:tabLst>
            </a:pPr>
            <a:r>
              <a:rPr lang="fr-FR" sz="1800" i="1" dirty="0" smtClean="0">
                <a:solidFill>
                  <a:srgbClr val="30819A"/>
                </a:solidFill>
                <a:latin typeface="Calibri" panose="020F0502020204030204" pitchFamily="34" charset="0"/>
                <a:cs typeface="Calibri" panose="020F0502020204030204" pitchFamily="34" charset="0"/>
              </a:rPr>
              <a:t>1995 : </a:t>
            </a:r>
            <a:r>
              <a:rPr lang="fr-FR" sz="1800" b="1" dirty="0" smtClean="0">
                <a:solidFill>
                  <a:srgbClr val="404243"/>
                </a:solidFill>
                <a:latin typeface="Calibri" panose="020F0502020204030204" pitchFamily="34" charset="0"/>
                <a:cs typeface="Calibri" panose="020F0502020204030204" pitchFamily="34" charset="0"/>
              </a:rPr>
              <a:t>Procédé </a:t>
            </a:r>
            <a:r>
              <a:rPr lang="fr-FR" sz="1800" b="1" dirty="0" err="1">
                <a:solidFill>
                  <a:srgbClr val="404243"/>
                </a:solidFill>
                <a:latin typeface="Calibri" panose="020F0502020204030204" pitchFamily="34" charset="0"/>
                <a:cs typeface="Calibri" panose="020F0502020204030204" pitchFamily="34" charset="0"/>
              </a:rPr>
              <a:t>CoolPure</a:t>
            </a:r>
            <a:r>
              <a:rPr lang="fr-FR" sz="1800" b="1" dirty="0">
                <a:solidFill>
                  <a:srgbClr val="404243"/>
                </a:solidFill>
                <a:latin typeface="Calibri" panose="020F0502020204030204" pitchFamily="34" charset="0"/>
                <a:cs typeface="Calibri" panose="020F0502020204030204" pitchFamily="34" charset="0"/>
              </a:rPr>
              <a:t>® </a:t>
            </a:r>
            <a:r>
              <a:rPr lang="fr-FR" sz="1800" dirty="0">
                <a:solidFill>
                  <a:srgbClr val="404243"/>
                </a:solidFill>
                <a:latin typeface="Calibri" panose="020F0502020204030204" pitchFamily="34" charset="0"/>
                <a:cs typeface="Calibri" panose="020F0502020204030204" pitchFamily="34" charset="0"/>
              </a:rPr>
              <a:t>par les champs électriques pulsés développé par </a:t>
            </a:r>
            <a:r>
              <a:rPr lang="fr-FR" sz="1800" dirty="0" err="1">
                <a:solidFill>
                  <a:srgbClr val="404243"/>
                </a:solidFill>
                <a:latin typeface="Calibri" panose="020F0502020204030204" pitchFamily="34" charset="0"/>
                <a:cs typeface="Calibri" panose="020F0502020204030204" pitchFamily="34" charset="0"/>
              </a:rPr>
              <a:t>PurePulse</a:t>
            </a:r>
            <a:r>
              <a:rPr lang="fr-FR" sz="1800" dirty="0">
                <a:solidFill>
                  <a:srgbClr val="404243"/>
                </a:solidFill>
                <a:latin typeface="Calibri" panose="020F0502020204030204" pitchFamily="34" charset="0"/>
                <a:cs typeface="Calibri" panose="020F0502020204030204" pitchFamily="34" charset="0"/>
              </a:rPr>
              <a:t> Technologies</a:t>
            </a:r>
          </a:p>
          <a:p>
            <a:pPr indent="-1235075" algn="l" defTabSz="995507">
              <a:lnSpc>
                <a:spcPct val="120000"/>
              </a:lnSpc>
              <a:spcBef>
                <a:spcPts val="0"/>
              </a:spcBef>
              <a:tabLst>
                <a:tab pos="466400" algn="l"/>
              </a:tabLst>
            </a:pPr>
            <a:endParaRPr lang="fr-FR" sz="1800" dirty="0">
              <a:solidFill>
                <a:srgbClr val="404243"/>
              </a:solidFill>
              <a:latin typeface="Calibri" panose="020F0502020204030204" pitchFamily="34" charset="0"/>
              <a:cs typeface="Calibri" panose="020F0502020204030204" pitchFamily="34" charset="0"/>
            </a:endParaRPr>
          </a:p>
          <a:p>
            <a:pPr indent="-1235075" algn="l" defTabSz="995507">
              <a:lnSpc>
                <a:spcPct val="120000"/>
              </a:lnSpc>
              <a:spcBef>
                <a:spcPts val="0"/>
              </a:spcBef>
              <a:tabLst>
                <a:tab pos="466400" algn="l"/>
              </a:tabLst>
            </a:pPr>
            <a:r>
              <a:rPr lang="fr-FR" sz="1800" i="1" dirty="0">
                <a:solidFill>
                  <a:srgbClr val="30819A"/>
                </a:solidFill>
                <a:latin typeface="Calibri" panose="020F0502020204030204" pitchFamily="34" charset="0"/>
                <a:cs typeface="Calibri" panose="020F0502020204030204" pitchFamily="34" charset="0"/>
              </a:rPr>
              <a:t>2000s </a:t>
            </a:r>
            <a:r>
              <a:rPr lang="fr-FR" sz="1800" i="1" dirty="0" smtClean="0">
                <a:solidFill>
                  <a:srgbClr val="30819A"/>
                </a:solidFill>
                <a:latin typeface="Calibri" panose="020F0502020204030204" pitchFamily="34" charset="0"/>
                <a:cs typeface="Calibri" panose="020F0502020204030204" pitchFamily="34" charset="0"/>
              </a:rPr>
              <a:t>: </a:t>
            </a:r>
            <a:r>
              <a:rPr lang="fr-FR" sz="1800" b="1" dirty="0" smtClean="0">
                <a:solidFill>
                  <a:srgbClr val="404243"/>
                </a:solidFill>
                <a:latin typeface="Calibri" panose="020F0502020204030204" pitchFamily="34" charset="0"/>
                <a:cs typeface="Calibri" panose="020F0502020204030204" pitchFamily="34" charset="0"/>
              </a:rPr>
              <a:t>Exploitation </a:t>
            </a:r>
            <a:r>
              <a:rPr lang="fr-FR" sz="1800" b="1" dirty="0">
                <a:solidFill>
                  <a:srgbClr val="404243"/>
                </a:solidFill>
                <a:latin typeface="Calibri" panose="020F0502020204030204" pitchFamily="34" charset="0"/>
                <a:cs typeface="Calibri" panose="020F0502020204030204" pitchFamily="34" charset="0"/>
              </a:rPr>
              <a:t>industrielle limitée </a:t>
            </a:r>
            <a:r>
              <a:rPr lang="fr-FR" sz="1800" dirty="0">
                <a:solidFill>
                  <a:srgbClr val="404243"/>
                </a:solidFill>
                <a:latin typeface="Calibri" panose="020F0502020204030204" pitchFamily="34" charset="0"/>
                <a:cs typeface="Calibri" panose="020F0502020204030204" pitchFamily="34" charset="0"/>
              </a:rPr>
              <a:t>à une application commerciale pour la conservation de jus et à une unité industrielle pour désintégrer les purées de fruits avant la séparation des jus (2006).</a:t>
            </a:r>
          </a:p>
          <a:p>
            <a:pPr indent="-1235075" algn="l" defTabSz="995507">
              <a:lnSpc>
                <a:spcPct val="120000"/>
              </a:lnSpc>
              <a:spcBef>
                <a:spcPts val="0"/>
              </a:spcBef>
              <a:tabLst>
                <a:tab pos="466400" algn="l"/>
              </a:tabLst>
            </a:pPr>
            <a:r>
              <a:rPr lang="fr-FR" sz="1800" b="1" dirty="0" smtClean="0">
                <a:solidFill>
                  <a:srgbClr val="404243"/>
                </a:solidFill>
                <a:latin typeface="Calibri" panose="020F0502020204030204" pitchFamily="34" charset="0"/>
                <a:cs typeface="Calibri" panose="020F0502020204030204" pitchFamily="34" charset="0"/>
              </a:rPr>
              <a:t>Applications </a:t>
            </a:r>
            <a:r>
              <a:rPr lang="fr-FR" sz="1800" b="1" dirty="0">
                <a:solidFill>
                  <a:srgbClr val="404243"/>
                </a:solidFill>
                <a:latin typeface="Calibri" panose="020F0502020204030204" pitchFamily="34" charset="0"/>
                <a:cs typeface="Calibri" panose="020F0502020204030204" pitchFamily="34" charset="0"/>
              </a:rPr>
              <a:t>en bio-ingénierie </a:t>
            </a:r>
            <a:r>
              <a:rPr lang="fr-FR" sz="1800" dirty="0">
                <a:solidFill>
                  <a:srgbClr val="404243"/>
                </a:solidFill>
                <a:latin typeface="Calibri" panose="020F0502020204030204" pitchFamily="34" charset="0"/>
                <a:cs typeface="Calibri" panose="020F0502020204030204" pitchFamily="34" charset="0"/>
              </a:rPr>
              <a:t>pour l'introduction de constituants exogènes dans les cellules (</a:t>
            </a:r>
            <a:r>
              <a:rPr lang="fr-FR" sz="1800" i="1" dirty="0">
                <a:solidFill>
                  <a:srgbClr val="404243"/>
                </a:solidFill>
                <a:latin typeface="Calibri" panose="020F0502020204030204" pitchFamily="34" charset="0"/>
                <a:cs typeface="Calibri" panose="020F0502020204030204" pitchFamily="34" charset="0"/>
              </a:rPr>
              <a:t>in vivo ou in vitro</a:t>
            </a:r>
            <a:r>
              <a:rPr lang="fr-FR" sz="1800" dirty="0">
                <a:solidFill>
                  <a:srgbClr val="404243"/>
                </a:solidFill>
                <a:latin typeface="Calibri" panose="020F0502020204030204" pitchFamily="34" charset="0"/>
                <a:cs typeface="Calibri" panose="020F0502020204030204" pitchFamily="34" charset="0"/>
              </a:rPr>
              <a:t>) par l'application d'un champ E plus faible (inférieur au </a:t>
            </a:r>
            <a:r>
              <a:rPr lang="fr-FR" sz="1800" dirty="0" err="1">
                <a:solidFill>
                  <a:srgbClr val="404243"/>
                </a:solidFill>
                <a:latin typeface="Calibri" panose="020F0502020204030204" pitchFamily="34" charset="0"/>
                <a:cs typeface="Calibri" panose="020F0502020204030204" pitchFamily="34" charset="0"/>
              </a:rPr>
              <a:t>Ec</a:t>
            </a:r>
            <a:r>
              <a:rPr lang="fr-FR" sz="1800" dirty="0">
                <a:solidFill>
                  <a:srgbClr val="404243"/>
                </a:solidFill>
                <a:latin typeface="Calibri" panose="020F0502020204030204" pitchFamily="34" charset="0"/>
                <a:cs typeface="Calibri" panose="020F0502020204030204" pitchFamily="34" charset="0"/>
              </a:rPr>
              <a:t>) pour permettre une fermeture des canaux après introduction par exemple d'ADN </a:t>
            </a:r>
            <a:r>
              <a:rPr lang="fr-FR" sz="1800" dirty="0">
                <a:solidFill>
                  <a:srgbClr val="404243"/>
                </a:solidFill>
                <a:latin typeface="Calibri" panose="020F0502020204030204" pitchFamily="34" charset="0"/>
                <a:cs typeface="Calibri" panose="020F0502020204030204" pitchFamily="34" charset="0"/>
                <a:sym typeface="Wingdings" pitchFamily="2" charset="2"/>
              </a:rPr>
              <a:t></a:t>
            </a:r>
            <a:r>
              <a:rPr lang="fr-FR" sz="1800" dirty="0">
                <a:solidFill>
                  <a:srgbClr val="404243"/>
                </a:solidFill>
                <a:latin typeface="Calibri" panose="020F0502020204030204" pitchFamily="34" charset="0"/>
                <a:cs typeface="Calibri" panose="020F0502020204030204" pitchFamily="34" charset="0"/>
              </a:rPr>
              <a:t> </a:t>
            </a:r>
            <a:r>
              <a:rPr lang="fr-FR" sz="1800" b="1" dirty="0">
                <a:solidFill>
                  <a:srgbClr val="404243"/>
                </a:solidFill>
                <a:latin typeface="Calibri" panose="020F0502020204030204" pitchFamily="34" charset="0"/>
                <a:cs typeface="Calibri" panose="020F0502020204030204" pitchFamily="34" charset="0"/>
              </a:rPr>
              <a:t>perméabilisation transitoire</a:t>
            </a:r>
            <a:r>
              <a:rPr lang="fr-FR" sz="1800" dirty="0">
                <a:solidFill>
                  <a:srgbClr val="404243"/>
                </a:solidFill>
                <a:latin typeface="Calibri" panose="020F0502020204030204" pitchFamily="34" charset="0"/>
                <a:cs typeface="Calibri" panose="020F0502020204030204" pitchFamily="34" charset="0"/>
              </a:rPr>
              <a:t>. </a:t>
            </a:r>
          </a:p>
          <a:p>
            <a:pPr indent="-1235075" algn="l" defTabSz="995507">
              <a:lnSpc>
                <a:spcPct val="120000"/>
              </a:lnSpc>
              <a:spcBef>
                <a:spcPts val="0"/>
              </a:spcBef>
              <a:tabLst>
                <a:tab pos="466400" algn="l"/>
              </a:tabLst>
            </a:pPr>
            <a:endParaRPr lang="fr-FR" sz="1800" dirty="0">
              <a:solidFill>
                <a:srgbClr val="404243"/>
              </a:solidFill>
              <a:latin typeface="Calibri" panose="020F0502020204030204" pitchFamily="34" charset="0"/>
              <a:cs typeface="Calibri" panose="020F0502020204030204" pitchFamily="34" charset="0"/>
            </a:endParaRPr>
          </a:p>
          <a:p>
            <a:pPr indent="-1235075" algn="l" defTabSz="995507">
              <a:lnSpc>
                <a:spcPct val="120000"/>
              </a:lnSpc>
              <a:spcBef>
                <a:spcPts val="0"/>
              </a:spcBef>
              <a:tabLst>
                <a:tab pos="466400" algn="l"/>
              </a:tabLst>
            </a:pPr>
            <a:r>
              <a:rPr lang="fr-FR" sz="1800" i="1" dirty="0">
                <a:solidFill>
                  <a:srgbClr val="30819A"/>
                </a:solidFill>
                <a:latin typeface="Calibri" panose="020F0502020204030204" pitchFamily="34" charset="0"/>
                <a:cs typeface="Calibri" panose="020F0502020204030204" pitchFamily="34" charset="0"/>
              </a:rPr>
              <a:t>2010s </a:t>
            </a:r>
            <a:r>
              <a:rPr lang="fr-FR" sz="1800" i="1" dirty="0" smtClean="0">
                <a:solidFill>
                  <a:srgbClr val="30819A"/>
                </a:solidFill>
                <a:latin typeface="Calibri" panose="020F0502020204030204" pitchFamily="34" charset="0"/>
                <a:cs typeface="Calibri" panose="020F0502020204030204" pitchFamily="34" charset="0"/>
              </a:rPr>
              <a:t>: </a:t>
            </a:r>
            <a:r>
              <a:rPr lang="fr-FR" sz="1800" dirty="0" smtClean="0">
                <a:solidFill>
                  <a:srgbClr val="404243"/>
                </a:solidFill>
                <a:latin typeface="Calibri" panose="020F0502020204030204" pitchFamily="34" charset="0"/>
                <a:cs typeface="Calibri" panose="020F0502020204030204" pitchFamily="34" charset="0"/>
              </a:rPr>
              <a:t>Applications </a:t>
            </a:r>
            <a:r>
              <a:rPr lang="fr-FR" sz="1800" dirty="0">
                <a:solidFill>
                  <a:srgbClr val="404243"/>
                </a:solidFill>
                <a:latin typeface="Calibri" panose="020F0502020204030204" pitchFamily="34" charset="0"/>
                <a:cs typeface="Calibri" panose="020F0502020204030204" pitchFamily="34" charset="0"/>
              </a:rPr>
              <a:t>à l’échelle industrielle pour la production de </a:t>
            </a:r>
            <a:r>
              <a:rPr lang="fr-FR" sz="1800" b="1" dirty="0">
                <a:solidFill>
                  <a:srgbClr val="404243"/>
                </a:solidFill>
                <a:latin typeface="Calibri" panose="020F0502020204030204" pitchFamily="34" charset="0"/>
                <a:cs typeface="Calibri" panose="020F0502020204030204" pitchFamily="34" charset="0"/>
              </a:rPr>
              <a:t>pomme de terre frites.</a:t>
            </a:r>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7</a:t>
            </a:fld>
            <a:endParaRPr lang="fr-FR" dirty="0"/>
          </a:p>
        </p:txBody>
      </p:sp>
      <p:cxnSp>
        <p:nvCxnSpPr>
          <p:cNvPr id="13" name="Connecteur droit 12">
            <a:extLst>
              <a:ext uri="{FF2B5EF4-FFF2-40B4-BE49-F238E27FC236}">
                <a16:creationId xmlns:a16="http://schemas.microsoft.com/office/drawing/2014/main" id="{DE1B6347-5CBA-9147-9474-9CBC7676A69B}"/>
              </a:ext>
            </a:extLst>
          </p:cNvPr>
          <p:cNvCxnSpPr>
            <a:cxnSpLocks/>
          </p:cNvCxnSpPr>
          <p:nvPr/>
        </p:nvCxnSpPr>
        <p:spPr>
          <a:xfrm flipH="1">
            <a:off x="262737" y="790556"/>
            <a:ext cx="2439" cy="6048288"/>
          </a:xfrm>
          <a:prstGeom prst="line">
            <a:avLst/>
          </a:prstGeom>
          <a:ln w="50800" cap="rnd">
            <a:solidFill>
              <a:schemeClr val="bg1">
                <a:lumMod val="95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5" name="Ellipse 14">
            <a:extLst>
              <a:ext uri="{FF2B5EF4-FFF2-40B4-BE49-F238E27FC236}">
                <a16:creationId xmlns:a16="http://schemas.microsoft.com/office/drawing/2014/main" id="{C52909DA-5E4C-9740-AFEB-67412A221DB0}"/>
              </a:ext>
            </a:extLst>
          </p:cNvPr>
          <p:cNvSpPr/>
          <p:nvPr/>
        </p:nvSpPr>
        <p:spPr>
          <a:xfrm>
            <a:off x="185170" y="1291419"/>
            <a:ext cx="156859" cy="156859"/>
          </a:xfrm>
          <a:prstGeom prst="ellipse">
            <a:avLst/>
          </a:prstGeom>
          <a:solidFill>
            <a:srgbClr val="308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19">
              <a:solidFill>
                <a:srgbClr val="616C9F"/>
              </a:solidFill>
            </a:endParaRPr>
          </a:p>
        </p:txBody>
      </p:sp>
      <p:sp>
        <p:nvSpPr>
          <p:cNvPr id="16" name="Ellipse 15">
            <a:extLst>
              <a:ext uri="{FF2B5EF4-FFF2-40B4-BE49-F238E27FC236}">
                <a16:creationId xmlns:a16="http://schemas.microsoft.com/office/drawing/2014/main" id="{211D26D3-3A73-1C4D-9DD8-800863BD226E}"/>
              </a:ext>
            </a:extLst>
          </p:cNvPr>
          <p:cNvSpPr/>
          <p:nvPr/>
        </p:nvSpPr>
        <p:spPr>
          <a:xfrm>
            <a:off x="185170" y="2616004"/>
            <a:ext cx="156859" cy="156859"/>
          </a:xfrm>
          <a:prstGeom prst="ellipse">
            <a:avLst/>
          </a:prstGeom>
          <a:solidFill>
            <a:srgbClr val="308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19">
              <a:solidFill>
                <a:srgbClr val="616C9F"/>
              </a:solidFill>
            </a:endParaRPr>
          </a:p>
        </p:txBody>
      </p:sp>
      <p:sp>
        <p:nvSpPr>
          <p:cNvPr id="17" name="Ellipse 16">
            <a:extLst>
              <a:ext uri="{FF2B5EF4-FFF2-40B4-BE49-F238E27FC236}">
                <a16:creationId xmlns:a16="http://schemas.microsoft.com/office/drawing/2014/main" id="{13654396-B6D7-3E47-9F92-7A910FA04BEE}"/>
              </a:ext>
            </a:extLst>
          </p:cNvPr>
          <p:cNvSpPr/>
          <p:nvPr/>
        </p:nvSpPr>
        <p:spPr>
          <a:xfrm>
            <a:off x="185170" y="3596130"/>
            <a:ext cx="156859" cy="156859"/>
          </a:xfrm>
          <a:prstGeom prst="ellipse">
            <a:avLst/>
          </a:prstGeom>
          <a:solidFill>
            <a:srgbClr val="308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19">
              <a:solidFill>
                <a:srgbClr val="616C9F"/>
              </a:solidFill>
            </a:endParaRPr>
          </a:p>
        </p:txBody>
      </p:sp>
      <p:sp>
        <p:nvSpPr>
          <p:cNvPr id="18" name="Ellipse 17">
            <a:extLst>
              <a:ext uri="{FF2B5EF4-FFF2-40B4-BE49-F238E27FC236}">
                <a16:creationId xmlns:a16="http://schemas.microsoft.com/office/drawing/2014/main" id="{0567B1EF-BD6D-4741-89D3-FCCEC24452E0}"/>
              </a:ext>
            </a:extLst>
          </p:cNvPr>
          <p:cNvSpPr/>
          <p:nvPr/>
        </p:nvSpPr>
        <p:spPr>
          <a:xfrm>
            <a:off x="185170" y="4257274"/>
            <a:ext cx="156859" cy="156859"/>
          </a:xfrm>
          <a:prstGeom prst="ellipse">
            <a:avLst/>
          </a:prstGeom>
          <a:solidFill>
            <a:srgbClr val="308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19">
              <a:solidFill>
                <a:srgbClr val="616C9F"/>
              </a:solidFill>
            </a:endParaRPr>
          </a:p>
        </p:txBody>
      </p:sp>
      <p:sp>
        <p:nvSpPr>
          <p:cNvPr id="19" name="Ellipse 18">
            <a:extLst>
              <a:ext uri="{FF2B5EF4-FFF2-40B4-BE49-F238E27FC236}">
                <a16:creationId xmlns:a16="http://schemas.microsoft.com/office/drawing/2014/main" id="{61BC42FE-D014-1242-895F-433213DAB342}"/>
              </a:ext>
            </a:extLst>
          </p:cNvPr>
          <p:cNvSpPr/>
          <p:nvPr/>
        </p:nvSpPr>
        <p:spPr>
          <a:xfrm>
            <a:off x="185170" y="6252814"/>
            <a:ext cx="156859" cy="156859"/>
          </a:xfrm>
          <a:prstGeom prst="ellipse">
            <a:avLst/>
          </a:prstGeom>
          <a:solidFill>
            <a:srgbClr val="308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719">
              <a:solidFill>
                <a:srgbClr val="616C9F"/>
              </a:solidFill>
            </a:endParaRPr>
          </a:p>
        </p:txBody>
      </p:sp>
    </p:spTree>
    <p:extLst>
      <p:ext uri="{BB962C8B-B14F-4D97-AF65-F5344CB8AC3E}">
        <p14:creationId xmlns:p14="http://schemas.microsoft.com/office/powerpoint/2010/main" val="1848099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21"/>
          </p:nvPr>
        </p:nvSpPr>
        <p:spPr>
          <a:xfrm>
            <a:off x="601516" y="1789726"/>
            <a:ext cx="9411164" cy="4801574"/>
          </a:xfrm>
        </p:spPr>
        <p:txBody>
          <a:bodyPr/>
          <a:lstStyle/>
          <a:p>
            <a:pPr>
              <a:spcAft>
                <a:spcPts val="600"/>
              </a:spcAft>
            </a:pPr>
            <a:r>
              <a:rPr lang="fr-FR" dirty="0">
                <a:solidFill>
                  <a:srgbClr val="97C2CF"/>
                </a:solidFill>
              </a:rPr>
              <a:t>1. Introduction</a:t>
            </a:r>
          </a:p>
          <a:p>
            <a:pPr>
              <a:spcAft>
                <a:spcPts val="600"/>
              </a:spcAft>
            </a:pPr>
            <a:r>
              <a:rPr lang="fr-FR" b="1" dirty="0"/>
              <a:t>2. Principes des champs électriques pulsés</a:t>
            </a:r>
          </a:p>
          <a:p>
            <a:pPr>
              <a:spcAft>
                <a:spcPts val="600"/>
              </a:spcAft>
            </a:pPr>
            <a:r>
              <a:rPr lang="fr-FR" dirty="0">
                <a:solidFill>
                  <a:srgbClr val="97C2CF"/>
                </a:solidFill>
              </a:rPr>
              <a:t>3. Mécanismes d'électro-perméabilisation</a:t>
            </a:r>
          </a:p>
          <a:p>
            <a:pPr>
              <a:spcAft>
                <a:spcPts val="600"/>
              </a:spcAft>
            </a:pPr>
            <a:r>
              <a:rPr lang="fr-FR" dirty="0">
                <a:solidFill>
                  <a:srgbClr val="97C2CF"/>
                </a:solidFill>
              </a:rPr>
              <a:t>4. Impacts </a:t>
            </a:r>
            <a:r>
              <a:rPr lang="fr-FR" dirty="0" smtClean="0">
                <a:solidFill>
                  <a:srgbClr val="97C2CF"/>
                </a:solidFill>
              </a:rPr>
              <a:t>des caractéristiques des </a:t>
            </a:r>
            <a:r>
              <a:rPr lang="fr-FR" dirty="0">
                <a:solidFill>
                  <a:srgbClr val="97C2CF"/>
                </a:solidFill>
              </a:rPr>
              <a:t>micro-organismes</a:t>
            </a:r>
          </a:p>
          <a:p>
            <a:pPr>
              <a:spcAft>
                <a:spcPts val="600"/>
              </a:spcAft>
            </a:pPr>
            <a:r>
              <a:rPr lang="fr-FR" dirty="0">
                <a:solidFill>
                  <a:srgbClr val="97C2CF"/>
                </a:solidFill>
              </a:rPr>
              <a:t>5. Impacts sur les enzymes et les constituants </a:t>
            </a:r>
          </a:p>
          <a:p>
            <a:pPr>
              <a:spcAft>
                <a:spcPts val="600"/>
              </a:spcAft>
            </a:pPr>
            <a:r>
              <a:rPr lang="fr-FR" dirty="0">
                <a:solidFill>
                  <a:srgbClr val="97C2CF"/>
                </a:solidFill>
              </a:rPr>
              <a:t>6. Influence des facteurs procédés et des facteurs produits</a:t>
            </a:r>
          </a:p>
          <a:p>
            <a:pPr>
              <a:spcAft>
                <a:spcPts val="600"/>
              </a:spcAft>
            </a:pPr>
            <a:r>
              <a:rPr lang="fr-FR" dirty="0">
                <a:solidFill>
                  <a:srgbClr val="97C2CF"/>
                </a:solidFill>
              </a:rPr>
              <a:t>7. Équipements et dimensionnement</a:t>
            </a:r>
          </a:p>
          <a:p>
            <a:pPr>
              <a:spcAft>
                <a:spcPts val="600"/>
              </a:spcAft>
            </a:pPr>
            <a:r>
              <a:rPr lang="fr-FR" dirty="0">
                <a:solidFill>
                  <a:srgbClr val="97C2CF"/>
                </a:solidFill>
              </a:rPr>
              <a:t>8. Applications des champs électriques pulsés</a:t>
            </a:r>
          </a:p>
          <a:p>
            <a:pPr>
              <a:spcAft>
                <a:spcPts val="600"/>
              </a:spcAft>
            </a:pPr>
            <a:r>
              <a:rPr lang="fr-FR" dirty="0">
                <a:solidFill>
                  <a:srgbClr val="97C2CF"/>
                </a:solidFill>
              </a:rPr>
              <a:t>9. Conclusions</a:t>
            </a:r>
          </a:p>
          <a:p>
            <a:endParaRPr lang="fr-FR" dirty="0"/>
          </a:p>
        </p:txBody>
      </p:sp>
      <p:sp>
        <p:nvSpPr>
          <p:cNvPr id="4" name="Espace réservé du numéro de diapositive 3"/>
          <p:cNvSpPr>
            <a:spLocks noGrp="1"/>
          </p:cNvSpPr>
          <p:nvPr>
            <p:ph type="sldNum" sz="quarter" idx="4294967295"/>
          </p:nvPr>
        </p:nvSpPr>
        <p:spPr>
          <a:xfrm>
            <a:off x="10144125" y="7235825"/>
            <a:ext cx="547688" cy="306388"/>
          </a:xfrm>
          <a:prstGeom prst="rect">
            <a:avLst/>
          </a:prstGeom>
        </p:spPr>
        <p:txBody>
          <a:bodyPr/>
          <a:lstStyle/>
          <a:p>
            <a:fld id="{60906FEA-6988-4954-96AA-94004BCD4A9A}" type="slidenum">
              <a:rPr lang="fr-FR" smtClean="0"/>
              <a:pPr/>
              <a:t>8</a:t>
            </a:fld>
            <a:endParaRPr lang="fr-FR" dirty="0"/>
          </a:p>
        </p:txBody>
      </p:sp>
    </p:spTree>
    <p:extLst>
      <p:ext uri="{BB962C8B-B14F-4D97-AF65-F5344CB8AC3E}">
        <p14:creationId xmlns:p14="http://schemas.microsoft.com/office/powerpoint/2010/main" val="805551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1"/>
          </p:nvPr>
        </p:nvSpPr>
        <p:spPr>
          <a:xfrm>
            <a:off x="466344" y="342779"/>
            <a:ext cx="10691813" cy="263471"/>
          </a:xfrm>
        </p:spPr>
        <p:txBody>
          <a:bodyPr/>
          <a:lstStyle/>
          <a:p>
            <a:r>
              <a:rPr lang="fr-FR" dirty="0"/>
              <a:t>2. Principes des champs électriques pulsés</a:t>
            </a:r>
          </a:p>
        </p:txBody>
      </p:sp>
      <p:sp>
        <p:nvSpPr>
          <p:cNvPr id="5" name="Espace réservé du texte 4"/>
          <p:cNvSpPr>
            <a:spLocks noGrp="1"/>
          </p:cNvSpPr>
          <p:nvPr>
            <p:ph type="body" sz="quarter" idx="12"/>
          </p:nvPr>
        </p:nvSpPr>
        <p:spPr/>
        <p:txBody>
          <a:bodyPr/>
          <a:lstStyle/>
          <a:p>
            <a:r>
              <a:rPr lang="fr-FR" sz="2400" dirty="0" smtClean="0"/>
              <a:t>2.1. GÉNÉRATION D'UN CHAMP ÉLECTRIQUE DE FORTE INTENSITÉ</a:t>
            </a:r>
          </a:p>
          <a:p>
            <a:endParaRPr lang="fr-FR" sz="2400" dirty="0"/>
          </a:p>
        </p:txBody>
      </p:sp>
      <p:sp>
        <p:nvSpPr>
          <p:cNvPr id="4" name="Espace réservé du texte 3"/>
          <p:cNvSpPr>
            <a:spLocks noGrp="1"/>
          </p:cNvSpPr>
          <p:nvPr>
            <p:ph type="body" sz="quarter" idx="13"/>
          </p:nvPr>
        </p:nvSpPr>
        <p:spPr>
          <a:xfrm>
            <a:off x="331787" y="1146175"/>
            <a:ext cx="10028238" cy="2516073"/>
          </a:xfrm>
        </p:spPr>
        <p:txBody>
          <a:bodyPr>
            <a:spAutoFit/>
          </a:bodyPr>
          <a:lstStyle/>
          <a:p>
            <a:pPr algn="l">
              <a:lnSpc>
                <a:spcPts val="2700"/>
              </a:lnSpc>
              <a:tabLst>
                <a:tab pos="530225" algn="l"/>
              </a:tabLst>
            </a:pPr>
            <a:r>
              <a:rPr lang="fr-FR" dirty="0"/>
              <a:t>Le produit est placé dans une </a:t>
            </a:r>
            <a:r>
              <a:rPr lang="fr-FR" b="1" dirty="0" smtClean="0">
                <a:solidFill>
                  <a:srgbClr val="206580"/>
                </a:solidFill>
              </a:rPr>
              <a:t>chambre </a:t>
            </a:r>
            <a:r>
              <a:rPr lang="fr-FR" b="1" dirty="0">
                <a:solidFill>
                  <a:srgbClr val="206580"/>
                </a:solidFill>
              </a:rPr>
              <a:t>de traitement </a:t>
            </a:r>
            <a:r>
              <a:rPr lang="fr-FR" dirty="0" smtClean="0"/>
              <a:t>au </a:t>
            </a:r>
            <a:r>
              <a:rPr lang="fr-FR" dirty="0"/>
              <a:t>sein de laquelle </a:t>
            </a:r>
            <a:r>
              <a:rPr lang="fr-FR" b="1" dirty="0">
                <a:solidFill>
                  <a:srgbClr val="206580"/>
                </a:solidFill>
              </a:rPr>
              <a:t>2 électrodes conductrices</a:t>
            </a:r>
            <a:r>
              <a:rPr lang="fr-FR" dirty="0">
                <a:solidFill>
                  <a:srgbClr val="206580"/>
                </a:solidFill>
              </a:rPr>
              <a:t> </a:t>
            </a:r>
            <a:r>
              <a:rPr lang="fr-FR" dirty="0"/>
              <a:t>sont montées sur un </a:t>
            </a:r>
            <a:r>
              <a:rPr lang="fr-FR" b="1" dirty="0">
                <a:solidFill>
                  <a:srgbClr val="206580"/>
                </a:solidFill>
              </a:rPr>
              <a:t>matér</a:t>
            </a:r>
            <a:r>
              <a:rPr lang="fr-FR" b="1" dirty="0" smtClean="0">
                <a:solidFill>
                  <a:srgbClr val="206580"/>
                </a:solidFill>
              </a:rPr>
              <a:t>iau </a:t>
            </a:r>
            <a:r>
              <a:rPr lang="fr-FR" b="1" dirty="0">
                <a:solidFill>
                  <a:srgbClr val="206580"/>
                </a:solidFill>
              </a:rPr>
              <a:t>non conducteur</a:t>
            </a:r>
            <a:r>
              <a:rPr lang="fr-FR" dirty="0"/>
              <a:t>.</a:t>
            </a:r>
          </a:p>
          <a:p>
            <a:pPr algn="l">
              <a:lnSpc>
                <a:spcPts val="2700"/>
              </a:lnSpc>
              <a:spcBef>
                <a:spcPts val="0"/>
              </a:spcBef>
              <a:tabLst>
                <a:tab pos="530225" algn="l"/>
              </a:tabLst>
            </a:pPr>
            <a:endParaRPr lang="fr-FR" dirty="0"/>
          </a:p>
          <a:p>
            <a:pPr algn="l">
              <a:lnSpc>
                <a:spcPts val="2700"/>
              </a:lnSpc>
              <a:spcBef>
                <a:spcPts val="0"/>
              </a:spcBef>
              <a:tabLst>
                <a:tab pos="530225" algn="l"/>
              </a:tabLst>
            </a:pPr>
            <a:r>
              <a:rPr lang="fr-FR" dirty="0"/>
              <a:t>Deux grands types de </a:t>
            </a:r>
            <a:r>
              <a:rPr lang="fr-FR" dirty="0" smtClean="0"/>
              <a:t>chambres </a:t>
            </a:r>
            <a:r>
              <a:rPr lang="fr-FR" dirty="0"/>
              <a:t>: </a:t>
            </a:r>
          </a:p>
          <a:p>
            <a:pPr algn="l">
              <a:lnSpc>
                <a:spcPts val="2700"/>
              </a:lnSpc>
              <a:spcBef>
                <a:spcPts val="0"/>
              </a:spcBef>
              <a:tabLst>
                <a:tab pos="530225" algn="l"/>
              </a:tabLst>
            </a:pPr>
            <a:r>
              <a:rPr lang="fr-FR" dirty="0"/>
              <a:t>	-</a:t>
            </a:r>
            <a:r>
              <a:rPr lang="fr-FR" dirty="0">
                <a:solidFill>
                  <a:srgbClr val="206580"/>
                </a:solidFill>
              </a:rPr>
              <a:t> </a:t>
            </a:r>
            <a:r>
              <a:rPr lang="fr-FR" b="1" dirty="0">
                <a:solidFill>
                  <a:srgbClr val="206580"/>
                </a:solidFill>
              </a:rPr>
              <a:t>Chambres batch </a:t>
            </a:r>
            <a:r>
              <a:rPr lang="fr-FR" dirty="0"/>
              <a:t>: un volume donné de produit est traité (applications expérimentales). </a:t>
            </a:r>
          </a:p>
          <a:p>
            <a:pPr algn="l">
              <a:lnSpc>
                <a:spcPts val="2700"/>
              </a:lnSpc>
              <a:spcBef>
                <a:spcPts val="0"/>
              </a:spcBef>
              <a:tabLst>
                <a:tab pos="530225" algn="l"/>
              </a:tabLst>
            </a:pPr>
            <a:r>
              <a:rPr lang="fr-FR" dirty="0"/>
              <a:t>	- </a:t>
            </a:r>
            <a:r>
              <a:rPr lang="fr-FR" b="1" dirty="0">
                <a:solidFill>
                  <a:srgbClr val="206580"/>
                </a:solidFill>
              </a:rPr>
              <a:t>Chambres continues </a:t>
            </a:r>
            <a:r>
              <a:rPr lang="fr-FR" dirty="0"/>
              <a:t>avec l'écoulement du liquide (applications industrielles).</a:t>
            </a:r>
          </a:p>
          <a:p>
            <a:pPr algn="l">
              <a:lnSpc>
                <a:spcPts val="2700"/>
              </a:lnSpc>
              <a:spcBef>
                <a:spcPts val="0"/>
              </a:spcBef>
              <a:tabLst>
                <a:tab pos="530225" algn="l"/>
              </a:tabLst>
            </a:pPr>
            <a:endParaRPr lang="fr-FR" dirty="0"/>
          </a:p>
        </p:txBody>
      </p:sp>
      <p:sp>
        <p:nvSpPr>
          <p:cNvPr id="2" name="Espace réservé du numéro de diapositive 1"/>
          <p:cNvSpPr>
            <a:spLocks noGrp="1"/>
          </p:cNvSpPr>
          <p:nvPr>
            <p:ph type="sldNum" sz="quarter" idx="4"/>
          </p:nvPr>
        </p:nvSpPr>
        <p:spPr>
          <a:prstGeom prst="rect">
            <a:avLst/>
          </a:prstGeom>
        </p:spPr>
        <p:txBody>
          <a:bodyPr/>
          <a:lstStyle/>
          <a:p>
            <a:fld id="{60906FEA-6988-4954-96AA-94004BCD4A9A}" type="slidenum">
              <a:rPr lang="fr-FR" smtClean="0"/>
              <a:pPr/>
              <a:t>9</a:t>
            </a:fld>
            <a:endParaRPr lang="fr-FR" dirty="0"/>
          </a:p>
        </p:txBody>
      </p:sp>
      <p:pic>
        <p:nvPicPr>
          <p:cNvPr id="11" name="Image 10">
            <a:extLst>
              <a:ext uri="{FF2B5EF4-FFF2-40B4-BE49-F238E27FC236}">
                <a16:creationId xmlns:a16="http://schemas.microsoft.com/office/drawing/2014/main" id="{7A0064C6-FBA9-3543-A6DF-DDF19FF063F4}"/>
              </a:ext>
            </a:extLst>
          </p:cNvPr>
          <p:cNvPicPr>
            <a:picLocks noChangeAspect="1"/>
          </p:cNvPicPr>
          <p:nvPr/>
        </p:nvPicPr>
        <p:blipFill>
          <a:blip r:embed="rId2"/>
          <a:stretch>
            <a:fillRect/>
          </a:stretch>
        </p:blipFill>
        <p:spPr>
          <a:xfrm>
            <a:off x="2425114" y="3349025"/>
            <a:ext cx="5988630" cy="3593178"/>
          </a:xfrm>
          <a:prstGeom prst="rect">
            <a:avLst/>
          </a:prstGeom>
          <a:ln>
            <a:solidFill>
              <a:schemeClr val="bg2"/>
            </a:solidFill>
          </a:ln>
        </p:spPr>
      </p:pic>
      <p:sp>
        <p:nvSpPr>
          <p:cNvPr id="16" name="ZoneTexte 15">
            <a:extLst>
              <a:ext uri="{FF2B5EF4-FFF2-40B4-BE49-F238E27FC236}">
                <a16:creationId xmlns:a16="http://schemas.microsoft.com/office/drawing/2014/main" id="{E905FEB9-5D30-3240-9650-AF43A8912438}"/>
              </a:ext>
            </a:extLst>
          </p:cNvPr>
          <p:cNvSpPr txBox="1"/>
          <p:nvPr/>
        </p:nvSpPr>
        <p:spPr>
          <a:xfrm>
            <a:off x="3437560" y="6974611"/>
            <a:ext cx="4579587" cy="523220"/>
          </a:xfrm>
          <a:prstGeom prst="rect">
            <a:avLst/>
          </a:prstGeom>
          <a:noFill/>
        </p:spPr>
        <p:txBody>
          <a:bodyPr wrap="none" rtlCol="0">
            <a:spAutoFit/>
          </a:bodyPr>
          <a:lstStyle/>
          <a:p>
            <a:pPr algn="ctr"/>
            <a:r>
              <a:rPr lang="fr-FR" sz="1400" b="1" dirty="0">
                <a:solidFill>
                  <a:srgbClr val="206580"/>
                </a:solidFill>
              </a:rPr>
              <a:t>Schématisation du procédé CEP</a:t>
            </a:r>
          </a:p>
          <a:p>
            <a:pPr algn="ctr"/>
            <a:r>
              <a:rPr lang="fr-FR" sz="1400" i="1" dirty="0">
                <a:solidFill>
                  <a:schemeClr val="bg2"/>
                </a:solidFill>
              </a:rPr>
              <a:t>(d'après http://i3food.eu/pulsed-electric-field-preservation</a:t>
            </a:r>
            <a:r>
              <a:rPr lang="fr-FR" sz="1400" i="1" dirty="0" smtClean="0">
                <a:solidFill>
                  <a:schemeClr val="bg2"/>
                </a:solidFill>
              </a:rPr>
              <a:t>/)</a:t>
            </a:r>
            <a:endParaRPr lang="fr-FR" sz="1400" i="1" dirty="0">
              <a:solidFill>
                <a:schemeClr val="bg2"/>
              </a:solidFill>
            </a:endParaRPr>
          </a:p>
        </p:txBody>
      </p:sp>
    </p:spTree>
    <p:extLst>
      <p:ext uri="{BB962C8B-B14F-4D97-AF65-F5344CB8AC3E}">
        <p14:creationId xmlns:p14="http://schemas.microsoft.com/office/powerpoint/2010/main" val="3094810632"/>
      </p:ext>
    </p:extLst>
  </p:cSld>
  <p:clrMapOvr>
    <a:masterClrMapping/>
  </p:clrMapOvr>
</p:sld>
</file>

<file path=ppt/theme/theme1.xml><?xml version="1.0" encoding="utf-8"?>
<a:theme xmlns:a="http://schemas.openxmlformats.org/drawingml/2006/main" name="Thème Office">
  <a:themeElements>
    <a:clrScheme name="Personnalisé 3">
      <a:dk1>
        <a:srgbClr val="E2E7F1"/>
      </a:dk1>
      <a:lt1>
        <a:sysClr val="window" lastClr="FFFFFF"/>
      </a:lt1>
      <a:dk2>
        <a:srgbClr val="1CADE4"/>
      </a:dk2>
      <a:lt2>
        <a:srgbClr val="000000"/>
      </a:lt2>
      <a:accent1>
        <a:srgbClr val="C2EAF5"/>
      </a:accent1>
      <a:accent2>
        <a:srgbClr val="A8CBE1"/>
      </a:accent2>
      <a:accent3>
        <a:srgbClr val="8DABCD"/>
      </a:accent3>
      <a:accent4>
        <a:srgbClr val="738CBA"/>
      </a:accent4>
      <a:accent5>
        <a:srgbClr val="596DA6"/>
      </a:accent5>
      <a:accent6>
        <a:srgbClr val="3E4D92"/>
      </a:accent6>
      <a:hlink>
        <a:srgbClr val="242E7E"/>
      </a:hlink>
      <a:folHlink>
        <a:srgbClr val="30819A"/>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8451</TotalTime>
  <Words>7067</Words>
  <Application>Microsoft Office PowerPoint</Application>
  <PresentationFormat>Personnalisé</PresentationFormat>
  <Paragraphs>633</Paragraphs>
  <Slides>56</Slides>
  <Notes>10</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56</vt:i4>
      </vt:variant>
    </vt:vector>
  </HeadingPairs>
  <TitlesOfParts>
    <vt:vector size="68" baseType="lpstr">
      <vt:lpstr>MS PGothic</vt:lpstr>
      <vt:lpstr>MS PGothic</vt:lpstr>
      <vt:lpstr>Arial</vt:lpstr>
      <vt:lpstr>Calibri</vt:lpstr>
      <vt:lpstr>Calibri Light</vt:lpstr>
      <vt:lpstr>Cambria Math</vt:lpstr>
      <vt:lpstr>Courier New</vt:lpstr>
      <vt:lpstr>Symbol</vt:lpstr>
      <vt:lpstr>Times</vt:lpstr>
      <vt:lpstr>Wingdings</vt:lpstr>
      <vt:lpstr>Thème Office</vt:lpstr>
      <vt:lpstr>Équation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Paloma</dc:creator>
  <cp:lastModifiedBy>Elodie Delahaye</cp:lastModifiedBy>
  <cp:revision>702</cp:revision>
  <dcterms:created xsi:type="dcterms:W3CDTF">2020-11-30T15:04:21Z</dcterms:created>
  <dcterms:modified xsi:type="dcterms:W3CDTF">2022-02-07T14:58:15Z</dcterms:modified>
</cp:coreProperties>
</file>